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6" r:id="rId4"/>
    <p:sldId id="263" r:id="rId5"/>
    <p:sldId id="267" r:id="rId6"/>
    <p:sldId id="264" r:id="rId7"/>
    <p:sldId id="268" r:id="rId8"/>
    <p:sldId id="265" r:id="rId9"/>
    <p:sldId id="270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01.02.2019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olinine.pptx" TargetMode="External"/><Relationship Id="rId7" Type="http://schemas.openxmlformats.org/officeDocument/2006/relationships/image" Target="../media/image1.emf"/><Relationship Id="rId2" Type="http://schemas.openxmlformats.org/officeDocument/2006/relationships/hyperlink" Target="Introduction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Linh.pptx" TargetMode="External"/><Relationship Id="rId5" Type="http://schemas.openxmlformats.org/officeDocument/2006/relationships/hyperlink" Target="Gontier.pptx" TargetMode="External"/><Relationship Id="rId4" Type="http://schemas.openxmlformats.org/officeDocument/2006/relationships/hyperlink" Target="Benoit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Eisenlohr.pptx" TargetMode="External"/><Relationship Id="rId7" Type="http://schemas.openxmlformats.org/officeDocument/2006/relationships/image" Target="../media/image1.emf"/><Relationship Id="rId2" Type="http://schemas.openxmlformats.org/officeDocument/2006/relationships/hyperlink" Target="Elgsaa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Trollet.pptx" TargetMode="External"/><Relationship Id="rId5" Type="http://schemas.openxmlformats.org/officeDocument/2006/relationships/hyperlink" Target="Dreier.pptx" TargetMode="External"/><Relationship Id="rId4" Type="http://schemas.openxmlformats.org/officeDocument/2006/relationships/hyperlink" Target="Friederich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Legendre.pdf" TargetMode="External"/><Relationship Id="rId7" Type="http://schemas.openxmlformats.org/officeDocument/2006/relationships/hyperlink" Target="Bouchain.pptx" TargetMode="External"/><Relationship Id="rId2" Type="http://schemas.openxmlformats.org/officeDocument/2006/relationships/hyperlink" Target="Grisel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Dupraz.pdf" TargetMode="External"/><Relationship Id="rId5" Type="http://schemas.openxmlformats.org/officeDocument/2006/relationships/hyperlink" Target="Weinand.pptx" TargetMode="External"/><Relationship Id="rId4" Type="http://schemas.openxmlformats.org/officeDocument/2006/relationships/hyperlink" Target="Grassmann.pp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TableRonde_01.ppt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TablePolitique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sp>
        <p:nvSpPr>
          <p:cNvPr id="24" name="Titre 1"/>
          <p:cNvSpPr txBox="1">
            <a:spLocks/>
          </p:cNvSpPr>
          <p:nvPr/>
        </p:nvSpPr>
        <p:spPr>
          <a:xfrm>
            <a:off x="374327" y="310718"/>
            <a:ext cx="9144000" cy="5530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BIENVENUE aux Rencontres </a:t>
            </a:r>
            <a:r>
              <a:rPr lang="fr-CH" sz="2800" dirty="0" err="1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58" y="1300488"/>
            <a:ext cx="5819312" cy="5413639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25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participation et bon retour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40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478212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1: </a:t>
            </a:r>
            <a:r>
              <a:rPr lang="fr-CH" dirty="0">
                <a:solidFill>
                  <a:srgbClr val="762700"/>
                </a:solidFill>
              </a:rPr>
              <a:t>La politique, moteur </a:t>
            </a:r>
            <a:r>
              <a:rPr lang="fr-CH" dirty="0" smtClean="0">
                <a:solidFill>
                  <a:srgbClr val="762700"/>
                </a:solidFill>
              </a:rPr>
              <a:t>de </a:t>
            </a:r>
            <a:r>
              <a:rPr lang="fr-CH" dirty="0">
                <a:solidFill>
                  <a:srgbClr val="762700"/>
                </a:solidFill>
              </a:rPr>
              <a:t>développement de la construction bois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2019829"/>
            <a:ext cx="115235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6938" indent="-896938">
              <a:tabLst>
                <a:tab pos="893763" algn="l"/>
              </a:tabLst>
            </a:pPr>
            <a:r>
              <a:rPr lang="fr-CH" sz="1600" dirty="0" smtClean="0">
                <a:solidFill>
                  <a:srgbClr val="762700"/>
                </a:solidFill>
              </a:rPr>
              <a:t>8h00	Accueil</a:t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 smtClean="0">
              <a:solidFill>
                <a:srgbClr val="762700"/>
              </a:solidFill>
            </a:endParaRPr>
          </a:p>
          <a:p>
            <a:pPr marL="896938" indent="-896938">
              <a:tabLst>
                <a:tab pos="893763" algn="l"/>
              </a:tabLst>
            </a:pPr>
            <a:r>
              <a:rPr lang="fr-CH" sz="1600" dirty="0" smtClean="0">
                <a:solidFill>
                  <a:srgbClr val="762700"/>
                </a:solidFill>
              </a:rPr>
              <a:t>8h30	</a:t>
            </a:r>
            <a:r>
              <a:rPr lang="fr-CH" sz="1600" dirty="0" smtClean="0">
                <a:solidFill>
                  <a:srgbClr val="762700"/>
                </a:solidFill>
                <a:hlinkClick r:id="rId2" action="ppaction://hlinkpres?slideindex=1&amp;slidetitle="/>
              </a:rPr>
              <a:t>Introduction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/>
              <a:t>	</a:t>
            </a:r>
            <a:r>
              <a:rPr lang="fr-CH" sz="1600" b="1" dirty="0" smtClean="0"/>
              <a:t>Claude </a:t>
            </a:r>
            <a:r>
              <a:rPr lang="fr-CH" sz="1600" b="1" dirty="0"/>
              <a:t>Haegi</a:t>
            </a:r>
            <a:r>
              <a:rPr lang="fr-CH" sz="1600" dirty="0"/>
              <a:t>, 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</a:t>
            </a:r>
            <a:r>
              <a:rPr lang="fr-CH" sz="1600" dirty="0" smtClean="0"/>
              <a:t>et de </a:t>
            </a:r>
            <a:r>
              <a:rPr lang="fr-CH" sz="1600" dirty="0"/>
              <a:t>Lignum Genève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 smtClean="0"/>
              <a:t>	</a:t>
            </a:r>
            <a:r>
              <a:rPr lang="fr-CH" sz="1600" b="1" dirty="0"/>
              <a:t>Hervé </a:t>
            </a:r>
            <a:r>
              <a:rPr lang="fr-CH" sz="1600" b="1" dirty="0" err="1"/>
              <a:t>Froidevaux</a:t>
            </a:r>
            <a:r>
              <a:rPr lang="fr-CH" sz="1600" dirty="0"/>
              <a:t>, Directeur Suisse romande, </a:t>
            </a:r>
            <a:r>
              <a:rPr lang="fr-CH" sz="1600" dirty="0" err="1" smtClean="0"/>
              <a:t>Wüest</a:t>
            </a:r>
            <a:r>
              <a:rPr lang="fr-CH" sz="1600" dirty="0"/>
              <a:t> </a:t>
            </a:r>
            <a:r>
              <a:rPr lang="fr-CH" sz="1600" dirty="0" smtClean="0"/>
              <a:t>Partner AG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/>
              <a:t>	</a:t>
            </a:r>
            <a:r>
              <a:rPr lang="fr-CH" sz="1600" b="1" dirty="0"/>
              <a:t>Christophe Catsaros</a:t>
            </a:r>
            <a:r>
              <a:rPr lang="fr-CH" sz="1600" dirty="0"/>
              <a:t>, Journaliste, ancien rédacteur </a:t>
            </a:r>
            <a:r>
              <a:rPr lang="fr-CH" sz="1600" dirty="0" smtClean="0"/>
              <a:t>en chef </a:t>
            </a:r>
            <a:r>
              <a:rPr lang="fr-CH" sz="1600" dirty="0"/>
              <a:t>de </a:t>
            </a:r>
            <a:r>
              <a:rPr lang="fr-CH" sz="1600" dirty="0" smtClean="0"/>
              <a:t>Tracés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 smtClean="0">
                <a:solidFill>
                  <a:srgbClr val="762700"/>
                </a:solidFill>
              </a:rPr>
              <a:t>	</a:t>
            </a:r>
            <a:endParaRPr lang="fr-CH" sz="1600" dirty="0"/>
          </a:p>
          <a:p>
            <a:pPr marL="896938" indent="-896938">
              <a:tabLst>
                <a:tab pos="893763" algn="l"/>
              </a:tabLst>
            </a:pPr>
            <a:r>
              <a:rPr lang="fr-CH" sz="1600" dirty="0">
                <a:solidFill>
                  <a:srgbClr val="762700"/>
                </a:solidFill>
              </a:rPr>
              <a:t>8</a:t>
            </a:r>
            <a:r>
              <a:rPr lang="fr-CH" sz="1600" dirty="0" smtClean="0">
                <a:solidFill>
                  <a:srgbClr val="762700"/>
                </a:solidFill>
              </a:rPr>
              <a:t>h45	</a:t>
            </a:r>
            <a:r>
              <a:rPr lang="fr-CH" sz="1600" dirty="0">
                <a:solidFill>
                  <a:srgbClr val="762700"/>
                </a:solidFill>
              </a:rPr>
              <a:t>Le bois en force. Tour d’horizon de Bordeaux </a:t>
            </a:r>
            <a:r>
              <a:rPr lang="fr-CH" sz="1600" dirty="0" smtClean="0">
                <a:solidFill>
                  <a:srgbClr val="762700"/>
                </a:solidFill>
              </a:rPr>
              <a:t>à Québec</a:t>
            </a:r>
            <a:r>
              <a:rPr lang="fr-CH" sz="1600" dirty="0">
                <a:solidFill>
                  <a:srgbClr val="762700"/>
                </a:solidFill>
              </a:rPr>
              <a:t>, en passant par Genève avec escales</a:t>
            </a:r>
            <a:r>
              <a:rPr lang="fr-CH" sz="1600" dirty="0" smtClean="0">
                <a:solidFill>
                  <a:srgbClr val="762700"/>
                </a:solidFill>
              </a:rPr>
              <a:t>.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3" action="ppaction://hlinkpres?slideindex=1&amp;slidetitle="/>
              </a:rPr>
              <a:t>Patrick </a:t>
            </a:r>
            <a:r>
              <a:rPr lang="fr-CH" sz="1600" b="1" dirty="0" err="1">
                <a:hlinkClick r:id="rId3" action="ppaction://hlinkpres?slideindex=1&amp;slidetitle="/>
              </a:rPr>
              <a:t>Molinié</a:t>
            </a:r>
            <a:r>
              <a:rPr lang="fr-CH" sz="1600" dirty="0"/>
              <a:t>, Porte-parole de </a:t>
            </a:r>
            <a:r>
              <a:rPr lang="fr-CH" sz="1600" dirty="0" err="1"/>
              <a:t>WoodRise</a:t>
            </a:r>
            <a:r>
              <a:rPr lang="fr-CH" sz="1600" dirty="0"/>
              <a:t> </a:t>
            </a:r>
            <a:r>
              <a:rPr lang="fr-CH" sz="1600" dirty="0" smtClean="0"/>
              <a:t>Alliance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4" action="ppaction://hlinkpres?slideindex=1&amp;slidetitle="/>
              </a:rPr>
              <a:t>Bernard </a:t>
            </a:r>
            <a:r>
              <a:rPr lang="fr-CH" sz="1600" b="1" dirty="0" smtClean="0">
                <a:hlinkClick r:id="rId4" action="ppaction://hlinkpres?slideindex=1&amp;slidetitle="/>
              </a:rPr>
              <a:t>Benoit</a:t>
            </a:r>
            <a:r>
              <a:rPr lang="fr-CH" sz="1600" dirty="0" smtClean="0"/>
              <a:t>, </a:t>
            </a:r>
            <a:r>
              <a:rPr lang="fr-CH" sz="1600" dirty="0" err="1"/>
              <a:t>Ing</a:t>
            </a:r>
            <a:r>
              <a:rPr lang="fr-CH" sz="1600" dirty="0"/>
              <a:t>. EPFL en structure bois, École des Beaux-Arts, conseiller </a:t>
            </a:r>
            <a:r>
              <a:rPr lang="fr-CH" sz="1600" dirty="0" err="1"/>
              <a:t>WoodRise</a:t>
            </a:r>
            <a:r>
              <a:rPr lang="fr-CH" sz="1600" dirty="0"/>
              <a:t> </a:t>
            </a:r>
            <a:br>
              <a:rPr lang="fr-CH" sz="1600" dirty="0"/>
            </a:br>
            <a:r>
              <a:rPr lang="fr-CH" sz="1600" b="1" dirty="0" smtClean="0">
                <a:hlinkClick r:id="rId5" action="ppaction://hlinkpres?slideindex=1&amp;slidetitle="/>
              </a:rPr>
              <a:t>Pascal </a:t>
            </a:r>
            <a:r>
              <a:rPr lang="fr-CH" sz="1600" b="1" dirty="0" err="1">
                <a:hlinkClick r:id="rId5" action="ppaction://hlinkpres?slideindex=1&amp;slidetitle="/>
              </a:rPr>
              <a:t>Gontier</a:t>
            </a:r>
            <a:r>
              <a:rPr lang="fr-CH" sz="1600" dirty="0"/>
              <a:t>, Architecte DPLG, </a:t>
            </a:r>
            <a:r>
              <a:rPr lang="fr-CH" sz="1600" dirty="0" smtClean="0"/>
              <a:t>Paris</a:t>
            </a:r>
          </a:p>
          <a:p>
            <a:pPr marL="896938" indent="-896938">
              <a:tabLst>
                <a:tab pos="893763" algn="l"/>
              </a:tabLst>
            </a:pP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dirty="0"/>
              <a:t>	</a:t>
            </a:r>
            <a:r>
              <a:rPr lang="en-US" sz="1600" b="1" dirty="0">
                <a:hlinkClick r:id="rId6" action="ppaction://hlinkpres?slideindex=1&amp;slidetitle="/>
              </a:rPr>
              <a:t>Pascal Linh</a:t>
            </a:r>
            <a:r>
              <a:rPr lang="en-US" sz="1600" dirty="0"/>
              <a:t>, Senior Consultant, </a:t>
            </a:r>
            <a:r>
              <a:rPr lang="en-US" sz="1600" dirty="0" err="1"/>
              <a:t>Wüest</a:t>
            </a:r>
            <a:r>
              <a:rPr lang="en-US" sz="1600" dirty="0"/>
              <a:t> </a:t>
            </a:r>
            <a:r>
              <a:rPr lang="en-US" sz="1600" dirty="0" smtClean="0"/>
              <a:t>Partner</a:t>
            </a:r>
            <a:endParaRPr lang="fr-CH" sz="1600" dirty="0" smtClean="0"/>
          </a:p>
          <a:p>
            <a:pPr marL="896938" indent="-896938">
              <a:tabLst>
                <a:tab pos="893763" algn="l"/>
              </a:tabLst>
            </a:pPr>
            <a:endParaRPr lang="fr-CH" sz="1600" dirty="0">
              <a:solidFill>
                <a:srgbClr val="762700"/>
              </a:solidFill>
            </a:endParaRPr>
          </a:p>
          <a:p>
            <a:pPr marL="896938" indent="-896938">
              <a:tabLst>
                <a:tab pos="893763" algn="l"/>
              </a:tabLst>
            </a:pPr>
            <a:r>
              <a:rPr lang="fr-CH" sz="1600" dirty="0" smtClean="0">
                <a:solidFill>
                  <a:srgbClr val="762700"/>
                </a:solidFill>
              </a:rPr>
              <a:t>9h45	Pause café, reprise 10h30</a:t>
            </a:r>
            <a:r>
              <a:rPr lang="fr-CH" sz="1600" dirty="0">
                <a:solidFill>
                  <a:srgbClr val="762700"/>
                </a:solidFill>
              </a:rPr>
              <a:t>	</a:t>
            </a:r>
            <a:endParaRPr lang="fr-CH" sz="1600" dirty="0" smtClean="0">
              <a:solidFill>
                <a:srgbClr val="7627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135700"/>
            <a:ext cx="9946094" cy="1284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LA VILLE DU FUTUR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DENSITÉ AVEC LE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RENCONTRES </a:t>
            </a:r>
            <a:r>
              <a:rPr lang="fr-CH" sz="16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 EN COLLABORATION AVEC VILLE EN </a:t>
            </a:r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endParaRPr lang="fr-CH" sz="16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7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68411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478212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2: </a:t>
            </a:r>
            <a:r>
              <a:rPr lang="fr-CH" dirty="0">
                <a:solidFill>
                  <a:srgbClr val="762700"/>
                </a:solidFill>
              </a:rPr>
              <a:t>Le bois pour la ville dense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2019829"/>
            <a:ext cx="115235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10h30	</a:t>
            </a:r>
            <a:r>
              <a:rPr lang="fr-CH" sz="1600" dirty="0">
                <a:solidFill>
                  <a:srgbClr val="762700"/>
                </a:solidFill>
              </a:rPr>
              <a:t>Le bois superlatif. Exploit technologique </a:t>
            </a:r>
            <a:r>
              <a:rPr lang="fr-CH" sz="1600" dirty="0" smtClean="0">
                <a:solidFill>
                  <a:srgbClr val="762700"/>
                </a:solidFill>
              </a:rPr>
              <a:t>et écologique.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err="1" smtClean="0">
                <a:hlinkClick r:id="rId2" action="ppaction://hlinkfile"/>
              </a:rPr>
              <a:t>Øystein</a:t>
            </a:r>
            <a:r>
              <a:rPr lang="fr-CH" sz="1600" b="1" dirty="0" smtClean="0">
                <a:hlinkClick r:id="rId2" action="ppaction://hlinkfile"/>
              </a:rPr>
              <a:t> </a:t>
            </a:r>
            <a:r>
              <a:rPr lang="fr-CH" sz="1600" b="1" dirty="0" err="1" smtClean="0">
                <a:hlinkClick r:id="rId2" action="ppaction://hlinkfile"/>
              </a:rPr>
              <a:t>Elgsaas</a:t>
            </a:r>
            <a:r>
              <a:rPr lang="fr-CH" sz="1600" dirty="0" smtClean="0"/>
              <a:t>, </a:t>
            </a:r>
            <a:r>
              <a:rPr lang="fr-CH" sz="1600" dirty="0" err="1"/>
              <a:t>Voll</a:t>
            </a:r>
            <a:r>
              <a:rPr lang="fr-CH" sz="1600" dirty="0"/>
              <a:t> </a:t>
            </a:r>
            <a:r>
              <a:rPr lang="fr-CH" sz="1600" dirty="0" err="1"/>
              <a:t>Arkitekter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dirty="0">
                <a:solidFill>
                  <a:srgbClr val="762700"/>
                </a:solidFill>
              </a:rPr>
              <a:t>L’enjeu de la maitrise des </a:t>
            </a:r>
            <a:r>
              <a:rPr lang="fr-CH" sz="1600" dirty="0" smtClean="0">
                <a:solidFill>
                  <a:srgbClr val="762700"/>
                </a:solidFill>
              </a:rPr>
              <a:t>coûts</a:t>
            </a: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3" action="ppaction://hlinkpres?slideindex=1&amp;slidetitle="/>
              </a:rPr>
              <a:t>Liselotte </a:t>
            </a:r>
            <a:r>
              <a:rPr lang="fr-CH" sz="1600" b="1" dirty="0" err="1" smtClean="0">
                <a:hlinkClick r:id="rId3" action="ppaction://hlinkpres?slideindex=1&amp;slidetitle="/>
              </a:rPr>
              <a:t>Eisenlohr</a:t>
            </a:r>
            <a:r>
              <a:rPr lang="fr-CH" sz="1600" dirty="0" smtClean="0"/>
              <a:t>, </a:t>
            </a:r>
            <a:r>
              <a:rPr lang="fr-CH" sz="1600" dirty="0" err="1"/>
              <a:t>Zug</a:t>
            </a:r>
            <a:r>
              <a:rPr lang="fr-CH" sz="1600" dirty="0"/>
              <a:t> </a:t>
            </a:r>
            <a:r>
              <a:rPr lang="fr-CH" sz="1600" dirty="0" err="1" smtClean="0"/>
              <a:t>Estates</a:t>
            </a:r>
            <a:endParaRPr lang="fr-CH" sz="1600" dirty="0" smtClean="0"/>
          </a:p>
          <a:p>
            <a:pPr marL="893763" indent="-893763"/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dirty="0">
                <a:solidFill>
                  <a:srgbClr val="762700"/>
                </a:solidFill>
              </a:rPr>
              <a:t>La facilité </a:t>
            </a:r>
            <a:r>
              <a:rPr lang="fr-CH" sz="1600" dirty="0" smtClean="0">
                <a:solidFill>
                  <a:srgbClr val="762700"/>
                </a:solidFill>
              </a:rPr>
              <a:t>constructive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b="1" dirty="0" smtClean="0">
                <a:hlinkClick r:id="rId4" action="ppaction://hlinkpres?slideindex=1&amp;slidetitle="/>
              </a:rPr>
              <a:t>Laurence </a:t>
            </a:r>
            <a:r>
              <a:rPr lang="fr-CH" sz="1600" b="1" dirty="0" err="1">
                <a:hlinkClick r:id="rId4" action="ppaction://hlinkpres?slideindex=1&amp;slidetitle="/>
              </a:rPr>
              <a:t>Friederich</a:t>
            </a:r>
            <a:r>
              <a:rPr lang="fr-CH" sz="1600" dirty="0"/>
              <a:t>, Hospice général, </a:t>
            </a:r>
            <a:r>
              <a:rPr lang="fr-CH" sz="1600" dirty="0" smtClean="0"/>
              <a:t>Genève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5" action="ppaction://hlinkpres?slideindex=1&amp;slidetitle="/>
              </a:rPr>
              <a:t>Yves </a:t>
            </a:r>
            <a:r>
              <a:rPr lang="fr-CH" sz="1600" b="1" dirty="0" err="1">
                <a:hlinkClick r:id="rId5" action="ppaction://hlinkpres?slideindex=1&amp;slidetitle="/>
              </a:rPr>
              <a:t>Dreier</a:t>
            </a:r>
            <a:r>
              <a:rPr lang="fr-CH" sz="1600" dirty="0"/>
              <a:t>,</a:t>
            </a:r>
            <a:r>
              <a:rPr lang="fr-CH" sz="1600" b="1" dirty="0"/>
              <a:t> </a:t>
            </a:r>
            <a:r>
              <a:rPr lang="fr-CH" sz="1600" dirty="0" err="1" smtClean="0"/>
              <a:t>Dreier+Frenzel</a:t>
            </a:r>
            <a:endParaRPr lang="fr-CH" sz="1600" dirty="0"/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		</a:t>
            </a:r>
            <a:r>
              <a:rPr lang="fr-CH" sz="1600" b="1" dirty="0">
                <a:hlinkClick r:id="rId6" action="ppaction://hlinkpres?slideindex=1&amp;slidetitle="/>
              </a:rPr>
              <a:t>Romain </a:t>
            </a:r>
            <a:r>
              <a:rPr lang="fr-CH" sz="1600" b="1" dirty="0" err="1" smtClean="0">
                <a:hlinkClick r:id="rId6" action="ppaction://hlinkpres?slideindex=1&amp;slidetitle="/>
              </a:rPr>
              <a:t>Trollet</a:t>
            </a:r>
            <a:r>
              <a:rPr lang="fr-CH" sz="1600" dirty="0"/>
              <a:t>, Propriétaire et directeur </a:t>
            </a:r>
            <a:r>
              <a:rPr lang="fr-CH" sz="1600" dirty="0" smtClean="0"/>
              <a:t>général du </a:t>
            </a:r>
            <a:r>
              <a:rPr lang="fr-CH" sz="1600" dirty="0"/>
              <a:t>nouvel hôtel St-Alban à la </a:t>
            </a:r>
            <a:r>
              <a:rPr lang="fr-CH" sz="1600" dirty="0" smtClean="0"/>
              <a:t>Clusaz</a:t>
            </a:r>
            <a:br>
              <a:rPr lang="fr-CH" sz="1600" dirty="0" smtClean="0"/>
            </a:br>
            <a:r>
              <a:rPr lang="fr-CH" sz="1600" dirty="0" smtClean="0"/>
              <a:t>et Antoine Roux, Charpente Concept</a:t>
            </a: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12h00	Pause déjeuner, reprise 13h45</a:t>
            </a:r>
            <a:r>
              <a:rPr lang="fr-CH" sz="1600" dirty="0">
                <a:solidFill>
                  <a:srgbClr val="762700"/>
                </a:solidFill>
              </a:rPr>
              <a:t>	</a:t>
            </a:r>
            <a:endParaRPr lang="fr-CH" sz="1600" dirty="0" smtClean="0">
              <a:solidFill>
                <a:srgbClr val="7627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7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374327" y="135700"/>
            <a:ext cx="9946094" cy="1284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LA VILLE DU FUTUR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DENSITÉ AVEC LE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RENCONTRES </a:t>
            </a:r>
            <a:r>
              <a:rPr lang="fr-CH" sz="16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 EN COLLABORATION AVEC VILLE EN </a:t>
            </a:r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endParaRPr lang="fr-CH" sz="16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2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478212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3: </a:t>
            </a:r>
            <a:r>
              <a:rPr lang="fr-CH" dirty="0">
                <a:solidFill>
                  <a:srgbClr val="762700"/>
                </a:solidFill>
              </a:rPr>
              <a:t>Innover pour plus de créativité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2019829"/>
            <a:ext cx="115235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13h45	Le </a:t>
            </a:r>
            <a:r>
              <a:rPr lang="fr-CH" sz="1600" dirty="0">
                <a:solidFill>
                  <a:srgbClr val="762700"/>
                </a:solidFill>
              </a:rPr>
              <a:t>bois et la plasticité formelle	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b="1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2" action="ppaction://hlinkpres?slideindex=1&amp;slidetitle="/>
              </a:rPr>
              <a:t>Julien </a:t>
            </a:r>
            <a:r>
              <a:rPr lang="fr-CH" sz="1600" b="1" dirty="0" err="1">
                <a:hlinkClick r:id="rId2" action="ppaction://hlinkpres?slideindex=1&amp;slidetitle="/>
              </a:rPr>
              <a:t>Grisel</a:t>
            </a:r>
            <a:r>
              <a:rPr lang="fr-CH" sz="1600" dirty="0"/>
              <a:t>, Associé du bureau d’architectes </a:t>
            </a:r>
            <a:r>
              <a:rPr lang="fr-CH" sz="1600" dirty="0" err="1" smtClean="0"/>
              <a:t>Bunq</a:t>
            </a:r>
            <a:endParaRPr lang="fr-CH" sz="1600" dirty="0" smtClean="0"/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3" action="ppaction://hlinkfile"/>
              </a:rPr>
              <a:t>Anouk Legendre</a:t>
            </a:r>
            <a:r>
              <a:rPr lang="fr-CH" sz="1600" dirty="0"/>
              <a:t>, Associée du cabinet </a:t>
            </a:r>
            <a:r>
              <a:rPr lang="fr-CH" sz="1600" dirty="0" smtClean="0"/>
              <a:t>XTU</a:t>
            </a:r>
            <a:br>
              <a:rPr lang="fr-CH" sz="1600" dirty="0" smtClean="0"/>
            </a:br>
            <a:r>
              <a:rPr lang="fr-CH" sz="1600" b="1" dirty="0" err="1" smtClean="0">
                <a:hlinkClick r:id="rId4" action="ppaction://hlinkpres?slideindex=1&amp;slidetitle="/>
              </a:rPr>
              <a:t>Ulli</a:t>
            </a:r>
            <a:r>
              <a:rPr lang="fr-CH" sz="1600" b="1" dirty="0" smtClean="0">
                <a:hlinkClick r:id="rId4" action="ppaction://hlinkpres?slideindex=1&amp;slidetitle="/>
              </a:rPr>
              <a:t> </a:t>
            </a:r>
            <a:r>
              <a:rPr lang="fr-CH" sz="1600" b="1" dirty="0">
                <a:hlinkClick r:id="rId4" action="ppaction://hlinkpres?slideindex=1&amp;slidetitle="/>
              </a:rPr>
              <a:t>Grassmann</a:t>
            </a:r>
            <a:r>
              <a:rPr lang="fr-CH" sz="1600" dirty="0"/>
              <a:t>, </a:t>
            </a:r>
            <a:r>
              <a:rPr lang="fr-CH" sz="1600" dirty="0" err="1"/>
              <a:t>Baumschlager</a:t>
            </a:r>
            <a:r>
              <a:rPr lang="fr-CH" sz="1600" dirty="0"/>
              <a:t> </a:t>
            </a:r>
            <a:r>
              <a:rPr lang="fr-CH" sz="1600" dirty="0" err="1"/>
              <a:t>Eberle</a:t>
            </a: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14h30</a:t>
            </a:r>
            <a:r>
              <a:rPr lang="fr-CH" sz="1600" dirty="0">
                <a:solidFill>
                  <a:srgbClr val="762700"/>
                </a:solidFill>
              </a:rPr>
              <a:t>	Le bois dans </a:t>
            </a:r>
            <a:r>
              <a:rPr lang="fr-CH" sz="1600" dirty="0" smtClean="0">
                <a:solidFill>
                  <a:srgbClr val="762700"/>
                </a:solidFill>
              </a:rPr>
              <a:t>l’environnement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5" action="ppaction://hlinkpres?slideindex=1&amp;slidetitle="/>
              </a:rPr>
              <a:t>Yves Weinand</a:t>
            </a:r>
            <a:r>
              <a:rPr lang="fr-CH" sz="1600" dirty="0"/>
              <a:t>, </a:t>
            </a:r>
            <a:r>
              <a:rPr lang="fr-CH" sz="1600" dirty="0" err="1"/>
              <a:t>I-Bois</a:t>
            </a:r>
            <a:r>
              <a:rPr lang="fr-CH" sz="1600" dirty="0"/>
              <a:t> </a:t>
            </a:r>
            <a:r>
              <a:rPr lang="fr-CH" sz="1600" dirty="0" smtClean="0"/>
              <a:t>EPFL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6" action="ppaction://hlinkfile"/>
              </a:rPr>
              <a:t>Christian </a:t>
            </a:r>
            <a:r>
              <a:rPr lang="fr-CH" sz="1600" b="1" dirty="0" err="1">
                <a:hlinkClick r:id="rId6" action="ppaction://hlinkfile"/>
              </a:rPr>
              <a:t>Dupraz</a:t>
            </a:r>
            <a:r>
              <a:rPr lang="fr-CH" sz="1600" dirty="0"/>
              <a:t>, Christian </a:t>
            </a:r>
            <a:r>
              <a:rPr lang="fr-CH" sz="1600" dirty="0" err="1"/>
              <a:t>Dupraz</a:t>
            </a:r>
            <a:r>
              <a:rPr lang="fr-CH" sz="1600" dirty="0"/>
              <a:t> Architectes, </a:t>
            </a:r>
            <a:r>
              <a:rPr lang="fr-CH" sz="1600" dirty="0" smtClean="0"/>
              <a:t>Genève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>
                <a:hlinkClick r:id="rId7" action="ppaction://hlinkpres?slideindex=1&amp;slidetitle="/>
              </a:rPr>
              <a:t>Patrick Bouchain</a:t>
            </a:r>
            <a:r>
              <a:rPr lang="fr-CH" sz="1600" dirty="0"/>
              <a:t>, Architecte et scénographe</a:t>
            </a:r>
            <a:r>
              <a:rPr lang="fr-CH" sz="1600" dirty="0">
                <a:solidFill>
                  <a:srgbClr val="762700"/>
                </a:solidFill>
              </a:rPr>
              <a:t>	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15h15	Pause café, reprise 15h45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8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374327" y="135700"/>
            <a:ext cx="9946094" cy="1284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LA VILLE DU FUTUR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DENSITÉ AVEC LE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RENCONTRES </a:t>
            </a:r>
            <a:r>
              <a:rPr lang="fr-CH" sz="16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 EN COLLABORATION AVEC VILLE EN </a:t>
            </a:r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endParaRPr lang="fr-CH" sz="16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478212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4: </a:t>
            </a:r>
            <a:r>
              <a:rPr lang="fr-CH" dirty="0">
                <a:solidFill>
                  <a:srgbClr val="762700"/>
                </a:solidFill>
              </a:rPr>
              <a:t>Le bois, matériau high-tech </a:t>
            </a:r>
            <a:r>
              <a:rPr lang="fr-CH" dirty="0" smtClean="0">
                <a:solidFill>
                  <a:srgbClr val="762700"/>
                </a:solidFill>
              </a:rPr>
              <a:t>ou/et </a:t>
            </a:r>
            <a:r>
              <a:rPr lang="fr-CH" dirty="0">
                <a:solidFill>
                  <a:srgbClr val="762700"/>
                </a:solidFill>
              </a:rPr>
              <a:t>écologique 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2019829"/>
            <a:ext cx="11523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  <a:hlinkClick r:id="rId2" action="ppaction://hlinkpres?slideindex=1&amp;slidetitle="/>
              </a:rPr>
              <a:t>15h45</a:t>
            </a:r>
            <a:r>
              <a:rPr lang="fr-CH" sz="1600" dirty="0" smtClean="0">
                <a:solidFill>
                  <a:srgbClr val="762700"/>
                </a:solidFill>
              </a:rPr>
              <a:t>	Table ronde: Quelles </a:t>
            </a:r>
            <a:r>
              <a:rPr lang="fr-CH" sz="1600" dirty="0">
                <a:solidFill>
                  <a:srgbClr val="762700"/>
                </a:solidFill>
              </a:rPr>
              <a:t>constructions en </a:t>
            </a:r>
            <a:r>
              <a:rPr lang="fr-CH" sz="1600" dirty="0" smtClean="0">
                <a:solidFill>
                  <a:srgbClr val="762700"/>
                </a:solidFill>
              </a:rPr>
              <a:t>bois, écologiquement </a:t>
            </a:r>
            <a:r>
              <a:rPr lang="fr-CH" sz="1600" dirty="0">
                <a:solidFill>
                  <a:srgbClr val="762700"/>
                </a:solidFill>
              </a:rPr>
              <a:t>performantes, allez-vous construire ?	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b="1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Patrick Bouchain</a:t>
            </a:r>
            <a:r>
              <a:rPr lang="fr-CH" sz="1600" dirty="0"/>
              <a:t>, Architecte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Thomas </a:t>
            </a:r>
            <a:r>
              <a:rPr lang="fr-CH" sz="1600" b="1" dirty="0" err="1"/>
              <a:t>Büchi</a:t>
            </a:r>
            <a:r>
              <a:rPr lang="fr-CH" sz="1600" dirty="0"/>
              <a:t>, Ingénieur bois, maître </a:t>
            </a:r>
            <a:r>
              <a:rPr lang="fr-CH" sz="1600" dirty="0" smtClean="0"/>
              <a:t>charpentier, président </a:t>
            </a:r>
            <a:r>
              <a:rPr lang="fr-CH" sz="1600" dirty="0"/>
              <a:t>Charpente Concept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Christian </a:t>
            </a:r>
            <a:r>
              <a:rPr lang="fr-CH" sz="1600" b="1" dirty="0" err="1"/>
              <a:t>Dupraz</a:t>
            </a:r>
            <a:r>
              <a:rPr lang="fr-CH" sz="1600" dirty="0"/>
              <a:t>, Architecte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Julien </a:t>
            </a:r>
            <a:r>
              <a:rPr lang="fr-CH" sz="1600" b="1" dirty="0" err="1"/>
              <a:t>Grisel</a:t>
            </a:r>
            <a:r>
              <a:rPr lang="fr-CH" sz="1600" dirty="0"/>
              <a:t>, Architecte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Anouk </a:t>
            </a:r>
            <a:r>
              <a:rPr lang="fr-CH" sz="1600" b="1" dirty="0"/>
              <a:t>Legendre</a:t>
            </a:r>
            <a:r>
              <a:rPr lang="fr-CH" sz="1600" dirty="0"/>
              <a:t>, Architecte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Yves </a:t>
            </a:r>
            <a:r>
              <a:rPr lang="fr-CH" sz="1600" b="1" dirty="0"/>
              <a:t>Weinand</a:t>
            </a:r>
            <a:r>
              <a:rPr lang="fr-CH" sz="1600" dirty="0"/>
              <a:t>, </a:t>
            </a:r>
            <a:r>
              <a:rPr lang="fr-CH" sz="1600" dirty="0" err="1"/>
              <a:t>I-Bois</a:t>
            </a:r>
            <a:r>
              <a:rPr lang="fr-CH" sz="1600" dirty="0"/>
              <a:t> EPFL, professeur et </a:t>
            </a:r>
            <a:r>
              <a:rPr lang="fr-CH" sz="1600" dirty="0" smtClean="0"/>
              <a:t>ingénieur architecte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16h45</a:t>
            </a: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dirty="0" smtClean="0">
                <a:solidFill>
                  <a:srgbClr val="762700"/>
                </a:solidFill>
              </a:rPr>
              <a:t>Conclusions de la journée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Christophe Catsaros</a:t>
            </a:r>
            <a:r>
              <a:rPr lang="fr-CH" sz="1600" dirty="0"/>
              <a:t>, Journaliste</a:t>
            </a:r>
            <a:r>
              <a:rPr lang="fr-CH" sz="1600" dirty="0" smtClean="0"/>
              <a:t>, ancien </a:t>
            </a:r>
            <a:r>
              <a:rPr lang="fr-CH" sz="1600" dirty="0"/>
              <a:t>rédacteur </a:t>
            </a:r>
            <a:r>
              <a:rPr lang="fr-CH" sz="1600" dirty="0" smtClean="0"/>
              <a:t>en chef </a:t>
            </a:r>
            <a:r>
              <a:rPr lang="fr-CH" sz="1600" dirty="0"/>
              <a:t>de </a:t>
            </a:r>
            <a:r>
              <a:rPr lang="fr-CH" sz="1600" dirty="0" smtClean="0"/>
              <a:t>Tracés</a:t>
            </a:r>
            <a:endParaRPr lang="fr-CH" sz="1600" dirty="0">
              <a:solidFill>
                <a:srgbClr val="7627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74327" y="5494503"/>
            <a:ext cx="9144000" cy="56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H" dirty="0" smtClean="0">
                <a:solidFill>
                  <a:srgbClr val="762700"/>
                </a:solidFill>
              </a:rPr>
              <a:t>Acte 5: La volonté politique</a:t>
            </a:r>
            <a:endParaRPr lang="fr-CH" dirty="0">
              <a:solidFill>
                <a:srgbClr val="7627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10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 txBox="1">
            <a:spLocks/>
          </p:cNvSpPr>
          <p:nvPr/>
        </p:nvSpPr>
        <p:spPr>
          <a:xfrm>
            <a:off x="374327" y="135700"/>
            <a:ext cx="9946094" cy="1284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LA VILLE DU FUTUR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DENSITÉ AVEC LE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RENCONTRES </a:t>
            </a:r>
            <a:r>
              <a:rPr lang="fr-CH" sz="16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 EN COLLABORATION AVEC VILLE EN </a:t>
            </a:r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endParaRPr lang="fr-CH" sz="16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8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407457" y="1479094"/>
            <a:ext cx="7769134" cy="56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H" dirty="0" smtClean="0">
                <a:solidFill>
                  <a:srgbClr val="762700"/>
                </a:solidFill>
              </a:rPr>
              <a:t>Acte 5: La volonté politique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7102" y="2018761"/>
            <a:ext cx="11523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6938" indent="-896938"/>
            <a:r>
              <a:rPr lang="fr-CH" sz="1600" dirty="0" smtClean="0">
                <a:solidFill>
                  <a:srgbClr val="762700"/>
                </a:solidFill>
                <a:hlinkClick r:id="rId2" action="ppaction://hlinkpres?slideindex=1&amp;slidetitle="/>
              </a:rPr>
              <a:t>17h00</a:t>
            </a: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Didier </a:t>
            </a:r>
            <a:r>
              <a:rPr lang="fr-CH" sz="1600" b="1" dirty="0" err="1"/>
              <a:t>Castella</a:t>
            </a:r>
            <a:r>
              <a:rPr lang="fr-CH" sz="1600" dirty="0"/>
              <a:t>, Conseiller d’Etat, Fribourg</a:t>
            </a:r>
          </a:p>
          <a:p>
            <a:pPr marL="896938" indent="-896938"/>
            <a:r>
              <a:rPr lang="it-IT" sz="1600" dirty="0" smtClean="0"/>
              <a:t>	</a:t>
            </a:r>
            <a:r>
              <a:rPr lang="it-IT" sz="1600" b="1" dirty="0" smtClean="0"/>
              <a:t>Serge </a:t>
            </a:r>
            <a:r>
              <a:rPr lang="it-IT" sz="1600" b="1" dirty="0"/>
              <a:t>Dal Busco</a:t>
            </a:r>
            <a:r>
              <a:rPr lang="it-IT" sz="1600" dirty="0"/>
              <a:t>, Conseiller d’Etat, Genève</a:t>
            </a:r>
          </a:p>
          <a:p>
            <a:pPr marL="896938" indent="-896938"/>
            <a:r>
              <a:rPr lang="fr-CH" sz="1600" dirty="0" smtClean="0"/>
              <a:t>	</a:t>
            </a:r>
            <a:r>
              <a:rPr lang="fr-CH" sz="1600" b="1" dirty="0" smtClean="0"/>
              <a:t>David </a:t>
            </a:r>
            <a:r>
              <a:rPr lang="fr-CH" sz="1600" b="1" dirty="0" err="1"/>
              <a:t>Eray</a:t>
            </a:r>
            <a:r>
              <a:rPr lang="fr-CH" sz="1600" dirty="0"/>
              <a:t>, Conseiller d’Etat, Jura</a:t>
            </a:r>
          </a:p>
          <a:p>
            <a:pPr marL="896938" indent="-896938"/>
            <a:r>
              <a:rPr lang="fr-CH" sz="1600" dirty="0" smtClean="0"/>
              <a:t>	</a:t>
            </a:r>
            <a:r>
              <a:rPr lang="fr-CH" sz="1600" b="1" dirty="0" smtClean="0"/>
              <a:t>Laurent </a:t>
            </a:r>
            <a:r>
              <a:rPr lang="fr-CH" sz="1600" b="1" dirty="0"/>
              <a:t>Favre</a:t>
            </a:r>
            <a:r>
              <a:rPr lang="fr-CH" sz="1600" dirty="0"/>
              <a:t>, Conseiller d’Etat, </a:t>
            </a:r>
            <a:r>
              <a:rPr lang="fr-CH" sz="1600" dirty="0" smtClean="0"/>
              <a:t>Neuchâtel</a:t>
            </a:r>
            <a:br>
              <a:rPr lang="fr-CH" sz="1600" dirty="0" smtClean="0"/>
            </a:br>
            <a:r>
              <a:rPr lang="fr-CH" sz="1600" b="1" dirty="0" smtClean="0"/>
              <a:t>Cornelis </a:t>
            </a:r>
            <a:r>
              <a:rPr lang="fr-CH" sz="1600" b="1" dirty="0" err="1" smtClean="0"/>
              <a:t>Neet</a:t>
            </a:r>
            <a:r>
              <a:rPr lang="fr-CH" sz="1600" dirty="0" smtClean="0"/>
              <a:t>, Directeur général de l’environnement, Etat de Vaud</a:t>
            </a:r>
            <a:endParaRPr lang="fr-CH" sz="1600" dirty="0"/>
          </a:p>
          <a:p>
            <a:pPr marL="896938" indent="-896938"/>
            <a:endParaRPr lang="fr-CH" sz="1600" dirty="0" smtClean="0"/>
          </a:p>
          <a:p>
            <a:pPr marL="896938" indent="-896938"/>
            <a:endParaRPr lang="fr-CH" sz="1600" dirty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dirty="0">
                <a:solidFill>
                  <a:srgbClr val="762700"/>
                </a:solidFill>
              </a:rPr>
              <a:t>Clôture de la partie officielle des Rencontres </a:t>
            </a:r>
            <a:r>
              <a:rPr lang="fr-CH" sz="1600" dirty="0" err="1" smtClean="0">
                <a:solidFill>
                  <a:srgbClr val="762700"/>
                </a:solidFill>
              </a:rPr>
              <a:t>WoodRise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b="1" dirty="0" smtClean="0"/>
              <a:t>Claude </a:t>
            </a:r>
            <a:r>
              <a:rPr lang="fr-CH" sz="1600" b="1" dirty="0"/>
              <a:t>Haegi</a:t>
            </a:r>
            <a:r>
              <a:rPr lang="fr-CH" sz="1600" dirty="0"/>
              <a:t>, 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et de Lignum </a:t>
            </a:r>
            <a:r>
              <a:rPr lang="fr-CH" sz="1600" dirty="0" smtClean="0"/>
              <a:t>Genève</a:t>
            </a:r>
            <a:endParaRPr lang="fr-CH" sz="16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10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 txBox="1">
            <a:spLocks/>
          </p:cNvSpPr>
          <p:nvPr/>
        </p:nvSpPr>
        <p:spPr>
          <a:xfrm>
            <a:off x="374327" y="135700"/>
            <a:ext cx="9946094" cy="1284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CONSTRUIRE LA VILLE DU FUTUR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DENSITÉ AVEC LE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RENCONTRES </a:t>
            </a:r>
            <a:r>
              <a:rPr lang="fr-CH" sz="16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 EN COLLABORATION AVEC VILLE EN </a:t>
            </a:r>
            <a:r>
              <a:rPr lang="fr-CH" sz="16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</a:t>
            </a:r>
            <a:endParaRPr lang="fr-CH" sz="16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118</Words>
  <Application>Microsoft Office PowerPoint</Application>
  <PresentationFormat>Grand écran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36</cp:revision>
  <dcterms:created xsi:type="dcterms:W3CDTF">2019-01-25T10:28:53Z</dcterms:created>
  <dcterms:modified xsi:type="dcterms:W3CDTF">2019-02-01T11:37:14Z</dcterms:modified>
</cp:coreProperties>
</file>