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321" r:id="rId3"/>
    <p:sldId id="297" r:id="rId4"/>
    <p:sldId id="341" r:id="rId5"/>
    <p:sldId id="345" r:id="rId6"/>
    <p:sldId id="329" r:id="rId7"/>
    <p:sldId id="331" r:id="rId8"/>
    <p:sldId id="335" r:id="rId9"/>
    <p:sldId id="337" r:id="rId10"/>
    <p:sldId id="339" r:id="rId11"/>
    <p:sldId id="340" r:id="rId12"/>
    <p:sldId id="336" r:id="rId13"/>
    <p:sldId id="334" r:id="rId14"/>
    <p:sldId id="346" r:id="rId15"/>
    <p:sldId id="327" r:id="rId16"/>
    <p:sldId id="263" r:id="rId17"/>
    <p:sldId id="291" r:id="rId18"/>
    <p:sldId id="267" r:id="rId19"/>
    <p:sldId id="274" r:id="rId20"/>
    <p:sldId id="295" r:id="rId21"/>
    <p:sldId id="281" r:id="rId22"/>
    <p:sldId id="280" r:id="rId23"/>
    <p:sldId id="322" r:id="rId24"/>
    <p:sldId id="323" r:id="rId25"/>
    <p:sldId id="347" r:id="rId26"/>
    <p:sldId id="307" r:id="rId27"/>
    <p:sldId id="308" r:id="rId28"/>
    <p:sldId id="309" r:id="rId29"/>
    <p:sldId id="310" r:id="rId30"/>
    <p:sldId id="348" r:id="rId31"/>
    <p:sldId id="352" r:id="rId32"/>
    <p:sldId id="353" r:id="rId33"/>
    <p:sldId id="354" r:id="rId34"/>
    <p:sldId id="355" r:id="rId35"/>
    <p:sldId id="356" r:id="rId36"/>
    <p:sldId id="358" r:id="rId37"/>
    <p:sldId id="359" r:id="rId38"/>
    <p:sldId id="349" r:id="rId39"/>
    <p:sldId id="313" r:id="rId40"/>
    <p:sldId id="325" r:id="rId41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5800"/>
    <a:srgbClr val="70573C"/>
    <a:srgbClr val="A42C71"/>
    <a:srgbClr val="428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28D8-8326-4519-9F60-CE6781F824EE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BA0-8082-4C3B-A8E0-549A4C8F1A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44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28D8-8326-4519-9F60-CE6781F824EE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BA0-8082-4C3B-A8E0-549A4C8F1A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62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28D8-8326-4519-9F60-CE6781F824EE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BA0-8082-4C3B-A8E0-549A4C8F1A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063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0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A9C3-9E4D-4E77-B293-27D2DA29EBE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D781-3C38-47A3-BF89-99FC1FC7FD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31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A9C3-9E4D-4E77-B293-27D2DA29EBE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D781-3C38-47A3-BF89-99FC1FC7FD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16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A9C3-9E4D-4E77-B293-27D2DA29EBE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D781-3C38-47A3-BF89-99FC1FC7FD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59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A9C3-9E4D-4E77-B293-27D2DA29EBE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D781-3C38-47A3-BF89-99FC1FC7FD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4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A9C3-9E4D-4E77-B293-27D2DA29EBE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D781-3C38-47A3-BF89-99FC1FC7FD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27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A9C3-9E4D-4E77-B293-27D2DA29EBE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D781-3C38-47A3-BF89-99FC1FC7FD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50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A9C3-9E4D-4E77-B293-27D2DA29EBE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D781-3C38-47A3-BF89-99FC1FC7FD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0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28D8-8326-4519-9F60-CE6781F824EE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BA0-8082-4C3B-A8E0-549A4C8F1A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154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A9C3-9E4D-4E77-B293-27D2DA29EBE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D781-3C38-47A3-BF89-99FC1FC7FD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60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A9C3-9E4D-4E77-B293-27D2DA29EBE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D781-3C38-47A3-BF89-99FC1FC7FD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71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A9C3-9E4D-4E77-B293-27D2DA29EBE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D781-3C38-47A3-BF89-99FC1FC7FD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92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A9C3-9E4D-4E77-B293-27D2DA29EBE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AD781-3C38-47A3-BF89-99FC1FC7FD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6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779" y="228894"/>
            <a:ext cx="11662887" cy="42559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3"/>
          </p:nvPr>
        </p:nvSpPr>
        <p:spPr>
          <a:xfrm>
            <a:off x="359778" y="1041395"/>
            <a:ext cx="11662887" cy="51120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554538"/>
              </a:buClr>
              <a:buFont typeface="Webdings" panose="05030102010509060703" pitchFamily="18" charset="2"/>
              <a:buChar char="a"/>
              <a:defRPr sz="2200" b="1">
                <a:solidFill>
                  <a:srgbClr val="5545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 b="1">
                <a:solidFill>
                  <a:srgbClr val="987D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5838" indent="-17621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−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37763" y="6480000"/>
            <a:ext cx="993371" cy="288000"/>
          </a:xfrm>
          <a:prstGeom prst="rect">
            <a:avLst/>
          </a:prstGeom>
        </p:spPr>
        <p:txBody>
          <a:bodyPr anchor="b"/>
          <a:lstStyle>
            <a:lvl1pPr algn="r">
              <a:defRPr sz="1100">
                <a:solidFill>
                  <a:srgbClr val="7D7D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588F01B-8BA8-4E52-9ECA-78FE89B5F24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3"/>
          </p:nvPr>
        </p:nvSpPr>
        <p:spPr>
          <a:xfrm>
            <a:off x="359779" y="6552000"/>
            <a:ext cx="4114800" cy="2387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rgbClr val="987D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827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28D8-8326-4519-9F60-CE6781F824EE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BA0-8082-4C3B-A8E0-549A4C8F1A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59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28D8-8326-4519-9F60-CE6781F824EE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BA0-8082-4C3B-A8E0-549A4C8F1A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90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28D8-8326-4519-9F60-CE6781F824EE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BA0-8082-4C3B-A8E0-549A4C8F1A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97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28D8-8326-4519-9F60-CE6781F824EE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BA0-8082-4C3B-A8E0-549A4C8F1A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331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28D8-8326-4519-9F60-CE6781F824EE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BA0-8082-4C3B-A8E0-549A4C8F1A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45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28D8-8326-4519-9F60-CE6781F824EE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BA0-8082-4C3B-A8E0-549A4C8F1A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888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428D8-8326-4519-9F60-CE6781F824EE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BA0-8082-4C3B-A8E0-549A4C8F1A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07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428D8-8326-4519-9F60-CE6781F824EE}" type="datetimeFigureOut">
              <a:rPr lang="fr-FR" smtClean="0"/>
              <a:t>31/01/2019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DBA0-8082-4C3B-A8E0-549A4C8F1A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68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A9C3-9E4D-4E77-B293-27D2DA29EBEE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31/01/2019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AD781-3C38-47A3-BF89-99FC1FC7FD0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5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0.emf"/><Relationship Id="rId7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12.jpeg"/><Relationship Id="rId4" Type="http://schemas.openxmlformats.org/officeDocument/2006/relationships/image" Target="../media/image11.emf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0.emf"/><Relationship Id="rId7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12.jpeg"/><Relationship Id="rId10" Type="http://schemas.openxmlformats.org/officeDocument/2006/relationships/image" Target="../media/image30.png"/><Relationship Id="rId4" Type="http://schemas.openxmlformats.org/officeDocument/2006/relationships/image" Target="../media/image11.emf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26" Type="http://schemas.openxmlformats.org/officeDocument/2006/relationships/image" Target="../media/image109.jpg"/><Relationship Id="rId3" Type="http://schemas.openxmlformats.org/officeDocument/2006/relationships/image" Target="../media/image86.png"/><Relationship Id="rId21" Type="http://schemas.openxmlformats.org/officeDocument/2006/relationships/image" Target="../media/image104.jpg"/><Relationship Id="rId7" Type="http://schemas.openxmlformats.org/officeDocument/2006/relationships/image" Target="../media/image90.png"/><Relationship Id="rId12" Type="http://schemas.openxmlformats.org/officeDocument/2006/relationships/image" Target="../media/image95.gif"/><Relationship Id="rId17" Type="http://schemas.openxmlformats.org/officeDocument/2006/relationships/image" Target="../media/image100.jpg"/><Relationship Id="rId25" Type="http://schemas.openxmlformats.org/officeDocument/2006/relationships/image" Target="../media/image108.jpg"/><Relationship Id="rId2" Type="http://schemas.openxmlformats.org/officeDocument/2006/relationships/image" Target="../media/image85.png"/><Relationship Id="rId16" Type="http://schemas.openxmlformats.org/officeDocument/2006/relationships/image" Target="../media/image99.gif"/><Relationship Id="rId20" Type="http://schemas.openxmlformats.org/officeDocument/2006/relationships/image" Target="../media/image10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9.jpg"/><Relationship Id="rId11" Type="http://schemas.openxmlformats.org/officeDocument/2006/relationships/image" Target="../media/image94.gif"/><Relationship Id="rId24" Type="http://schemas.openxmlformats.org/officeDocument/2006/relationships/image" Target="../media/image107.png"/><Relationship Id="rId5" Type="http://schemas.openxmlformats.org/officeDocument/2006/relationships/image" Target="../media/image88.jp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10" Type="http://schemas.openxmlformats.org/officeDocument/2006/relationships/image" Target="../media/image93.gif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gif"/><Relationship Id="rId14" Type="http://schemas.openxmlformats.org/officeDocument/2006/relationships/image" Target="../media/image97.png"/><Relationship Id="rId22" Type="http://schemas.openxmlformats.org/officeDocument/2006/relationships/image" Target="../media/image105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odrise.org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png"/><Relationship Id="rId4" Type="http://schemas.openxmlformats.org/officeDocument/2006/relationships/hyperlink" Target="mailto:patrick.molinie@fcba.f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emf"/><Relationship Id="rId7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image" Target="../media/image11.emf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9.png"/><Relationship Id="rId7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94" cy="68590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304690" y="1443762"/>
            <a:ext cx="9922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dirty="0" smtClean="0">
                <a:solidFill>
                  <a:srgbClr val="70573C"/>
                </a:solidFill>
              </a:rPr>
              <a:t>WOODRISE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1023" y="5600969"/>
            <a:ext cx="8579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70573C"/>
                </a:solidFill>
              </a:rPr>
              <a:t>Patrick MOLINIE</a:t>
            </a:r>
          </a:p>
          <a:p>
            <a:r>
              <a:rPr lang="fr-FR" sz="1400" dirty="0" smtClean="0">
                <a:solidFill>
                  <a:srgbClr val="70573C"/>
                </a:solidFill>
              </a:rPr>
              <a:t>Responsable Développement Construction FCBA</a:t>
            </a:r>
          </a:p>
          <a:p>
            <a:r>
              <a:rPr lang="fr-FR" sz="1400" dirty="0" smtClean="0">
                <a:solidFill>
                  <a:srgbClr val="70573C"/>
                </a:solidFill>
              </a:rPr>
              <a:t>Coordinateur Ecosystème </a:t>
            </a:r>
            <a:r>
              <a:rPr lang="fr-FR" sz="1400" dirty="0" err="1" smtClean="0">
                <a:solidFill>
                  <a:srgbClr val="70573C"/>
                </a:solidFill>
              </a:rPr>
              <a:t>Woodrise</a:t>
            </a:r>
            <a:endParaRPr lang="fr-FR" sz="1400" dirty="0" smtClean="0">
              <a:solidFill>
                <a:srgbClr val="70573C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5" y="753375"/>
            <a:ext cx="1178052" cy="141366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113" y="750982"/>
            <a:ext cx="1432251" cy="15045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64839" y="3465545"/>
            <a:ext cx="6096000" cy="14619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1600" dirty="0">
                <a:solidFill>
                  <a:srgbClr val="70573C"/>
                </a:solidFill>
              </a:rPr>
              <a:t>1</a:t>
            </a:r>
            <a:r>
              <a:rPr lang="fr-FR" sz="1600" baseline="30000" dirty="0">
                <a:solidFill>
                  <a:srgbClr val="70573C"/>
                </a:solidFill>
              </a:rPr>
              <a:t>ère</a:t>
            </a:r>
            <a:r>
              <a:rPr lang="fr-FR" sz="1600" dirty="0">
                <a:solidFill>
                  <a:srgbClr val="70573C"/>
                </a:solidFill>
              </a:rPr>
              <a:t> Édition Rencontres </a:t>
            </a:r>
            <a:r>
              <a:rPr lang="fr-FR" sz="1600" dirty="0" err="1">
                <a:solidFill>
                  <a:srgbClr val="70573C"/>
                </a:solidFill>
              </a:rPr>
              <a:t>WoodRise</a:t>
            </a:r>
            <a:endParaRPr lang="fr-FR" sz="1600" dirty="0">
              <a:solidFill>
                <a:srgbClr val="70573C"/>
              </a:solidFill>
            </a:endParaRPr>
          </a:p>
          <a:p>
            <a:pPr algn="ctr"/>
            <a:r>
              <a:rPr lang="fr-FR" sz="1600" dirty="0">
                <a:solidFill>
                  <a:srgbClr val="70573C"/>
                </a:solidFill>
              </a:rPr>
              <a:t>Genève </a:t>
            </a:r>
            <a:r>
              <a:rPr lang="fr-FR" sz="1600" dirty="0" smtClean="0">
                <a:solidFill>
                  <a:srgbClr val="70573C"/>
                </a:solidFill>
              </a:rPr>
              <a:t>- </a:t>
            </a:r>
            <a:r>
              <a:rPr lang="fr-FR" sz="1600" dirty="0">
                <a:solidFill>
                  <a:srgbClr val="70573C"/>
                </a:solidFill>
              </a:rPr>
              <a:t>Alpes </a:t>
            </a:r>
            <a:r>
              <a:rPr lang="fr-FR" sz="1600" dirty="0" smtClean="0">
                <a:solidFill>
                  <a:srgbClr val="70573C"/>
                </a:solidFill>
              </a:rPr>
              <a:t>- </a:t>
            </a:r>
            <a:r>
              <a:rPr lang="fr-FR" sz="1600" dirty="0">
                <a:solidFill>
                  <a:srgbClr val="70573C"/>
                </a:solidFill>
              </a:rPr>
              <a:t>Léman </a:t>
            </a:r>
            <a:r>
              <a:rPr lang="fr-FR" sz="1600" dirty="0" smtClean="0">
                <a:solidFill>
                  <a:srgbClr val="70573C"/>
                </a:solidFill>
              </a:rPr>
              <a:t>- </a:t>
            </a:r>
            <a:r>
              <a:rPr lang="fr-FR" sz="1600" dirty="0">
                <a:solidFill>
                  <a:srgbClr val="70573C"/>
                </a:solidFill>
              </a:rPr>
              <a:t>Jura</a:t>
            </a:r>
          </a:p>
          <a:p>
            <a:pPr algn="ctr"/>
            <a:r>
              <a:rPr lang="fr-FR" sz="1600" dirty="0">
                <a:solidFill>
                  <a:srgbClr val="70573C"/>
                </a:solidFill>
              </a:rPr>
              <a:t>Suisse romande et départements français </a:t>
            </a:r>
            <a:r>
              <a:rPr lang="fr-FR" sz="1600" dirty="0" smtClean="0">
                <a:solidFill>
                  <a:srgbClr val="70573C"/>
                </a:solidFill>
              </a:rPr>
              <a:t>frontaliers</a:t>
            </a:r>
          </a:p>
          <a:p>
            <a:pPr algn="ctr"/>
            <a:endParaRPr lang="fr-FR" sz="900" dirty="0">
              <a:solidFill>
                <a:srgbClr val="70573C"/>
              </a:solidFill>
            </a:endParaRPr>
          </a:p>
          <a:p>
            <a:pPr algn="ctr"/>
            <a:r>
              <a:rPr lang="fr-FR" sz="1600" dirty="0">
                <a:solidFill>
                  <a:srgbClr val="70573C"/>
                </a:solidFill>
              </a:rPr>
              <a:t>Rencontres transfrontalières, </a:t>
            </a:r>
            <a:r>
              <a:rPr lang="fr-FR" sz="1600" dirty="0" smtClean="0">
                <a:solidFill>
                  <a:srgbClr val="70573C"/>
                </a:solidFill>
              </a:rPr>
              <a:t>inter cantonales </a:t>
            </a:r>
            <a:r>
              <a:rPr lang="fr-FR" sz="1600" dirty="0">
                <a:solidFill>
                  <a:srgbClr val="70573C"/>
                </a:solidFill>
              </a:rPr>
              <a:t>et interdépartementales, sur l’avenir de la forêt et de la filière bois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657728" y="5970085"/>
            <a:ext cx="2952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70573C"/>
                </a:solidFill>
              </a:rPr>
              <a:t>Genève le 1</a:t>
            </a:r>
            <a:r>
              <a:rPr lang="fr-FR" baseline="30000" dirty="0" smtClean="0">
                <a:solidFill>
                  <a:srgbClr val="70573C"/>
                </a:solidFill>
              </a:rPr>
              <a:t>er</a:t>
            </a:r>
            <a:r>
              <a:rPr lang="fr-FR" dirty="0" smtClean="0">
                <a:solidFill>
                  <a:srgbClr val="70573C"/>
                </a:solidFill>
              </a:rPr>
              <a:t> février 2019</a:t>
            </a:r>
            <a:endParaRPr lang="fr-FR" dirty="0">
              <a:solidFill>
                <a:srgbClr val="7057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5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904067" cy="202204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267" y="334100"/>
            <a:ext cx="1667932" cy="166689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896" y="334100"/>
            <a:ext cx="3189364" cy="95959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958" y="334100"/>
            <a:ext cx="1527776" cy="11894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200" y="2521969"/>
            <a:ext cx="2810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chemeClr val="accent1"/>
                </a:solidFill>
              </a:rPr>
              <a:t>L’essai sismique</a:t>
            </a:r>
            <a:endParaRPr lang="fr-FR" sz="3000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1736" y="4275963"/>
            <a:ext cx="4790263" cy="273171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69" y="2521969"/>
            <a:ext cx="2894301" cy="433603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94901"/>
            <a:ext cx="4356304" cy="290783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737" y="1685249"/>
            <a:ext cx="3822269" cy="25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904067" cy="202204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267" y="334100"/>
            <a:ext cx="1667932" cy="166689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896" y="334100"/>
            <a:ext cx="3189364" cy="95959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958" y="334100"/>
            <a:ext cx="1527776" cy="11894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113" y="4269611"/>
            <a:ext cx="3877733" cy="258838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455" y="1753228"/>
            <a:ext cx="4829488" cy="322368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758" y="1988180"/>
            <a:ext cx="3962400" cy="264490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410" y="4772136"/>
            <a:ext cx="3136790" cy="209380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182" y="4371053"/>
            <a:ext cx="3152241" cy="21038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6368" y="3888005"/>
            <a:ext cx="1922956" cy="287912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66135" y="2306547"/>
            <a:ext cx="2187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chemeClr val="accent1"/>
                </a:solidFill>
              </a:rPr>
              <a:t>WOODRISE </a:t>
            </a:r>
          </a:p>
          <a:p>
            <a:r>
              <a:rPr lang="fr-FR" sz="3000" dirty="0" smtClean="0">
                <a:solidFill>
                  <a:schemeClr val="accent1"/>
                </a:solidFill>
              </a:rPr>
              <a:t>Alliance</a:t>
            </a:r>
            <a:endParaRPr lang="fr-FR" sz="3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3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904067" cy="202204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32366" y="2408250"/>
            <a:ext cx="60638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chemeClr val="accent1"/>
                </a:solidFill>
              </a:rPr>
              <a:t>Ouverture vers le grand public</a:t>
            </a:r>
            <a:endParaRPr lang="fr-FR" sz="3000" dirty="0">
              <a:solidFill>
                <a:schemeClr val="accent1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267" y="334100"/>
            <a:ext cx="1667932" cy="166689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896" y="334100"/>
            <a:ext cx="3189364" cy="95959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958" y="334100"/>
            <a:ext cx="1527776" cy="11894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2367" y="3018034"/>
            <a:ext cx="11244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/>
                </a:solidFill>
              </a:rPr>
              <a:t>Opération Tram du bois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980" y="1779885"/>
            <a:ext cx="3442790" cy="507811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74" y="3696732"/>
            <a:ext cx="5620032" cy="31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" y="0"/>
            <a:ext cx="12190194" cy="68590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63157" y="414747"/>
            <a:ext cx="9922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dirty="0" smtClean="0">
                <a:solidFill>
                  <a:srgbClr val="70573C"/>
                </a:solidFill>
              </a:rPr>
              <a:t>WOODRISE 2017 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32367" y="2410823"/>
            <a:ext cx="9737926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70573C"/>
                </a:solidFill>
              </a:rPr>
              <a:t>REUSSITE AU DELA DES ATTENTES</a:t>
            </a:r>
          </a:p>
          <a:p>
            <a:pPr algn="ctr"/>
            <a:r>
              <a:rPr lang="fr-FR" sz="2400" b="1" dirty="0" smtClean="0">
                <a:solidFill>
                  <a:srgbClr val="70573C"/>
                </a:solidFill>
              </a:rPr>
              <a:t>MOBILISATION INTERNATIONALE</a:t>
            </a:r>
          </a:p>
          <a:p>
            <a:pPr algn="ctr"/>
            <a:r>
              <a:rPr lang="fr-FR" sz="2400" b="1" dirty="0" smtClean="0">
                <a:solidFill>
                  <a:srgbClr val="70573C"/>
                </a:solidFill>
              </a:rPr>
              <a:t>INTERET MARQUE DE LA PART DES ACTEURS DU MARCHE</a:t>
            </a:r>
          </a:p>
          <a:p>
            <a:pPr algn="ctr"/>
            <a:endParaRPr lang="fr-FR" sz="2400" b="1" dirty="0" smtClean="0">
              <a:solidFill>
                <a:srgbClr val="70573C"/>
              </a:solidFill>
            </a:endParaRPr>
          </a:p>
          <a:p>
            <a:pPr algn="ctr"/>
            <a:endParaRPr lang="fr-FR" sz="2400" b="1" dirty="0">
              <a:solidFill>
                <a:srgbClr val="70573C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70573C"/>
                </a:solidFill>
              </a:rPr>
              <a:t>VOLONTE DE PROLONGER LA DYNAMIQUE </a:t>
            </a:r>
          </a:p>
          <a:p>
            <a:pPr algn="ctr"/>
            <a:r>
              <a:rPr lang="fr-FR" sz="2400" b="1" dirty="0" smtClean="0">
                <a:solidFill>
                  <a:srgbClr val="70573C"/>
                </a:solidFill>
              </a:rPr>
              <a:t>RENFORCER LA COMMUNICATION VERS LE GRAND PUBLIC</a:t>
            </a:r>
            <a:endParaRPr lang="fr-FR" sz="1100" dirty="0">
              <a:solidFill>
                <a:schemeClr val="accent1"/>
              </a:solidFill>
            </a:endParaRPr>
          </a:p>
          <a:p>
            <a:pPr algn="ctr"/>
            <a:endParaRPr lang="fr-FR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0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3200" y="135467"/>
            <a:ext cx="6028267" cy="384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" y="2068086"/>
            <a:ext cx="558525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57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Festival en quelques chiffres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400" b="1" dirty="0">
              <a:solidFill>
                <a:srgbClr val="7057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573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Activités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200" b="1" i="0" u="none" strike="noStrike" kern="1200" cap="none" spc="0" normalizeH="0" baseline="0" noProof="0" dirty="0" smtClean="0">
              <a:ln>
                <a:noFill/>
              </a:ln>
              <a:solidFill>
                <a:srgbClr val="70573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70573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kumimoji="0" lang="fr-FR" sz="1600" i="0" u="none" strike="noStrike" kern="1200" cap="none" spc="0" normalizeH="0" noProof="0" dirty="0" smtClean="0">
                <a:ln>
                  <a:noFill/>
                </a:ln>
                <a:solidFill>
                  <a:srgbClr val="70573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activités proposées au grand public et aux professionnels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1600" dirty="0" smtClean="0">
                <a:solidFill>
                  <a:srgbClr val="705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jours d’activités</a:t>
            </a:r>
            <a:endParaRPr kumimoji="0" lang="fr-FR" sz="1600" i="0" u="none" strike="noStrike" kern="1200" cap="none" spc="0" normalizeH="0" noProof="0" dirty="0" smtClean="0">
              <a:ln>
                <a:noFill/>
              </a:ln>
              <a:solidFill>
                <a:srgbClr val="70573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1600" dirty="0" smtClean="0">
                <a:solidFill>
                  <a:srgbClr val="705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nouveaux signataires de la </a:t>
            </a:r>
            <a:r>
              <a:rPr lang="fr-FR" sz="1600" dirty="0" err="1" smtClean="0">
                <a:solidFill>
                  <a:srgbClr val="705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Woodrise</a:t>
            </a:r>
            <a:r>
              <a:rPr lang="fr-FR" sz="1600" dirty="0" smtClean="0">
                <a:solidFill>
                  <a:srgbClr val="705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Alliance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i="0" u="none" strike="noStrike" kern="1200" cap="none" spc="0" normalizeH="0" noProof="0" dirty="0" smtClean="0">
                <a:ln>
                  <a:noFill/>
                </a:ln>
                <a:solidFill>
                  <a:srgbClr val="70573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+ 1500 participants aux activités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1600" dirty="0" smtClean="0">
                <a:solidFill>
                  <a:srgbClr val="705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partenaires festivaliers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i="0" u="none" strike="noStrike" kern="1200" cap="none" spc="0" normalizeH="0" noProof="0" dirty="0" smtClean="0">
                <a:ln>
                  <a:noFill/>
                </a:ln>
                <a:solidFill>
                  <a:srgbClr val="70573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 sponsors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1600" dirty="0" smtClean="0">
                <a:solidFill>
                  <a:srgbClr val="705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créations architecturales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i="0" u="none" strike="noStrike" kern="1200" cap="none" spc="0" normalizeH="0" noProof="0" dirty="0" smtClean="0">
                <a:ln>
                  <a:noFill/>
                </a:ln>
                <a:solidFill>
                  <a:srgbClr val="70573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pentaèdres pour présenter les essences majeures de Nouvelle-Aquitaine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b="1" i="0" u="none" strike="noStrike" kern="1200" cap="none" spc="0" normalizeH="0" noProof="0" dirty="0" smtClean="0">
              <a:ln>
                <a:noFill/>
              </a:ln>
              <a:solidFill>
                <a:srgbClr val="987D6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200" b="1" i="0" u="none" strike="noStrike" kern="1200" cap="none" spc="0" normalizeH="0" noProof="0" dirty="0" smtClean="0">
              <a:ln>
                <a:noFill/>
              </a:ln>
              <a:solidFill>
                <a:srgbClr val="987D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987D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800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489" y="1915499"/>
            <a:ext cx="6626926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1778717"/>
            <a:ext cx="445562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000" b="1" i="0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Découverte de site avec le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CV WOODRISE Tour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000" dirty="0">
              <a:solidFill>
                <a:srgbClr val="987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987D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285" cy="180386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2" y="3779265"/>
            <a:ext cx="3566984" cy="267523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42" y="2151948"/>
            <a:ext cx="6452740" cy="430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" y="1828596"/>
            <a:ext cx="27930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fr-FR" sz="1200" b="1" dirty="0">
              <a:solidFill>
                <a:srgbClr val="987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Expositions et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r-FR" sz="20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r-FR" sz="20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Forêt</a:t>
            </a:r>
            <a:r>
              <a:rPr lang="fr-FR" sz="2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rêves</a:t>
            </a:r>
            <a:endParaRPr kumimoji="0" lang="fr-FR" sz="2000" i="0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dirty="0">
              <a:solidFill>
                <a:srgbClr val="987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600" i="0" u="none" strike="noStrike" kern="1200" cap="none" spc="0" normalizeH="0" noProof="0" dirty="0" smtClean="0">
              <a:ln>
                <a:noFill/>
              </a:ln>
              <a:solidFill>
                <a:srgbClr val="987D6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987D6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2"/>
            <a:ext cx="12203083" cy="179852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458" y="4786183"/>
            <a:ext cx="2642702" cy="198202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717" y="2105451"/>
            <a:ext cx="3317671" cy="24882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34" y="3808297"/>
            <a:ext cx="3814541" cy="28561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853" y="2121926"/>
            <a:ext cx="4387534" cy="29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99" y="1780031"/>
            <a:ext cx="6772102" cy="507907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8003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4815" y="2028305"/>
            <a:ext cx="351628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</a:rPr>
              <a:t>FOCUS</a:t>
            </a:r>
          </a:p>
          <a:p>
            <a:endParaRPr lang="fr-F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 err="1" smtClean="0">
                <a:solidFill>
                  <a:schemeClr val="accent2">
                    <a:lumMod val="75000"/>
                  </a:schemeClr>
                </a:solidFill>
              </a:rPr>
              <a:t>Woodrise</a:t>
            </a:r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</a:rPr>
              <a:t> Alliance</a:t>
            </a:r>
          </a:p>
          <a:p>
            <a:endParaRPr lang="fr-FR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rgbClr val="70573C"/>
                </a:solidFill>
              </a:rPr>
              <a:t>10 nouveaux signataires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 smtClean="0">
                <a:solidFill>
                  <a:srgbClr val="70573C"/>
                </a:solidFill>
              </a:rPr>
              <a:t>11 pays au total :</a:t>
            </a:r>
          </a:p>
          <a:p>
            <a:r>
              <a:rPr lang="fr-FR" sz="1600" dirty="0" smtClean="0">
                <a:solidFill>
                  <a:srgbClr val="70573C"/>
                </a:solidFill>
              </a:rPr>
              <a:t>Premiers pays signataires : </a:t>
            </a:r>
            <a:r>
              <a:rPr lang="fr-FR" sz="1600" dirty="0">
                <a:solidFill>
                  <a:srgbClr val="70573C"/>
                </a:solidFill>
              </a:rPr>
              <a:t>Brésil</a:t>
            </a:r>
            <a:r>
              <a:rPr lang="fr-FR" sz="1600" dirty="0" smtClean="0">
                <a:solidFill>
                  <a:srgbClr val="70573C"/>
                </a:solidFill>
              </a:rPr>
              <a:t>,</a:t>
            </a:r>
            <a:r>
              <a:rPr lang="fr-FR" sz="1600" dirty="0">
                <a:solidFill>
                  <a:srgbClr val="70573C"/>
                </a:solidFill>
              </a:rPr>
              <a:t> Canada</a:t>
            </a:r>
            <a:r>
              <a:rPr lang="fr-FR" sz="1600" dirty="0" smtClean="0">
                <a:solidFill>
                  <a:srgbClr val="70573C"/>
                </a:solidFill>
              </a:rPr>
              <a:t>, Finlande, France, Japon, Suisse</a:t>
            </a:r>
          </a:p>
          <a:p>
            <a:endParaRPr lang="fr-FR" sz="1600" dirty="0">
              <a:solidFill>
                <a:srgbClr val="70573C"/>
              </a:solidFill>
            </a:endParaRPr>
          </a:p>
          <a:p>
            <a:r>
              <a:rPr lang="fr-FR" sz="1600" dirty="0" smtClean="0">
                <a:solidFill>
                  <a:srgbClr val="70573C"/>
                </a:solidFill>
              </a:rPr>
              <a:t>Nouveaux pays signataires : Allemagne, Chine, Espagne, Suède, Slovénie</a:t>
            </a:r>
          </a:p>
          <a:p>
            <a:endParaRPr lang="fr-FR" sz="1600" dirty="0">
              <a:solidFill>
                <a:srgbClr val="70573C"/>
              </a:solidFill>
            </a:endParaRPr>
          </a:p>
          <a:p>
            <a:endParaRPr lang="fr-FR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98" y="1780033"/>
            <a:ext cx="3773978" cy="28304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22" y="1780030"/>
            <a:ext cx="3692579" cy="20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4815" y="2028305"/>
            <a:ext cx="351628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chemeClr val="accent6">
                    <a:lumMod val="75000"/>
                  </a:schemeClr>
                </a:solidFill>
              </a:rPr>
              <a:t>FOCUS</a:t>
            </a:r>
          </a:p>
          <a:p>
            <a:endParaRPr lang="fr-F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Visite de peuplements forestiers remis en valeur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2000" dirty="0">
              <a:solidFill>
                <a:srgbClr val="70573C"/>
              </a:solidFill>
            </a:endParaRPr>
          </a:p>
          <a:p>
            <a:endParaRPr lang="fr-F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800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97" y="4479720"/>
            <a:ext cx="3047999" cy="22859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45" y="1954632"/>
            <a:ext cx="6347670" cy="476075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25" y="4530054"/>
            <a:ext cx="2913775" cy="218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94" cy="68590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071451" y="623827"/>
            <a:ext cx="104043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dirty="0" smtClean="0">
                <a:solidFill>
                  <a:srgbClr val="70573C"/>
                </a:solidFill>
              </a:rPr>
              <a:t>WOODRISE</a:t>
            </a:r>
          </a:p>
          <a:p>
            <a:pPr algn="ctr"/>
            <a:r>
              <a:rPr lang="fr-FR" sz="3200" dirty="0">
                <a:solidFill>
                  <a:srgbClr val="70573C"/>
                </a:solidFill>
              </a:rPr>
              <a:t>Programme </a:t>
            </a:r>
            <a:r>
              <a:rPr lang="fr-FR" sz="3200" dirty="0" smtClean="0">
                <a:solidFill>
                  <a:srgbClr val="70573C"/>
                </a:solidFill>
              </a:rPr>
              <a:t>International </a:t>
            </a:r>
            <a:r>
              <a:rPr lang="fr-FR" sz="3200" dirty="0">
                <a:solidFill>
                  <a:srgbClr val="70573C"/>
                </a:solidFill>
              </a:rPr>
              <a:t/>
            </a:r>
            <a:br>
              <a:rPr lang="fr-FR" sz="3200" dirty="0">
                <a:solidFill>
                  <a:srgbClr val="70573C"/>
                </a:solidFill>
              </a:rPr>
            </a:br>
            <a:r>
              <a:rPr lang="fr-FR" sz="3200" dirty="0">
                <a:solidFill>
                  <a:srgbClr val="70573C"/>
                </a:solidFill>
              </a:rPr>
              <a:t>pour la valorisation de la forêt et l’usage du bois dans la construction et l’aménagement </a:t>
            </a:r>
            <a:br>
              <a:rPr lang="fr-FR" sz="3200" dirty="0">
                <a:solidFill>
                  <a:srgbClr val="70573C"/>
                </a:solidFill>
              </a:rPr>
            </a:br>
            <a:r>
              <a:rPr lang="fr-FR" sz="3200" dirty="0">
                <a:solidFill>
                  <a:srgbClr val="70573C"/>
                </a:solidFill>
              </a:rPr>
              <a:t>de bâtiments de moyenne et grande </a:t>
            </a:r>
            <a:r>
              <a:rPr lang="fr-FR" sz="3200" dirty="0" smtClean="0">
                <a:solidFill>
                  <a:srgbClr val="70573C"/>
                </a:solidFill>
              </a:rPr>
              <a:t>hauteur</a:t>
            </a:r>
          </a:p>
          <a:p>
            <a:pPr algn="ctr"/>
            <a:r>
              <a:rPr lang="fr-FR" sz="4800" dirty="0" smtClean="0">
                <a:solidFill>
                  <a:srgbClr val="70573C"/>
                </a:solidFill>
              </a:rPr>
              <a:t>  </a:t>
            </a:r>
            <a:endParaRPr lang="fr-FR" sz="4800" dirty="0">
              <a:solidFill>
                <a:srgbClr val="70573C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97" y="4778811"/>
            <a:ext cx="1479099" cy="16179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1482" y="4880563"/>
            <a:ext cx="1176630" cy="14143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5" y="4715492"/>
            <a:ext cx="2168253" cy="17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8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4816" y="2028305"/>
            <a:ext cx="275722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7030A0"/>
                </a:solidFill>
              </a:rPr>
              <a:t>FOCUS</a:t>
            </a:r>
          </a:p>
          <a:p>
            <a:endParaRPr lang="fr-F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 smtClean="0">
                <a:solidFill>
                  <a:srgbClr val="7030A0"/>
                </a:solidFill>
              </a:rPr>
              <a:t>Défilé de robes en bois</a:t>
            </a:r>
          </a:p>
          <a:p>
            <a:endParaRPr lang="fr-FR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rgbClr val="70573C"/>
                </a:solidFill>
              </a:rPr>
              <a:t>15 créations de robes</a:t>
            </a:r>
          </a:p>
          <a:p>
            <a:r>
              <a:rPr lang="fr-FR" sz="2000" dirty="0" smtClean="0">
                <a:solidFill>
                  <a:srgbClr val="70573C"/>
                </a:solidFill>
              </a:rPr>
              <a:t>en bois</a:t>
            </a:r>
          </a:p>
          <a:p>
            <a:endParaRPr lang="fr-FR" sz="2000" dirty="0">
              <a:solidFill>
                <a:srgbClr val="70573C"/>
              </a:solidFill>
            </a:endParaRPr>
          </a:p>
          <a:p>
            <a:r>
              <a:rPr lang="fr-FR" sz="2000" dirty="0" smtClean="0">
                <a:solidFill>
                  <a:srgbClr val="70573C"/>
                </a:solidFill>
              </a:rPr>
              <a:t>Défilé réalisé par les étudiants de l’association La nuit du bois de l’ESB</a:t>
            </a:r>
          </a:p>
          <a:p>
            <a:endParaRPr lang="fr-FR" sz="2000" dirty="0">
              <a:solidFill>
                <a:srgbClr val="70573C"/>
              </a:solidFill>
            </a:endParaRPr>
          </a:p>
          <a:p>
            <a:endParaRPr lang="fr-F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8003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85" y="1772689"/>
            <a:ext cx="6780415" cy="50853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04" y="5058294"/>
            <a:ext cx="2399608" cy="17997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968" y="1772689"/>
            <a:ext cx="2317692" cy="309025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5" t="16397" r="21440"/>
          <a:stretch/>
        </p:blipFill>
        <p:spPr>
          <a:xfrm>
            <a:off x="2962968" y="4936459"/>
            <a:ext cx="881148" cy="192154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16122" r="27751" b="3636"/>
          <a:stretch/>
        </p:blipFill>
        <p:spPr>
          <a:xfrm>
            <a:off x="4131372" y="4936458"/>
            <a:ext cx="809834" cy="192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2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1945177"/>
            <a:ext cx="35162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A42C71"/>
                </a:solidFill>
              </a:rPr>
              <a:t>FOCUS</a:t>
            </a:r>
          </a:p>
          <a:p>
            <a:endParaRPr lang="fr-FR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 smtClean="0">
                <a:solidFill>
                  <a:srgbClr val="A42C71"/>
                </a:solidFill>
              </a:rPr>
              <a:t>Workshop technique « Séisme et vibration », et visite du Labo mécanique</a:t>
            </a:r>
          </a:p>
          <a:p>
            <a:endParaRPr lang="fr-FR" sz="1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000" dirty="0">
              <a:solidFill>
                <a:srgbClr val="70573C"/>
              </a:solidFill>
            </a:endParaRPr>
          </a:p>
          <a:p>
            <a:endParaRPr lang="fr-F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7800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32" y="1780032"/>
            <a:ext cx="6766868" cy="507515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83"/>
          <a:stretch/>
        </p:blipFill>
        <p:spPr>
          <a:xfrm>
            <a:off x="3634204" y="1780032"/>
            <a:ext cx="2866349" cy="24204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41" y="1780032"/>
            <a:ext cx="2890059" cy="216754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04" y="4705421"/>
            <a:ext cx="2866349" cy="21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9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338948" y="1269208"/>
            <a:ext cx="99221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 smtClean="0">
                <a:solidFill>
                  <a:srgbClr val="70573C"/>
                </a:solidFill>
              </a:rPr>
              <a:t>WOODRISE </a:t>
            </a:r>
          </a:p>
          <a:p>
            <a:pPr algn="ctr"/>
            <a:r>
              <a:rPr lang="fr-FR" sz="4800" dirty="0" smtClean="0">
                <a:solidFill>
                  <a:srgbClr val="70573C"/>
                </a:solidFill>
              </a:rPr>
              <a:t>Perspectives 2019 / 2022</a:t>
            </a:r>
            <a:endParaRPr lang="fr-FR" sz="4800" dirty="0">
              <a:solidFill>
                <a:srgbClr val="70573C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267" y="4434843"/>
            <a:ext cx="165825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14405" y="1927081"/>
            <a:ext cx="4365573" cy="107721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prstClr val="black"/>
                </a:solidFill>
              </a:rPr>
              <a:t>Organisation de manifestions selon 3 formats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prstClr val="black"/>
                </a:solidFill>
              </a:rPr>
              <a:t>Congrès International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prstClr val="black"/>
                </a:solidFill>
              </a:rPr>
              <a:t>Rencontres Nationales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prstClr val="black"/>
                </a:solidFill>
              </a:rPr>
              <a:t>Festival grand public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27373" y="4402863"/>
            <a:ext cx="4106132" cy="1077218"/>
          </a:xfrm>
          <a:prstGeom prst="rect">
            <a:avLst/>
          </a:prstGeom>
          <a:noFill/>
          <a:ln w="38100">
            <a:solidFill>
              <a:srgbClr val="DFA5DB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800" b="1" dirty="0" smtClean="0">
              <a:solidFill>
                <a:srgbClr val="DFA5D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prstClr val="black"/>
                </a:solidFill>
              </a:rPr>
              <a:t>Valorisation par différents supports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prstClr val="black"/>
                </a:solidFill>
              </a:rPr>
              <a:t>Publication scientifique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prstClr val="black"/>
                </a:solidFill>
              </a:rPr>
              <a:t>Woodrise</a:t>
            </a:r>
            <a:r>
              <a:rPr lang="fr-FR" sz="1400" dirty="0" smtClean="0">
                <a:solidFill>
                  <a:prstClr val="black"/>
                </a:solidFill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</a:rPr>
              <a:t>paper</a:t>
            </a:r>
            <a:r>
              <a:rPr lang="fr-FR" sz="1400" dirty="0" smtClean="0">
                <a:solidFill>
                  <a:prstClr val="black"/>
                </a:solidFill>
              </a:rPr>
              <a:t> </a:t>
            </a:r>
            <a:endParaRPr lang="fr-FR" sz="1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prstClr val="black"/>
                </a:solidFill>
              </a:rPr>
              <a:t>Article presse spécialisée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14405" y="4469021"/>
            <a:ext cx="4225142" cy="87716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9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prstClr val="black"/>
                </a:solidFill>
              </a:rPr>
              <a:t>Accord de collaboration bi latéraux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prstClr val="black"/>
                </a:solidFill>
              </a:rPr>
              <a:t>Missions d’affaires internationales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prstClr val="black"/>
                </a:solidFill>
              </a:rPr>
              <a:t>Appui au développement stratégique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27373" y="1829238"/>
            <a:ext cx="4050832" cy="149271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7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prstClr val="black"/>
                </a:solidFill>
              </a:rPr>
              <a:t>Coordination de Alliance </a:t>
            </a:r>
            <a:r>
              <a:rPr lang="fr-FR" sz="1400" b="1" dirty="0" err="1" smtClean="0">
                <a:solidFill>
                  <a:prstClr val="black"/>
                </a:solidFill>
              </a:rPr>
              <a:t>Woodrise</a:t>
            </a:r>
            <a:endParaRPr lang="fr-FR" sz="14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smtClean="0">
                <a:solidFill>
                  <a:prstClr val="black"/>
                </a:solidFill>
              </a:rPr>
              <a:t>Projets de R&amp;D selon 4 thématiques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prstClr val="black"/>
                </a:solidFill>
              </a:rPr>
              <a:t>Exigences essentielles bâtiment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prstClr val="black"/>
                </a:solidFill>
              </a:rPr>
              <a:t>Qualité d’usage et confort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prstClr val="black"/>
                </a:solidFill>
              </a:rPr>
              <a:t>Environnement et carbone stocké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prstClr val="black"/>
                </a:solidFill>
              </a:rPr>
              <a:t>Economie circulaire et recyclage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44" y="3509318"/>
            <a:ext cx="863360" cy="99459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9" y="3558747"/>
            <a:ext cx="781586" cy="9003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488" y="2342716"/>
            <a:ext cx="1527107" cy="167532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11" y="975676"/>
            <a:ext cx="859636" cy="99030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8" y="975676"/>
            <a:ext cx="762880" cy="87883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116" y="5900217"/>
            <a:ext cx="12191999" cy="830997"/>
          </a:xfrm>
          <a:prstGeom prst="rect">
            <a:avLst/>
          </a:prstGeom>
          <a:solidFill>
            <a:srgbClr val="7458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prstClr val="white"/>
                </a:solidFill>
              </a:rPr>
              <a:t>Un Outil de Partage Commun</a:t>
            </a:r>
          </a:p>
          <a:p>
            <a:pPr algn="ctr"/>
            <a:r>
              <a:rPr lang="fr-FR" sz="2400" b="1" dirty="0" smtClean="0">
                <a:solidFill>
                  <a:prstClr val="black"/>
                </a:solidFill>
              </a:rPr>
              <a:t>WOODRISE.ORG</a:t>
            </a:r>
            <a:endParaRPr lang="fr-FR" sz="2400" b="1" dirty="0">
              <a:solidFill>
                <a:prstClr val="black"/>
              </a:solidFill>
            </a:endParaRPr>
          </a:p>
        </p:txBody>
      </p:sp>
      <p:sp>
        <p:nvSpPr>
          <p:cNvPr id="2" name="Flèche vers le bas 1"/>
          <p:cNvSpPr/>
          <p:nvPr/>
        </p:nvSpPr>
        <p:spPr>
          <a:xfrm>
            <a:off x="5976551" y="986044"/>
            <a:ext cx="238896" cy="1217281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Flèche vers le bas 18"/>
          <p:cNvSpPr/>
          <p:nvPr/>
        </p:nvSpPr>
        <p:spPr>
          <a:xfrm>
            <a:off x="5936138" y="4195855"/>
            <a:ext cx="238896" cy="1217281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79406" y="188637"/>
            <a:ext cx="53228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70573C"/>
                </a:solidFill>
              </a:rPr>
              <a:t>CREATION D’UN ECOSYSTEME </a:t>
            </a:r>
          </a:p>
        </p:txBody>
      </p:sp>
    </p:spTree>
    <p:extLst>
      <p:ext uri="{BB962C8B-B14F-4D97-AF65-F5344CB8AC3E}">
        <p14:creationId xmlns:p14="http://schemas.microsoft.com/office/powerpoint/2010/main" val="404453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338948" y="1269208"/>
            <a:ext cx="9922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 smtClean="0">
                <a:solidFill>
                  <a:srgbClr val="70573C"/>
                </a:solidFill>
              </a:rPr>
              <a:t>WOODRISE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91" y="3030353"/>
            <a:ext cx="2943612" cy="339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7287" y="1614047"/>
            <a:ext cx="11695088" cy="378565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b="1" dirty="0">
              <a:solidFill>
                <a:prstClr val="black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384989"/>
            <a:ext cx="1219200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prstClr val="white"/>
                </a:solidFill>
              </a:rPr>
              <a:t>Rencontres Genève </a:t>
            </a:r>
            <a:endParaRPr lang="fr-FR" sz="2400" b="1" dirty="0">
              <a:solidFill>
                <a:prstClr val="white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3" y="0"/>
            <a:ext cx="1219419" cy="14047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838" y="2695628"/>
            <a:ext cx="1935542" cy="20343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76" y="1836652"/>
            <a:ext cx="2401468" cy="33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2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7286" y="1614047"/>
            <a:ext cx="3910819" cy="4616648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Délégation </a:t>
            </a:r>
          </a:p>
          <a:p>
            <a:pPr algn="ctr"/>
            <a:r>
              <a:rPr lang="fr-FR" sz="2800" b="1" dirty="0">
                <a:solidFill>
                  <a:srgbClr val="C00000"/>
                </a:solidFill>
              </a:rPr>
              <a:t>Ministérielle</a:t>
            </a:r>
            <a:endParaRPr lang="fr-FR" sz="2800" dirty="0">
              <a:solidFill>
                <a:srgbClr val="C00000"/>
              </a:solidFill>
            </a:endParaRPr>
          </a:p>
          <a:p>
            <a:endParaRPr lang="fr-FR" sz="2000" dirty="0" smtClean="0">
              <a:solidFill>
                <a:prstClr val="black"/>
              </a:solidFill>
            </a:endParaRPr>
          </a:p>
          <a:p>
            <a:endParaRPr lang="fr-FR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dirty="0">
                <a:solidFill>
                  <a:prstClr val="black"/>
                </a:solidFill>
              </a:rPr>
              <a:t>Signature accord de collaboration FCBA / partenaires </a:t>
            </a:r>
            <a:r>
              <a:rPr lang="fr-FR" dirty="0" smtClean="0">
                <a:solidFill>
                  <a:prstClr val="black"/>
                </a:solidFill>
              </a:rPr>
              <a:t>japonais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 smtClean="0">
              <a:solidFill>
                <a:prstClr val="black"/>
              </a:solidFill>
            </a:endParaRPr>
          </a:p>
          <a:p>
            <a:endParaRPr lang="fr-FR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384989"/>
            <a:ext cx="1219200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prstClr val="white"/>
                </a:solidFill>
              </a:rPr>
              <a:t>Rencontres Tokyo – 6 au 8 mai 2019  </a:t>
            </a:r>
            <a:endParaRPr lang="fr-FR" sz="2400" b="1" dirty="0">
              <a:solidFill>
                <a:prstClr val="white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3" y="0"/>
            <a:ext cx="1219419" cy="14047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695" y="2707335"/>
            <a:ext cx="1651782" cy="21679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810897" y="4875299"/>
            <a:ext cx="1919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TOKYO </a:t>
            </a:r>
          </a:p>
          <a:p>
            <a:pPr algn="ctr"/>
            <a:r>
              <a:rPr lang="fr-FR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MAI 2019</a:t>
            </a:r>
            <a:endParaRPr lang="fr-FR" sz="2000" b="1" dirty="0">
              <a:solidFill>
                <a:srgbClr val="C0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90691" y="1679540"/>
            <a:ext cx="3854547" cy="4493538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Rencontres </a:t>
            </a:r>
          </a:p>
          <a:p>
            <a:pPr algn="ctr"/>
            <a:r>
              <a:rPr lang="fr-FR" sz="2800" b="1" dirty="0">
                <a:solidFill>
                  <a:srgbClr val="C00000"/>
                </a:solidFill>
              </a:rPr>
              <a:t>Techniques</a:t>
            </a:r>
            <a:endParaRPr lang="fr-FR" sz="2800" dirty="0">
              <a:solidFill>
                <a:srgbClr val="C00000"/>
              </a:solidFill>
            </a:endParaRPr>
          </a:p>
          <a:p>
            <a:endParaRPr lang="fr-FR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>
                <a:solidFill>
                  <a:prstClr val="black"/>
                </a:solidFill>
              </a:rPr>
              <a:t>Workshop projets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>
                <a:solidFill>
                  <a:prstClr val="black"/>
                </a:solidFill>
              </a:rPr>
              <a:t>Visite </a:t>
            </a:r>
            <a:r>
              <a:rPr lang="fr-FR" sz="1600" b="1" dirty="0" smtClean="0">
                <a:solidFill>
                  <a:prstClr val="black"/>
                </a:solidFill>
              </a:rPr>
              <a:t>professionnelle</a:t>
            </a: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>
                <a:solidFill>
                  <a:prstClr val="black"/>
                </a:solidFill>
              </a:rPr>
              <a:t>Rencontres professionnelles et </a:t>
            </a:r>
            <a:r>
              <a:rPr lang="fr-FR" sz="1600" b="1" dirty="0" smtClean="0">
                <a:solidFill>
                  <a:prstClr val="black"/>
                </a:solidFill>
              </a:rPr>
              <a:t>institutionnelles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89" y="3987092"/>
            <a:ext cx="3253212" cy="17991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739" y="4143704"/>
            <a:ext cx="283845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8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48455" y="1551233"/>
            <a:ext cx="11695088" cy="5278368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900" b="1" dirty="0" smtClean="0">
              <a:solidFill>
                <a:srgbClr val="0070C0"/>
              </a:solidFill>
            </a:endParaRPr>
          </a:p>
          <a:p>
            <a:r>
              <a:rPr lang="fr-FR" sz="2400" b="1" dirty="0" smtClean="0">
                <a:solidFill>
                  <a:prstClr val="black"/>
                </a:solidFill>
              </a:rPr>
              <a:t>Congrès International </a:t>
            </a:r>
            <a:r>
              <a:rPr lang="fr-FR" sz="1600" b="1" dirty="0" smtClean="0">
                <a:solidFill>
                  <a:prstClr val="black"/>
                </a:solidFill>
              </a:rPr>
              <a:t>: 2</a:t>
            </a:r>
            <a:r>
              <a:rPr lang="fr-FR" sz="1600" b="1" baseline="30000" dirty="0" smtClean="0">
                <a:solidFill>
                  <a:prstClr val="black"/>
                </a:solidFill>
              </a:rPr>
              <a:t>ième</a:t>
            </a:r>
            <a:r>
              <a:rPr lang="fr-FR" sz="1600" b="1" dirty="0" smtClean="0">
                <a:solidFill>
                  <a:prstClr val="black"/>
                </a:solidFill>
              </a:rPr>
              <a:t> édition WOODRISE CONGRESS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>
              <a:solidFill>
                <a:prstClr val="black"/>
              </a:solidFill>
            </a:endParaRPr>
          </a:p>
          <a:p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b="1" dirty="0" smtClean="0">
              <a:solidFill>
                <a:prstClr val="black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384989"/>
            <a:ext cx="1219200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prstClr val="white"/>
                </a:solidFill>
              </a:rPr>
              <a:t>CONGRES INTERNATIONAL QUEBEC</a:t>
            </a:r>
            <a:endParaRPr lang="fr-FR" sz="2400" b="1" dirty="0">
              <a:solidFill>
                <a:prstClr val="white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3" y="0"/>
            <a:ext cx="1219419" cy="14047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22" y="2095282"/>
            <a:ext cx="9458708" cy="445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7287" y="1589814"/>
            <a:ext cx="3713870" cy="483209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Grand Public</a:t>
            </a:r>
          </a:p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Exposition Photos</a:t>
            </a:r>
            <a:endParaRPr lang="fr-FR" dirty="0">
              <a:solidFill>
                <a:prstClr val="black"/>
              </a:solidFill>
            </a:endParaRPr>
          </a:p>
          <a:p>
            <a:endParaRPr lang="fr-FR" sz="1400" dirty="0" smtClean="0">
              <a:solidFill>
                <a:prstClr val="black"/>
              </a:solidFill>
            </a:endParaRPr>
          </a:p>
          <a:p>
            <a:endParaRPr lang="fr-FR" sz="1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>
                <a:solidFill>
                  <a:prstClr val="black"/>
                </a:solidFill>
              </a:rPr>
              <a:t>Jardin Public </a:t>
            </a:r>
            <a:r>
              <a:rPr lang="fr-FR" sz="1600" b="1" dirty="0" smtClean="0">
                <a:solidFill>
                  <a:prstClr val="black"/>
                </a:solidFill>
              </a:rPr>
              <a:t>Bordeaux</a:t>
            </a:r>
            <a:endParaRPr lang="fr-FR" sz="14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endParaRPr lang="fr-FR" sz="1600" b="1" dirty="0" smtClean="0">
              <a:solidFill>
                <a:prstClr val="black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384989"/>
            <a:ext cx="1219200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prstClr val="white"/>
                </a:solidFill>
              </a:rPr>
              <a:t>Rencontres Nouvelle Aquitaine : 6 au 11 octobre 2019  </a:t>
            </a:r>
            <a:endParaRPr lang="fr-FR" sz="2400" b="1" dirty="0">
              <a:solidFill>
                <a:prstClr val="white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3" y="0"/>
            <a:ext cx="1219419" cy="1404771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5978770" y="1941342"/>
            <a:ext cx="5983606" cy="3195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80" y="3679768"/>
            <a:ext cx="3114675" cy="146685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089337" y="1622127"/>
            <a:ext cx="3713870" cy="483209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Rencontre </a:t>
            </a:r>
            <a:r>
              <a:rPr lang="fr-FR" sz="2800" b="1" dirty="0" smtClean="0">
                <a:solidFill>
                  <a:srgbClr val="C00000"/>
                </a:solidFill>
              </a:rPr>
              <a:t>Pro</a:t>
            </a:r>
            <a:endParaRPr lang="fr-FR" sz="2800" dirty="0">
              <a:solidFill>
                <a:srgbClr val="C00000"/>
              </a:solidFill>
            </a:endParaRPr>
          </a:p>
          <a:p>
            <a:pPr algn="ctr"/>
            <a:r>
              <a:rPr lang="fr-FR" sz="2800" b="1" dirty="0" err="1" smtClean="0">
                <a:solidFill>
                  <a:srgbClr val="C00000"/>
                </a:solidFill>
              </a:rPr>
              <a:t>Yes</a:t>
            </a:r>
            <a:r>
              <a:rPr lang="fr-FR" sz="2800" b="1" dirty="0" smtClean="0">
                <a:solidFill>
                  <a:srgbClr val="C00000"/>
                </a:solidFill>
              </a:rPr>
              <a:t> </a:t>
            </a:r>
            <a:r>
              <a:rPr lang="fr-FR" sz="2800" b="1" dirty="0" err="1">
                <a:solidFill>
                  <a:srgbClr val="C00000"/>
                </a:solidFill>
              </a:rPr>
              <a:t>We</a:t>
            </a:r>
            <a:r>
              <a:rPr lang="fr-FR" sz="2800" b="1" dirty="0">
                <a:solidFill>
                  <a:srgbClr val="C00000"/>
                </a:solidFill>
              </a:rPr>
              <a:t> </a:t>
            </a:r>
            <a:r>
              <a:rPr lang="fr-FR" sz="2800" b="1" dirty="0" smtClean="0">
                <a:solidFill>
                  <a:srgbClr val="C00000"/>
                </a:solidFill>
              </a:rPr>
              <a:t>Wood</a:t>
            </a:r>
          </a:p>
          <a:p>
            <a:pPr algn="ctr"/>
            <a:endParaRPr lang="fr-FR" sz="2800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 smtClean="0">
                <a:solidFill>
                  <a:prstClr val="black"/>
                </a:solidFill>
              </a:rPr>
              <a:t>Rencontre professionnelle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prstClr val="black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499" y="3721972"/>
            <a:ext cx="3442541" cy="139340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042040" y="1613254"/>
            <a:ext cx="3713870" cy="483209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Découverte</a:t>
            </a:r>
          </a:p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Le </a:t>
            </a:r>
            <a:r>
              <a:rPr lang="fr-FR" sz="2800" b="1" dirty="0" err="1" smtClean="0">
                <a:solidFill>
                  <a:srgbClr val="C00000"/>
                </a:solidFill>
              </a:rPr>
              <a:t>Trail</a:t>
            </a:r>
            <a:r>
              <a:rPr lang="fr-FR" sz="2800" b="1" dirty="0" smtClean="0">
                <a:solidFill>
                  <a:srgbClr val="C00000"/>
                </a:solidFill>
              </a:rPr>
              <a:t> </a:t>
            </a:r>
            <a:r>
              <a:rPr lang="fr-FR" sz="2800" b="1" dirty="0" err="1" smtClean="0">
                <a:solidFill>
                  <a:srgbClr val="C00000"/>
                </a:solidFill>
              </a:rPr>
              <a:t>Woodrise</a:t>
            </a:r>
            <a:endParaRPr lang="fr-FR" sz="2800" dirty="0">
              <a:solidFill>
                <a:srgbClr val="C00000"/>
              </a:solidFill>
            </a:endParaRPr>
          </a:p>
          <a:p>
            <a:endParaRPr lang="fr-FR" sz="2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 smtClean="0">
                <a:solidFill>
                  <a:prstClr val="black"/>
                </a:solidFill>
              </a:rPr>
              <a:t>Course d’orientation Urbaine</a:t>
            </a: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 smtClean="0">
              <a:solidFill>
                <a:prstClr val="black"/>
              </a:solidFill>
            </a:endParaRPr>
          </a:p>
          <a:p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b="1" dirty="0">
              <a:solidFill>
                <a:prstClr val="black"/>
              </a:solidFill>
            </a:endParaRPr>
          </a:p>
          <a:p>
            <a:endParaRPr lang="fr-FR" sz="1600" b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prstClr val="black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9950" y="3679768"/>
            <a:ext cx="2858049" cy="15318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0475" y="279080"/>
            <a:ext cx="1230408" cy="111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338948" y="1269208"/>
            <a:ext cx="9922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 smtClean="0">
                <a:solidFill>
                  <a:srgbClr val="70573C"/>
                </a:solidFill>
              </a:rPr>
              <a:t>WOODRISE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30" y="3171567"/>
            <a:ext cx="2808027" cy="323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5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" y="0"/>
            <a:ext cx="12190194" cy="68590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63157" y="414747"/>
            <a:ext cx="9922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dirty="0" smtClean="0">
                <a:solidFill>
                  <a:srgbClr val="70573C"/>
                </a:solidFill>
              </a:rPr>
              <a:t>WOODRISE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7779" y="26866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70573C"/>
                </a:solidFill>
              </a:rPr>
              <a:t>Retour vers le futur 2017 – 2018</a:t>
            </a:r>
          </a:p>
          <a:p>
            <a:pPr algn="ctr"/>
            <a:endParaRPr lang="fr-FR" sz="2800" b="1" dirty="0">
              <a:solidFill>
                <a:srgbClr val="70573C"/>
              </a:solidFill>
            </a:endParaRPr>
          </a:p>
          <a:p>
            <a:pPr algn="ctr"/>
            <a:r>
              <a:rPr lang="fr-FR" sz="2800" dirty="0" smtClean="0">
                <a:solidFill>
                  <a:srgbClr val="70573C"/>
                </a:solidFill>
              </a:rPr>
              <a:t>Congrès International WOODRISE</a:t>
            </a:r>
          </a:p>
          <a:p>
            <a:pPr algn="ctr"/>
            <a:r>
              <a:rPr lang="fr-FR" sz="2800" dirty="0" smtClean="0">
                <a:solidFill>
                  <a:srgbClr val="70573C"/>
                </a:solidFill>
              </a:rPr>
              <a:t>Festival WOODRISE</a:t>
            </a:r>
            <a:endParaRPr lang="fr-FR" sz="2800" dirty="0">
              <a:solidFill>
                <a:srgbClr val="70573C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967" y="4932008"/>
            <a:ext cx="3831624" cy="164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18186"/>
            <a:ext cx="11423561" cy="437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e 18"/>
          <p:cNvGrpSpPr/>
          <p:nvPr/>
        </p:nvGrpSpPr>
        <p:grpSpPr>
          <a:xfrm>
            <a:off x="2628900" y="-9810"/>
            <a:ext cx="6858000" cy="6858000"/>
            <a:chOff x="2657475" y="0"/>
            <a:chExt cx="6858000" cy="6858000"/>
          </a:xfrm>
        </p:grpSpPr>
        <p:grpSp>
          <p:nvGrpSpPr>
            <p:cNvPr id="18" name="Groupe 17"/>
            <p:cNvGrpSpPr/>
            <p:nvPr/>
          </p:nvGrpSpPr>
          <p:grpSpPr>
            <a:xfrm>
              <a:off x="2657475" y="0"/>
              <a:ext cx="6858000" cy="6858000"/>
              <a:chOff x="2657475" y="0"/>
              <a:chExt cx="6858000" cy="6858000"/>
            </a:xfrm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7475" y="0"/>
                <a:ext cx="6858000" cy="6858000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657475" y="4942848"/>
                <a:ext cx="1504950" cy="1038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664869" y="5845233"/>
                <a:ext cx="256192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© MAP MY WOODEN WORLD DUTCH DESIGN</a:t>
                </a:r>
                <a:endParaRPr lang="fr-FR" sz="1000" dirty="0"/>
              </a:p>
            </p:txBody>
          </p:sp>
        </p:grpSp>
        <p:sp>
          <p:nvSpPr>
            <p:cNvPr id="15" name="Forme libre 14"/>
            <p:cNvSpPr/>
            <p:nvPr/>
          </p:nvSpPr>
          <p:spPr>
            <a:xfrm>
              <a:off x="3595971" y="2859081"/>
              <a:ext cx="5557035" cy="2219606"/>
            </a:xfrm>
            <a:custGeom>
              <a:avLst/>
              <a:gdLst>
                <a:gd name="connsiteX0" fmla="*/ 2395254 w 5557035"/>
                <a:gd name="connsiteY0" fmla="*/ 398469 h 2219606"/>
                <a:gd name="connsiteX1" fmla="*/ 5509929 w 5557035"/>
                <a:gd name="connsiteY1" fmla="*/ 2217744 h 2219606"/>
                <a:gd name="connsiteX2" fmla="*/ 252129 w 5557035"/>
                <a:gd name="connsiteY2" fmla="*/ 103194 h 2219606"/>
                <a:gd name="connsiteX3" fmla="*/ 1023654 w 5557035"/>
                <a:gd name="connsiteY3" fmla="*/ 1293819 h 2219606"/>
                <a:gd name="connsiteX4" fmla="*/ 2681004 w 5557035"/>
                <a:gd name="connsiteY4" fmla="*/ 36519 h 2219606"/>
                <a:gd name="connsiteX5" fmla="*/ 2757204 w 5557035"/>
                <a:gd name="connsiteY5" fmla="*/ 388944 h 2219606"/>
                <a:gd name="connsiteX6" fmla="*/ 2347629 w 5557035"/>
                <a:gd name="connsiteY6" fmla="*/ 922344 h 2219606"/>
                <a:gd name="connsiteX7" fmla="*/ 4509804 w 5557035"/>
                <a:gd name="connsiteY7" fmla="*/ 1036644 h 2219606"/>
                <a:gd name="connsiteX8" fmla="*/ 4471704 w 5557035"/>
                <a:gd name="connsiteY8" fmla="*/ 1008069 h 2219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7035" h="2219606">
                  <a:moveTo>
                    <a:pt x="2395254" y="398469"/>
                  </a:moveTo>
                  <a:cubicBezTo>
                    <a:pt x="4131185" y="1332712"/>
                    <a:pt x="5867116" y="2266956"/>
                    <a:pt x="5509929" y="2217744"/>
                  </a:cubicBezTo>
                  <a:cubicBezTo>
                    <a:pt x="5152742" y="2168532"/>
                    <a:pt x="999841" y="257181"/>
                    <a:pt x="252129" y="103194"/>
                  </a:cubicBezTo>
                  <a:cubicBezTo>
                    <a:pt x="-495583" y="-50793"/>
                    <a:pt x="618842" y="1304931"/>
                    <a:pt x="1023654" y="1293819"/>
                  </a:cubicBezTo>
                  <a:cubicBezTo>
                    <a:pt x="1428466" y="1282707"/>
                    <a:pt x="2392079" y="187331"/>
                    <a:pt x="2681004" y="36519"/>
                  </a:cubicBezTo>
                  <a:cubicBezTo>
                    <a:pt x="2969929" y="-114294"/>
                    <a:pt x="2812767" y="241306"/>
                    <a:pt x="2757204" y="388944"/>
                  </a:cubicBezTo>
                  <a:cubicBezTo>
                    <a:pt x="2701642" y="536582"/>
                    <a:pt x="2055529" y="814394"/>
                    <a:pt x="2347629" y="922344"/>
                  </a:cubicBezTo>
                  <a:cubicBezTo>
                    <a:pt x="2639729" y="1030294"/>
                    <a:pt x="4155792" y="1022357"/>
                    <a:pt x="4509804" y="1036644"/>
                  </a:cubicBezTo>
                  <a:cubicBezTo>
                    <a:pt x="4863816" y="1050931"/>
                    <a:pt x="4667760" y="1029500"/>
                    <a:pt x="4471704" y="1008069"/>
                  </a:cubicBezTo>
                </a:path>
              </a:pathLst>
            </a:custGeom>
            <a:noFill/>
            <a:ln w="158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3587067" y="2864200"/>
              <a:ext cx="5282073" cy="1909937"/>
            </a:xfrm>
            <a:custGeom>
              <a:avLst/>
              <a:gdLst>
                <a:gd name="connsiteX0" fmla="*/ 2394633 w 5282073"/>
                <a:gd name="connsiteY0" fmla="*/ 364775 h 1909937"/>
                <a:gd name="connsiteX1" fmla="*/ 4290108 w 5282073"/>
                <a:gd name="connsiteY1" fmla="*/ 183800 h 1909937"/>
                <a:gd name="connsiteX2" fmla="*/ 2889933 w 5282073"/>
                <a:gd name="connsiteY2" fmla="*/ 1355375 h 1909937"/>
                <a:gd name="connsiteX3" fmla="*/ 965883 w 5282073"/>
                <a:gd name="connsiteY3" fmla="*/ 1441100 h 1909937"/>
                <a:gd name="connsiteX4" fmla="*/ 137208 w 5282073"/>
                <a:gd name="connsiteY4" fmla="*/ 59975 h 1909937"/>
                <a:gd name="connsiteX5" fmla="*/ 3766233 w 5282073"/>
                <a:gd name="connsiteY5" fmla="*/ 831500 h 1909937"/>
                <a:gd name="connsiteX6" fmla="*/ 5090208 w 5282073"/>
                <a:gd name="connsiteY6" fmla="*/ 21875 h 1909937"/>
                <a:gd name="connsiteX7" fmla="*/ 4985433 w 5282073"/>
                <a:gd name="connsiteY7" fmla="*/ 1907825 h 1909937"/>
                <a:gd name="connsiteX8" fmla="*/ 2394633 w 5282073"/>
                <a:gd name="connsiteY8" fmla="*/ 364775 h 1909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2073" h="1909937">
                  <a:moveTo>
                    <a:pt x="2394633" y="364775"/>
                  </a:moveTo>
                  <a:cubicBezTo>
                    <a:pt x="2278746" y="77438"/>
                    <a:pt x="4207558" y="18700"/>
                    <a:pt x="4290108" y="183800"/>
                  </a:cubicBezTo>
                  <a:cubicBezTo>
                    <a:pt x="4372658" y="348900"/>
                    <a:pt x="3443970" y="1145825"/>
                    <a:pt x="2889933" y="1355375"/>
                  </a:cubicBezTo>
                  <a:cubicBezTo>
                    <a:pt x="2335896" y="1564925"/>
                    <a:pt x="1424670" y="1657000"/>
                    <a:pt x="965883" y="1441100"/>
                  </a:cubicBezTo>
                  <a:cubicBezTo>
                    <a:pt x="507096" y="1225200"/>
                    <a:pt x="-329517" y="161575"/>
                    <a:pt x="137208" y="59975"/>
                  </a:cubicBezTo>
                  <a:cubicBezTo>
                    <a:pt x="603933" y="-41625"/>
                    <a:pt x="2940733" y="837850"/>
                    <a:pt x="3766233" y="831500"/>
                  </a:cubicBezTo>
                  <a:cubicBezTo>
                    <a:pt x="4591733" y="825150"/>
                    <a:pt x="4887008" y="-157512"/>
                    <a:pt x="5090208" y="21875"/>
                  </a:cubicBezTo>
                  <a:cubicBezTo>
                    <a:pt x="5293408" y="201262"/>
                    <a:pt x="5433108" y="1845913"/>
                    <a:pt x="4985433" y="1907825"/>
                  </a:cubicBezTo>
                  <a:cubicBezTo>
                    <a:pt x="4537758" y="1969738"/>
                    <a:pt x="2510520" y="652112"/>
                    <a:pt x="2394633" y="364775"/>
                  </a:cubicBezTo>
                  <a:close/>
                </a:path>
              </a:pathLst>
            </a:custGeom>
            <a:noFill/>
            <a:ln w="158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290910" y="163898"/>
            <a:ext cx="11552153" cy="1130156"/>
            <a:chOff x="367109" y="-9810"/>
            <a:chExt cx="11552153" cy="1130156"/>
          </a:xfrm>
        </p:grpSpPr>
        <p:cxnSp>
          <p:nvCxnSpPr>
            <p:cNvPr id="9" name="Connecteur droit 8"/>
            <p:cNvCxnSpPr/>
            <p:nvPr/>
          </p:nvCxnSpPr>
          <p:spPr>
            <a:xfrm flipV="1">
              <a:off x="367109" y="1079157"/>
              <a:ext cx="11132913" cy="41189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109" y="-9810"/>
              <a:ext cx="966392" cy="1109561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1512689" y="515764"/>
              <a:ext cx="1040657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600" b="1" dirty="0" smtClean="0">
                  <a:solidFill>
                    <a:srgbClr val="554538"/>
                  </a:solidFill>
                </a:rPr>
                <a:t>WOODRISE ALLIANCE	</a:t>
              </a:r>
              <a:r>
                <a:rPr lang="fr-FR" b="1" dirty="0" smtClean="0">
                  <a:solidFill>
                    <a:srgbClr val="554538"/>
                  </a:solidFill>
                </a:rPr>
                <a:t>setting-up a global network for RTDI – open innovation </a:t>
              </a:r>
              <a:r>
                <a:rPr lang="fr-FR" b="1" dirty="0" err="1" smtClean="0">
                  <a:solidFill>
                    <a:srgbClr val="554538"/>
                  </a:solidFill>
                </a:rPr>
                <a:t>platform</a:t>
              </a:r>
              <a:endParaRPr lang="fr-FR" b="1" dirty="0">
                <a:solidFill>
                  <a:srgbClr val="554538"/>
                </a:solidFill>
              </a:endParaRPr>
            </a:p>
          </p:txBody>
        </p:sp>
      </p:grpSp>
      <p:sp>
        <p:nvSpPr>
          <p:cNvPr id="13" name="Étoile à 5 branches 12"/>
          <p:cNvSpPr/>
          <p:nvPr/>
        </p:nvSpPr>
        <p:spPr>
          <a:xfrm>
            <a:off x="5914515" y="3200400"/>
            <a:ext cx="143385" cy="85725"/>
          </a:xfrm>
          <a:prstGeom prst="star5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61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63" y="5975435"/>
            <a:ext cx="2339612" cy="870997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75" y="4073440"/>
            <a:ext cx="2628900" cy="17335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39" y="2587044"/>
            <a:ext cx="2060545" cy="186846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9" y="4102093"/>
            <a:ext cx="1394220" cy="139422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0" y="1313951"/>
            <a:ext cx="2364313" cy="17879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987D68"/>
                </a:solidFill>
              </a:rPr>
              <a:t>Woodrise</a:t>
            </a:r>
            <a:r>
              <a:rPr lang="fr-FR" dirty="0" smtClean="0">
                <a:solidFill>
                  <a:srgbClr val="987D68"/>
                </a:solidFill>
              </a:rPr>
              <a:t> Alliance… </a:t>
            </a:r>
            <a:r>
              <a:rPr lang="fr-FR" dirty="0" err="1" smtClean="0">
                <a:solidFill>
                  <a:srgbClr val="987D68"/>
                </a:solidFill>
              </a:rPr>
              <a:t>is</a:t>
            </a:r>
            <a:r>
              <a:rPr lang="fr-FR" dirty="0" smtClean="0">
                <a:solidFill>
                  <a:srgbClr val="987D68"/>
                </a:solidFill>
              </a:rPr>
              <a:t> </a:t>
            </a:r>
            <a:r>
              <a:rPr lang="fr-FR" dirty="0" err="1" smtClean="0">
                <a:solidFill>
                  <a:srgbClr val="987D68"/>
                </a:solidFill>
              </a:rPr>
              <a:t>growing</a:t>
            </a:r>
            <a:endParaRPr lang="fr-FR" dirty="0">
              <a:solidFill>
                <a:srgbClr val="987D68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>
          <a:xfrm>
            <a:off x="359779" y="1041394"/>
            <a:ext cx="11662886" cy="533400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fr-FR" sz="1800" b="0" dirty="0" smtClean="0"/>
          </a:p>
          <a:p>
            <a:pPr marL="0" indent="0">
              <a:buNone/>
            </a:pPr>
            <a:endParaRPr lang="fr-FR" sz="1800" b="0" dirty="0" smtClean="0"/>
          </a:p>
          <a:p>
            <a:pPr marL="0" indent="0">
              <a:buNone/>
            </a:pPr>
            <a:endParaRPr lang="fr-FR" sz="1800" b="0" dirty="0" smtClean="0"/>
          </a:p>
          <a:p>
            <a:pPr marL="0" indent="0">
              <a:buNone/>
            </a:pPr>
            <a:endParaRPr lang="fr-FR" sz="1800" b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588F01B-8BA8-4E52-9ECA-78FE89B5F248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77" y="909450"/>
            <a:ext cx="1059529" cy="10595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70" y="1062656"/>
            <a:ext cx="1238250" cy="12382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93" y="977526"/>
            <a:ext cx="1238250" cy="14382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273" y="1028814"/>
            <a:ext cx="1238250" cy="12382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55" y="2599137"/>
            <a:ext cx="1238250" cy="12382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93" y="2547265"/>
            <a:ext cx="1238250" cy="123825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5" y="3521275"/>
            <a:ext cx="1911117" cy="66038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1" y="2772353"/>
            <a:ext cx="1715219" cy="72376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52" y="1018887"/>
            <a:ext cx="1205915" cy="135555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94" y="2547265"/>
            <a:ext cx="1238250" cy="123825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52" y="2618461"/>
            <a:ext cx="1189204" cy="118920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15" y="2014189"/>
            <a:ext cx="1343907" cy="75084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53" y="5437137"/>
            <a:ext cx="2331815" cy="64590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309" y="3911379"/>
            <a:ext cx="2399964" cy="10831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1" y="967402"/>
            <a:ext cx="1106832" cy="99474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748" y="4207230"/>
            <a:ext cx="2295658" cy="55135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94" y="5291386"/>
            <a:ext cx="1146322" cy="114632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69" y="5253223"/>
            <a:ext cx="2253837" cy="76888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5" y="5375896"/>
            <a:ext cx="2040919" cy="1104104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82" y="4088751"/>
            <a:ext cx="1797915" cy="1340551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0529959" y="4799203"/>
            <a:ext cx="1101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987D68"/>
                </a:solidFill>
              </a:rPr>
              <a:t>…+++</a:t>
            </a:r>
            <a:endParaRPr lang="en-GB" sz="3200" b="1" dirty="0">
              <a:solidFill>
                <a:srgbClr val="987D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18186"/>
            <a:ext cx="11423561" cy="437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19093" y="383440"/>
            <a:ext cx="10888148" cy="1110509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Identifying high-priority research R&amp;D and Innovation topics</a:t>
            </a:r>
            <a:endParaRPr lang="en-GB" sz="3200" b="1" dirty="0">
              <a:latin typeface="+mn-lt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19093" y="1399181"/>
            <a:ext cx="6353175" cy="3881703"/>
          </a:xfrm>
        </p:spPr>
        <p:txBody>
          <a:bodyPr>
            <a:normAutofit fontScale="77500" lnSpcReduction="20000"/>
          </a:bodyPr>
          <a:lstStyle/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>
                <a:solidFill>
                  <a:srgbClr val="554538"/>
                </a:solidFill>
              </a:rPr>
              <a:t>H</a:t>
            </a:r>
            <a:r>
              <a:rPr lang="en-GB" b="1" dirty="0" smtClean="0">
                <a:solidFill>
                  <a:srgbClr val="554538"/>
                </a:solidFill>
              </a:rPr>
              <a:t>olistic </a:t>
            </a:r>
            <a:r>
              <a:rPr lang="en-GB" b="1" dirty="0">
                <a:solidFill>
                  <a:srgbClr val="554538"/>
                </a:solidFill>
              </a:rPr>
              <a:t>performance design </a:t>
            </a:r>
            <a:r>
              <a:rPr lang="en-GB" b="1" dirty="0" smtClean="0">
                <a:solidFill>
                  <a:srgbClr val="554538"/>
                </a:solidFill>
              </a:rPr>
              <a:t>approach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Acoustics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Quality of life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Building performance 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Seismic load 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Vertical load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Wind load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Fire safety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Water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Carbon storage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Energy efficiency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Physics, mechanics, biological, chemical, </a:t>
            </a:r>
            <a:endParaRPr lang="en-GB" b="1" dirty="0">
              <a:solidFill>
                <a:srgbClr val="554538"/>
              </a:solidFill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…</a:t>
            </a:r>
            <a:endParaRPr lang="sl-SI" b="1" dirty="0">
              <a:solidFill>
                <a:srgbClr val="55453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BC134-5898-1041-A112-29B275E19148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3106B2-42C5-4E17-B774-BEB101A96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37" t="10960" r="14256" b="14905"/>
          <a:stretch/>
        </p:blipFill>
        <p:spPr>
          <a:xfrm>
            <a:off x="6109782" y="1256643"/>
            <a:ext cx="5001635" cy="509970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818969" y="5837336"/>
            <a:ext cx="1198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554538"/>
                </a:solidFill>
              </a:rPr>
              <a:t>© </a:t>
            </a:r>
            <a:r>
              <a:rPr lang="en-GB" sz="1400" dirty="0" err="1" smtClean="0">
                <a:solidFill>
                  <a:srgbClr val="554538"/>
                </a:solidFill>
              </a:rPr>
              <a:t>InnoRenew</a:t>
            </a:r>
            <a:endParaRPr lang="en-GB" sz="1400" dirty="0">
              <a:solidFill>
                <a:srgbClr val="5545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7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8186"/>
            <a:ext cx="11423561" cy="437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e 2"/>
          <p:cNvGrpSpPr/>
          <p:nvPr/>
        </p:nvGrpSpPr>
        <p:grpSpPr>
          <a:xfrm>
            <a:off x="400208" y="171165"/>
            <a:ext cx="11901090" cy="1130156"/>
            <a:chOff x="367109" y="-9810"/>
            <a:chExt cx="11901090" cy="1130156"/>
          </a:xfrm>
        </p:grpSpPr>
        <p:cxnSp>
          <p:nvCxnSpPr>
            <p:cNvPr id="4" name="Connecteur droit 3"/>
            <p:cNvCxnSpPr/>
            <p:nvPr/>
          </p:nvCxnSpPr>
          <p:spPr>
            <a:xfrm flipV="1">
              <a:off x="367109" y="1079157"/>
              <a:ext cx="11132913" cy="41189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109" y="-9810"/>
              <a:ext cx="966392" cy="1109561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861626" y="565565"/>
              <a:ext cx="1040657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600" b="1" dirty="0" smtClean="0">
                  <a:solidFill>
                    <a:srgbClr val="554538"/>
                  </a:solidFill>
                </a:rPr>
                <a:t>WOODRISE ALLIANCE – </a:t>
              </a:r>
              <a:r>
                <a:rPr lang="fr-FR" sz="2600" b="1" dirty="0" err="1" smtClean="0">
                  <a:solidFill>
                    <a:srgbClr val="554538"/>
                  </a:solidFill>
                </a:rPr>
                <a:t>research</a:t>
              </a:r>
              <a:r>
                <a:rPr lang="fr-FR" sz="2600" b="1" dirty="0" smtClean="0">
                  <a:solidFill>
                    <a:srgbClr val="554538"/>
                  </a:solidFill>
                </a:rPr>
                <a:t> </a:t>
              </a:r>
              <a:r>
                <a:rPr lang="fr-FR" sz="2600" b="1" dirty="0" err="1" smtClean="0">
                  <a:solidFill>
                    <a:srgbClr val="554538"/>
                  </a:solidFill>
                </a:rPr>
                <a:t>themes</a:t>
              </a:r>
              <a:r>
                <a:rPr lang="fr-FR" sz="2600" b="1" dirty="0" smtClean="0">
                  <a:solidFill>
                    <a:srgbClr val="554538"/>
                  </a:solidFill>
                </a:rPr>
                <a:t> (</a:t>
              </a:r>
              <a:r>
                <a:rPr lang="fr-FR" sz="2600" b="1" dirty="0" err="1" smtClean="0">
                  <a:solidFill>
                    <a:srgbClr val="554538"/>
                  </a:solidFill>
                </a:rPr>
                <a:t>some</a:t>
              </a:r>
              <a:r>
                <a:rPr lang="fr-FR" sz="2600" b="1" dirty="0" smtClean="0">
                  <a:solidFill>
                    <a:srgbClr val="554538"/>
                  </a:solidFill>
                </a:rPr>
                <a:t> </a:t>
              </a:r>
              <a:r>
                <a:rPr lang="fr-FR" sz="2600" b="1" dirty="0" err="1" smtClean="0">
                  <a:solidFill>
                    <a:srgbClr val="554538"/>
                  </a:solidFill>
                </a:rPr>
                <a:t>examples</a:t>
              </a:r>
              <a:r>
                <a:rPr lang="fr-FR" sz="2600" b="1" dirty="0" smtClean="0">
                  <a:solidFill>
                    <a:srgbClr val="554538"/>
                  </a:solidFill>
                </a:rPr>
                <a:t> - 1)	</a:t>
              </a:r>
              <a:endParaRPr lang="fr-FR" b="1" dirty="0">
                <a:solidFill>
                  <a:srgbClr val="554538"/>
                </a:solidFill>
              </a:endParaRPr>
            </a:p>
          </p:txBody>
        </p:sp>
      </p:grpSp>
      <p:sp>
        <p:nvSpPr>
          <p:cNvPr id="7" name="Content Placeholder 13"/>
          <p:cNvSpPr txBox="1">
            <a:spLocks/>
          </p:cNvSpPr>
          <p:nvPr/>
        </p:nvSpPr>
        <p:spPr>
          <a:xfrm>
            <a:off x="419093" y="1728695"/>
            <a:ext cx="9779350" cy="38817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r>
              <a:rPr lang="en-GB" sz="2000" b="1" dirty="0" smtClean="0">
                <a:solidFill>
                  <a:srgbClr val="554538"/>
                </a:solidFill>
              </a:rPr>
              <a:t>Work starts with :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GB" sz="2000" b="1" dirty="0">
                <a:solidFill>
                  <a:srgbClr val="554538"/>
                </a:solidFill>
              </a:rPr>
              <a:t>T</a:t>
            </a:r>
            <a:r>
              <a:rPr lang="en-GB" sz="2000" b="1" dirty="0" smtClean="0">
                <a:solidFill>
                  <a:srgbClr val="554538"/>
                </a:solidFill>
              </a:rPr>
              <a:t>hematic area leader(s) will be appointed at the up-coming Skype meeting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GB" sz="2000" b="1" i="1" dirty="0">
                <a:solidFill>
                  <a:srgbClr val="0070C0"/>
                </a:solidFill>
              </a:rPr>
              <a:t>Carbon storage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1800" b="1" dirty="0" smtClean="0">
                <a:solidFill>
                  <a:srgbClr val="554538"/>
                </a:solidFill>
              </a:rPr>
              <a:t>Advanced life-cycle assessments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1800" b="1" dirty="0" smtClean="0">
                <a:solidFill>
                  <a:srgbClr val="554538"/>
                </a:solidFill>
              </a:rPr>
              <a:t>Life-time performance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1800" b="1" dirty="0" smtClean="0">
                <a:solidFill>
                  <a:srgbClr val="554538"/>
                </a:solidFill>
              </a:rPr>
              <a:t>Impacts </a:t>
            </a:r>
            <a:r>
              <a:rPr lang="en-GB" sz="1800" b="1" dirty="0">
                <a:solidFill>
                  <a:srgbClr val="554538"/>
                </a:solidFill>
              </a:rPr>
              <a:t>Maintenance on </a:t>
            </a:r>
            <a:r>
              <a:rPr lang="en-GB" sz="1800" b="1" dirty="0" smtClean="0">
                <a:solidFill>
                  <a:srgbClr val="554538"/>
                </a:solidFill>
              </a:rPr>
              <a:t>carbon storage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GB" sz="2000" b="1" i="1" dirty="0">
                <a:solidFill>
                  <a:srgbClr val="0070C0"/>
                </a:solidFill>
              </a:rPr>
              <a:t>Acoustics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1800" b="1" dirty="0" smtClean="0">
                <a:solidFill>
                  <a:srgbClr val="554538"/>
                </a:solidFill>
              </a:rPr>
              <a:t>Better sonic insulation means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1800" b="1" dirty="0" err="1" smtClean="0">
                <a:solidFill>
                  <a:srgbClr val="554538"/>
                </a:solidFill>
              </a:rPr>
              <a:t>Constructual</a:t>
            </a:r>
            <a:r>
              <a:rPr lang="en-GB" sz="1800" b="1" dirty="0" smtClean="0">
                <a:solidFill>
                  <a:srgbClr val="554538"/>
                </a:solidFill>
              </a:rPr>
              <a:t> conception of acoustic insulation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1800" b="1" dirty="0" smtClean="0">
                <a:solidFill>
                  <a:srgbClr val="554538"/>
                </a:solidFill>
              </a:rPr>
              <a:t>Novel materials for better sound insulation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1800" b="1" dirty="0" smtClean="0">
                <a:solidFill>
                  <a:srgbClr val="554538"/>
                </a:solidFill>
              </a:rPr>
              <a:t>Air-borne acoustic </a:t>
            </a:r>
            <a:endParaRPr lang="en-GB" sz="1800" b="1" dirty="0">
              <a:solidFill>
                <a:srgbClr val="5545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4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8186"/>
            <a:ext cx="11423561" cy="437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e 2"/>
          <p:cNvGrpSpPr/>
          <p:nvPr/>
        </p:nvGrpSpPr>
        <p:grpSpPr>
          <a:xfrm>
            <a:off x="400208" y="171165"/>
            <a:ext cx="11901090" cy="1130156"/>
            <a:chOff x="367109" y="-9810"/>
            <a:chExt cx="11901090" cy="1130156"/>
          </a:xfrm>
        </p:grpSpPr>
        <p:cxnSp>
          <p:nvCxnSpPr>
            <p:cNvPr id="4" name="Connecteur droit 3"/>
            <p:cNvCxnSpPr/>
            <p:nvPr/>
          </p:nvCxnSpPr>
          <p:spPr>
            <a:xfrm flipV="1">
              <a:off x="367109" y="1079157"/>
              <a:ext cx="11132913" cy="41189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109" y="-9810"/>
              <a:ext cx="966392" cy="1109561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861626" y="565565"/>
              <a:ext cx="1040657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600" b="1" dirty="0" smtClean="0">
                  <a:solidFill>
                    <a:srgbClr val="554538"/>
                  </a:solidFill>
                </a:rPr>
                <a:t>WOODRISE ALLIANCE – </a:t>
              </a:r>
              <a:r>
                <a:rPr lang="fr-FR" sz="2600" b="1" dirty="0" err="1" smtClean="0">
                  <a:solidFill>
                    <a:srgbClr val="554538"/>
                  </a:solidFill>
                </a:rPr>
                <a:t>research</a:t>
              </a:r>
              <a:r>
                <a:rPr lang="fr-FR" sz="2600" b="1" dirty="0" smtClean="0">
                  <a:solidFill>
                    <a:srgbClr val="554538"/>
                  </a:solidFill>
                </a:rPr>
                <a:t> </a:t>
              </a:r>
              <a:r>
                <a:rPr lang="fr-FR" sz="2600" b="1" dirty="0" err="1" smtClean="0">
                  <a:solidFill>
                    <a:srgbClr val="554538"/>
                  </a:solidFill>
                </a:rPr>
                <a:t>themes</a:t>
              </a:r>
              <a:r>
                <a:rPr lang="fr-FR" sz="2600" b="1" dirty="0" smtClean="0">
                  <a:solidFill>
                    <a:srgbClr val="554538"/>
                  </a:solidFill>
                </a:rPr>
                <a:t> (</a:t>
              </a:r>
              <a:r>
                <a:rPr lang="fr-FR" sz="2600" b="1" dirty="0" err="1" smtClean="0">
                  <a:solidFill>
                    <a:srgbClr val="554538"/>
                  </a:solidFill>
                </a:rPr>
                <a:t>some</a:t>
              </a:r>
              <a:r>
                <a:rPr lang="fr-FR" sz="2600" b="1" dirty="0" smtClean="0">
                  <a:solidFill>
                    <a:srgbClr val="554538"/>
                  </a:solidFill>
                </a:rPr>
                <a:t> </a:t>
              </a:r>
              <a:r>
                <a:rPr lang="fr-FR" sz="2600" b="1" dirty="0" err="1" smtClean="0">
                  <a:solidFill>
                    <a:srgbClr val="554538"/>
                  </a:solidFill>
                </a:rPr>
                <a:t>examples</a:t>
              </a:r>
              <a:r>
                <a:rPr lang="fr-FR" sz="2600" b="1" dirty="0" smtClean="0">
                  <a:solidFill>
                    <a:srgbClr val="554538"/>
                  </a:solidFill>
                </a:rPr>
                <a:t> - 2)	</a:t>
              </a:r>
              <a:endParaRPr lang="fr-FR" b="1" dirty="0">
                <a:solidFill>
                  <a:srgbClr val="554538"/>
                </a:solidFill>
              </a:endParaRPr>
            </a:p>
          </p:txBody>
        </p:sp>
      </p:grpSp>
      <p:sp>
        <p:nvSpPr>
          <p:cNvPr id="7" name="Content Placeholder 13"/>
          <p:cNvSpPr txBox="1">
            <a:spLocks/>
          </p:cNvSpPr>
          <p:nvPr/>
        </p:nvSpPr>
        <p:spPr>
          <a:xfrm>
            <a:off x="419093" y="1728695"/>
            <a:ext cx="10306572" cy="388170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r>
              <a:rPr lang="en-GB" b="1" dirty="0">
                <a:solidFill>
                  <a:srgbClr val="554538"/>
                </a:solidFill>
              </a:rPr>
              <a:t>Thematic area leader(s) will be appointed at the up-coming Skype meeting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GB" b="1" i="1" dirty="0" smtClean="0">
                <a:solidFill>
                  <a:srgbClr val="0070C0"/>
                </a:solidFill>
              </a:rPr>
              <a:t>Holistic performance design approach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1800" b="1" dirty="0" smtClean="0">
                <a:solidFill>
                  <a:srgbClr val="554538"/>
                </a:solidFill>
              </a:rPr>
              <a:t> integration of social aspect into the design concept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1800" b="1" dirty="0" smtClean="0">
                <a:solidFill>
                  <a:srgbClr val="554538"/>
                </a:solidFill>
              </a:rPr>
              <a:t>Eco- and environmental design including recycling and re-use aspects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1800" b="1" dirty="0" smtClean="0">
                <a:solidFill>
                  <a:srgbClr val="554538"/>
                </a:solidFill>
              </a:rPr>
              <a:t>Medium- and high-rise buildings’ role in large urban contexts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1800" b="1" dirty="0" smtClean="0">
                <a:solidFill>
                  <a:srgbClr val="554538"/>
                </a:solidFill>
              </a:rPr>
              <a:t>Consumer’s need and behaviour integration into the process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GB" b="1" i="1" dirty="0">
                <a:solidFill>
                  <a:srgbClr val="0070C0"/>
                </a:solidFill>
              </a:rPr>
              <a:t>Seismic load 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fr-FR" sz="1800" b="1" dirty="0" err="1" smtClean="0">
                <a:solidFill>
                  <a:srgbClr val="554538"/>
                </a:solidFill>
              </a:rPr>
              <a:t>Improving</a:t>
            </a:r>
            <a:r>
              <a:rPr lang="fr-FR" sz="1800" b="1" dirty="0" smtClean="0">
                <a:solidFill>
                  <a:srgbClr val="554538"/>
                </a:solidFill>
              </a:rPr>
              <a:t> </a:t>
            </a:r>
            <a:r>
              <a:rPr lang="fr-FR" sz="1800" b="1" dirty="0" err="1" smtClean="0">
                <a:solidFill>
                  <a:srgbClr val="554538"/>
                </a:solidFill>
              </a:rPr>
              <a:t>seismis</a:t>
            </a:r>
            <a:r>
              <a:rPr lang="fr-FR" sz="1800" b="1" dirty="0" smtClean="0">
                <a:solidFill>
                  <a:srgbClr val="554538"/>
                </a:solidFill>
              </a:rPr>
              <a:t> </a:t>
            </a:r>
            <a:r>
              <a:rPr lang="fr-FR" sz="1800" b="1" dirty="0" err="1" smtClean="0">
                <a:solidFill>
                  <a:srgbClr val="554538"/>
                </a:solidFill>
              </a:rPr>
              <a:t>behaviour</a:t>
            </a:r>
            <a:r>
              <a:rPr lang="fr-FR" sz="1800" b="1" dirty="0" smtClean="0">
                <a:solidFill>
                  <a:srgbClr val="554538"/>
                </a:solidFill>
              </a:rPr>
              <a:t> of </a:t>
            </a:r>
            <a:r>
              <a:rPr lang="fr-FR" sz="1800" b="1" dirty="0" err="1" smtClean="0">
                <a:solidFill>
                  <a:srgbClr val="554538"/>
                </a:solidFill>
              </a:rPr>
              <a:t>wooden</a:t>
            </a:r>
            <a:r>
              <a:rPr lang="fr-FR" sz="1800" b="1" dirty="0" smtClean="0">
                <a:solidFill>
                  <a:srgbClr val="554538"/>
                </a:solidFill>
              </a:rPr>
              <a:t> structures and </a:t>
            </a:r>
            <a:r>
              <a:rPr lang="fr-FR" sz="1800" b="1" dirty="0" err="1" smtClean="0">
                <a:solidFill>
                  <a:srgbClr val="554538"/>
                </a:solidFill>
              </a:rPr>
              <a:t>elements</a:t>
            </a:r>
            <a:endParaRPr lang="fr-FR" sz="1800" b="1" dirty="0" smtClean="0">
              <a:solidFill>
                <a:srgbClr val="554538"/>
              </a:solidFill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fr-FR" sz="1800" b="1" dirty="0" smtClean="0">
                <a:solidFill>
                  <a:srgbClr val="554538"/>
                </a:solidFill>
              </a:rPr>
              <a:t>Advanced </a:t>
            </a:r>
            <a:r>
              <a:rPr lang="fr-FR" sz="1800" b="1" dirty="0" err="1" smtClean="0">
                <a:solidFill>
                  <a:srgbClr val="554538"/>
                </a:solidFill>
              </a:rPr>
              <a:t>models</a:t>
            </a:r>
            <a:r>
              <a:rPr lang="fr-FR" sz="1800" b="1" dirty="0" smtClean="0">
                <a:solidFill>
                  <a:srgbClr val="554538"/>
                </a:solidFill>
              </a:rPr>
              <a:t> on </a:t>
            </a:r>
            <a:r>
              <a:rPr lang="fr-FR" sz="1800" b="1" dirty="0" err="1" smtClean="0">
                <a:solidFill>
                  <a:srgbClr val="554538"/>
                </a:solidFill>
              </a:rPr>
              <a:t>seismic</a:t>
            </a:r>
            <a:r>
              <a:rPr lang="fr-FR" sz="1800" b="1" dirty="0" smtClean="0">
                <a:solidFill>
                  <a:srgbClr val="554538"/>
                </a:solidFill>
              </a:rPr>
              <a:t> </a:t>
            </a:r>
            <a:r>
              <a:rPr lang="fr-FR" sz="1800" b="1" dirty="0" err="1" smtClean="0">
                <a:solidFill>
                  <a:srgbClr val="554538"/>
                </a:solidFill>
              </a:rPr>
              <a:t>behaviour</a:t>
            </a:r>
            <a:r>
              <a:rPr lang="fr-FR" sz="1800" b="1" dirty="0" smtClean="0">
                <a:solidFill>
                  <a:srgbClr val="554538"/>
                </a:solidFill>
              </a:rPr>
              <a:t> and </a:t>
            </a:r>
            <a:r>
              <a:rPr lang="fr-FR" sz="1800" b="1" dirty="0" err="1" smtClean="0">
                <a:solidFill>
                  <a:srgbClr val="554538"/>
                </a:solidFill>
              </a:rPr>
              <a:t>prediction</a:t>
            </a:r>
            <a:endParaRPr lang="fr-FR" sz="1800" b="1" dirty="0" smtClean="0">
              <a:solidFill>
                <a:srgbClr val="554538"/>
              </a:solidFill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fr-FR" sz="1800" b="1" dirty="0" err="1" smtClean="0">
                <a:solidFill>
                  <a:srgbClr val="554538"/>
                </a:solidFill>
              </a:rPr>
              <a:t>Novel</a:t>
            </a:r>
            <a:r>
              <a:rPr lang="fr-FR" sz="1800" b="1" dirty="0" smtClean="0">
                <a:solidFill>
                  <a:srgbClr val="554538"/>
                </a:solidFill>
              </a:rPr>
              <a:t> </a:t>
            </a:r>
            <a:r>
              <a:rPr lang="fr-FR" sz="1800" b="1" dirty="0" err="1" smtClean="0">
                <a:solidFill>
                  <a:srgbClr val="554538"/>
                </a:solidFill>
              </a:rPr>
              <a:t>materials</a:t>
            </a:r>
            <a:r>
              <a:rPr lang="fr-FR" sz="1800" b="1" dirty="0" smtClean="0">
                <a:solidFill>
                  <a:srgbClr val="554538"/>
                </a:solidFill>
              </a:rPr>
              <a:t> for </a:t>
            </a:r>
            <a:r>
              <a:rPr lang="fr-FR" sz="1800" b="1" dirty="0" err="1" smtClean="0">
                <a:solidFill>
                  <a:srgbClr val="554538"/>
                </a:solidFill>
              </a:rPr>
              <a:t>improves</a:t>
            </a:r>
            <a:r>
              <a:rPr lang="fr-FR" sz="1800" b="1" dirty="0" smtClean="0">
                <a:solidFill>
                  <a:srgbClr val="554538"/>
                </a:solidFill>
              </a:rPr>
              <a:t> </a:t>
            </a:r>
            <a:r>
              <a:rPr lang="fr-FR" sz="1800" b="1" dirty="0" err="1" smtClean="0">
                <a:solidFill>
                  <a:srgbClr val="554538"/>
                </a:solidFill>
              </a:rPr>
              <a:t>earthquake</a:t>
            </a:r>
            <a:r>
              <a:rPr lang="fr-FR" sz="1800" b="1" dirty="0" smtClean="0">
                <a:solidFill>
                  <a:srgbClr val="554538"/>
                </a:solidFill>
              </a:rPr>
              <a:t> </a:t>
            </a:r>
            <a:r>
              <a:rPr lang="fr-FR" sz="1800" b="1" dirty="0" err="1" smtClean="0">
                <a:solidFill>
                  <a:srgbClr val="554538"/>
                </a:solidFill>
              </a:rPr>
              <a:t>safety</a:t>
            </a:r>
            <a:endParaRPr lang="fr-FR" sz="1800" b="1" dirty="0" smtClean="0">
              <a:solidFill>
                <a:srgbClr val="554538"/>
              </a:solidFill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fr-FR" sz="1800" b="1" dirty="0" smtClean="0">
                <a:solidFill>
                  <a:srgbClr val="554538"/>
                </a:solidFill>
              </a:rPr>
              <a:t>New concepts for </a:t>
            </a:r>
            <a:r>
              <a:rPr lang="fr-FR" sz="1800" b="1" dirty="0" err="1" smtClean="0">
                <a:solidFill>
                  <a:srgbClr val="554538"/>
                </a:solidFill>
              </a:rPr>
              <a:t>earthquake</a:t>
            </a:r>
            <a:r>
              <a:rPr lang="fr-FR" sz="1800" b="1" dirty="0" smtClean="0">
                <a:solidFill>
                  <a:srgbClr val="554538"/>
                </a:solidFill>
              </a:rPr>
              <a:t> </a:t>
            </a:r>
            <a:r>
              <a:rPr lang="fr-FR" sz="1800" b="1" dirty="0" err="1" smtClean="0">
                <a:solidFill>
                  <a:srgbClr val="554538"/>
                </a:solidFill>
              </a:rPr>
              <a:t>safety</a:t>
            </a:r>
            <a:r>
              <a:rPr lang="fr-FR" sz="1800" b="1" dirty="0" smtClean="0">
                <a:solidFill>
                  <a:srgbClr val="554538"/>
                </a:solidFill>
              </a:rPr>
              <a:t> </a:t>
            </a:r>
            <a:r>
              <a:rPr lang="fr-FR" sz="1800" b="1" dirty="0" err="1" smtClean="0">
                <a:solidFill>
                  <a:srgbClr val="554538"/>
                </a:solidFill>
              </a:rPr>
              <a:t>measures</a:t>
            </a:r>
            <a:r>
              <a:rPr lang="fr-FR" sz="1800" b="1" dirty="0" smtClean="0">
                <a:solidFill>
                  <a:srgbClr val="554538"/>
                </a:solidFill>
              </a:rPr>
              <a:t> </a:t>
            </a:r>
            <a:endParaRPr lang="sl-SI" sz="1800" b="1" dirty="0">
              <a:solidFill>
                <a:srgbClr val="5545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8186"/>
            <a:ext cx="11423561" cy="437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e 8"/>
          <p:cNvGrpSpPr/>
          <p:nvPr/>
        </p:nvGrpSpPr>
        <p:grpSpPr>
          <a:xfrm>
            <a:off x="367109" y="36271"/>
            <a:ext cx="11901090" cy="1150750"/>
            <a:chOff x="367109" y="36271"/>
            <a:chExt cx="11901090" cy="1150750"/>
          </a:xfrm>
        </p:grpSpPr>
        <p:cxnSp>
          <p:nvCxnSpPr>
            <p:cNvPr id="5" name="Connecteur droit 4"/>
            <p:cNvCxnSpPr/>
            <p:nvPr/>
          </p:nvCxnSpPr>
          <p:spPr>
            <a:xfrm flipV="1">
              <a:off x="367109" y="1145832"/>
              <a:ext cx="11132913" cy="41189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109" y="36271"/>
              <a:ext cx="966392" cy="1109561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1861626" y="565565"/>
              <a:ext cx="10406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solidFill>
                    <a:srgbClr val="554538"/>
                  </a:solidFill>
                </a:rPr>
                <a:t>WOODRISE ALLIANCE	Action Plan 2018 – 2021 </a:t>
              </a:r>
              <a:endParaRPr lang="fr-FR" sz="2800" b="1" dirty="0">
                <a:solidFill>
                  <a:srgbClr val="554538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67109" y="1722120"/>
            <a:ext cx="11310541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 b="1" dirty="0" smtClean="0">
                <a:solidFill>
                  <a:srgbClr val="5545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Next steps (decisions taken at the kick-off meeting on 12/10/2018):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b="1" dirty="0" smtClean="0">
              <a:solidFill>
                <a:srgbClr val="55453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 of the scope </a:t>
            </a:r>
            <a:r>
              <a:rPr lang="en-GB" b="1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(one page with common objective and mission; deliverable due in spring 2019)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 of a consortium agreement </a:t>
            </a:r>
            <a:r>
              <a:rPr lang="en-GB" b="1" i="1" dirty="0" smtClean="0">
                <a:solidFill>
                  <a:srgbClr val="5545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Wood Rise Alliance as a global network for exchange and collaboration; Open Innovation Platform </a:t>
            </a:r>
            <a:r>
              <a:rPr lang="en-GB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(deliverable due in mid-2019)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 of the various working groups (RTDI topics and leaders) : </a:t>
            </a:r>
            <a:r>
              <a:rPr lang="en-GB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deliverable due for the up-coming Wood Rise Congress in Quebec, Canada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plan with scheduled meetings and milestones </a:t>
            </a:r>
            <a:r>
              <a:rPr lang="en-GB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(work in progress)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b="1" dirty="0" smtClean="0">
              <a:solidFill>
                <a:srgbClr val="55453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b="1" dirty="0">
              <a:solidFill>
                <a:srgbClr val="55453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18186"/>
            <a:ext cx="11423561" cy="437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e 2"/>
          <p:cNvGrpSpPr/>
          <p:nvPr/>
        </p:nvGrpSpPr>
        <p:grpSpPr>
          <a:xfrm>
            <a:off x="400208" y="171165"/>
            <a:ext cx="11132913" cy="1130156"/>
            <a:chOff x="367109" y="-9810"/>
            <a:chExt cx="11132913" cy="1130156"/>
          </a:xfrm>
        </p:grpSpPr>
        <p:cxnSp>
          <p:nvCxnSpPr>
            <p:cNvPr id="4" name="Connecteur droit 3"/>
            <p:cNvCxnSpPr/>
            <p:nvPr/>
          </p:nvCxnSpPr>
          <p:spPr>
            <a:xfrm flipV="1">
              <a:off x="367109" y="1079157"/>
              <a:ext cx="11132913" cy="41189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109" y="-9810"/>
              <a:ext cx="966392" cy="1109561"/>
            </a:xfrm>
            <a:prstGeom prst="rect">
              <a:avLst/>
            </a:prstGeom>
          </p:spPr>
        </p:pic>
      </p:grpSp>
      <p:sp>
        <p:nvSpPr>
          <p:cNvPr id="9" name="Content Placeholder 13"/>
          <p:cNvSpPr txBox="1">
            <a:spLocks/>
          </p:cNvSpPr>
          <p:nvPr/>
        </p:nvSpPr>
        <p:spPr>
          <a:xfrm>
            <a:off x="419093" y="1728695"/>
            <a:ext cx="11004468" cy="388170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b="1" i="1" dirty="0" smtClean="0">
                <a:solidFill>
                  <a:srgbClr val="0070C0"/>
                </a:solidFill>
              </a:rPr>
              <a:t>Under construction: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Setting the agenda for 2019 – 2020 with meetings and milestones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Setting-up the thematic working groups with appointed leaders and co-leaders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First draft of work program to be presented and discussed at the up-coming Wood Rise Congress in Quebec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Starting an file archive with articles and publication for each research theme on the collaborative platform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GB" b="1" dirty="0" smtClean="0">
                <a:solidFill>
                  <a:srgbClr val="554538"/>
                </a:solidFill>
              </a:rPr>
              <a:t>Communicating on the work in progress via </a:t>
            </a:r>
            <a:r>
              <a:rPr lang="en-GB" b="1" dirty="0" smtClean="0">
                <a:solidFill>
                  <a:srgbClr val="554538"/>
                </a:solidFill>
                <a:hlinkClick r:id="rId3"/>
              </a:rPr>
              <a:t>www.woodrise.org</a:t>
            </a:r>
            <a:r>
              <a:rPr lang="en-GB" b="1" dirty="0" smtClean="0">
                <a:solidFill>
                  <a:srgbClr val="554538"/>
                </a:solidFill>
              </a:rPr>
              <a:t> and in the newsletter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en-GB" b="1" dirty="0" smtClean="0">
              <a:solidFill>
                <a:srgbClr val="554538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61626" y="565565"/>
            <a:ext cx="1040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554538"/>
                </a:solidFill>
              </a:rPr>
              <a:t>WOODRISE ALLIANCE	Action Plan 2018 – 2021 </a:t>
            </a:r>
            <a:endParaRPr lang="fr-FR" sz="2800" b="1" dirty="0">
              <a:solidFill>
                <a:srgbClr val="5545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0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4" cy="68590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338948" y="1269208"/>
            <a:ext cx="9922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 smtClean="0">
                <a:solidFill>
                  <a:srgbClr val="70573C"/>
                </a:solidFill>
              </a:rPr>
              <a:t>WOODRISE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684" y="3128545"/>
            <a:ext cx="2894743" cy="3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5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94" cy="68579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234" y="2101514"/>
            <a:ext cx="9229725" cy="45529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105665" y="1285102"/>
            <a:ext cx="567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</a:rPr>
              <a:t>woodrise.org</a:t>
            </a:r>
            <a:endParaRPr lang="fr-FR" sz="36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97549" y="530246"/>
            <a:ext cx="6042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3200" b="1" dirty="0">
                <a:solidFill>
                  <a:schemeClr val="accent4">
                    <a:lumMod val="50000"/>
                  </a:schemeClr>
                </a:solidFill>
              </a:rPr>
              <a:t>LA PLATEFORME INTERNATIONALE</a:t>
            </a:r>
          </a:p>
        </p:txBody>
      </p:sp>
    </p:spTree>
    <p:extLst>
      <p:ext uri="{BB962C8B-B14F-4D97-AF65-F5344CB8AC3E}">
        <p14:creationId xmlns:p14="http://schemas.microsoft.com/office/powerpoint/2010/main" val="327578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94" cy="68590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96397" y="848497"/>
            <a:ext cx="100869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dirty="0" smtClean="0">
                <a:solidFill>
                  <a:srgbClr val="70573C"/>
                </a:solidFill>
              </a:rPr>
              <a:t>WOODRISE</a:t>
            </a:r>
          </a:p>
          <a:p>
            <a:pPr algn="ctr"/>
            <a:endParaRPr lang="fr-FR" sz="4000" dirty="0">
              <a:solidFill>
                <a:srgbClr val="70573C"/>
              </a:solidFill>
            </a:endParaRPr>
          </a:p>
          <a:p>
            <a:pPr algn="ctr"/>
            <a:r>
              <a:rPr lang="fr-FR" sz="4800" dirty="0" smtClean="0">
                <a:solidFill>
                  <a:srgbClr val="70573C"/>
                </a:solidFill>
              </a:rPr>
              <a:t>Rejoignez la dynamique</a:t>
            </a:r>
          </a:p>
          <a:p>
            <a:pPr algn="ctr"/>
            <a:endParaRPr lang="fr-FR" sz="4800" b="1" dirty="0">
              <a:solidFill>
                <a:srgbClr val="70573C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024" y="4445576"/>
            <a:ext cx="1658891" cy="18145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8688" y="4691880"/>
            <a:ext cx="40156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70573C"/>
                </a:solidFill>
              </a:rPr>
              <a:t>Patrick MOLINIE</a:t>
            </a:r>
          </a:p>
          <a:p>
            <a:r>
              <a:rPr lang="fr-FR" sz="1400" dirty="0" smtClean="0">
                <a:solidFill>
                  <a:srgbClr val="70573C"/>
                </a:solidFill>
              </a:rPr>
              <a:t>Responsable Développement Construction FCBA</a:t>
            </a:r>
          </a:p>
          <a:p>
            <a:r>
              <a:rPr lang="fr-FR" sz="1400" dirty="0" smtClean="0">
                <a:solidFill>
                  <a:srgbClr val="70573C"/>
                </a:solidFill>
              </a:rPr>
              <a:t>Coordinateur Ecosystème </a:t>
            </a:r>
            <a:r>
              <a:rPr lang="fr-FR" sz="1400" dirty="0" err="1" smtClean="0">
                <a:solidFill>
                  <a:srgbClr val="70573C"/>
                </a:solidFill>
              </a:rPr>
              <a:t>Woodrise</a:t>
            </a:r>
            <a:endParaRPr lang="fr-FR" sz="1400" dirty="0" smtClean="0">
              <a:solidFill>
                <a:srgbClr val="70573C"/>
              </a:solidFill>
            </a:endParaRPr>
          </a:p>
          <a:p>
            <a:r>
              <a:rPr lang="fr-FR" sz="1400" dirty="0" smtClean="0">
                <a:solidFill>
                  <a:srgbClr val="70573C"/>
                </a:solidFill>
                <a:hlinkClick r:id="rId4"/>
              </a:rPr>
              <a:t>patrick.molinie@fcba.fr</a:t>
            </a:r>
            <a:endParaRPr lang="fr-FR" sz="1400" dirty="0" smtClean="0">
              <a:solidFill>
                <a:srgbClr val="70573C"/>
              </a:solidFill>
            </a:endParaRPr>
          </a:p>
          <a:p>
            <a:r>
              <a:rPr lang="fr-FR" sz="1400" dirty="0" smtClean="0">
                <a:solidFill>
                  <a:srgbClr val="70573C"/>
                </a:solidFill>
              </a:rPr>
              <a:t>+33 (0)5 56 43 63 91</a:t>
            </a:r>
          </a:p>
          <a:p>
            <a:r>
              <a:rPr lang="fr-FR" sz="1400" dirty="0" smtClean="0">
                <a:solidFill>
                  <a:srgbClr val="70573C"/>
                </a:solidFill>
              </a:rPr>
              <a:t>+33 (0)6 63 27 57 60</a:t>
            </a:r>
          </a:p>
          <a:p>
            <a:endParaRPr lang="fr-FR" sz="1400" b="1" dirty="0" smtClean="0">
              <a:solidFill>
                <a:srgbClr val="70573C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937" y="4458267"/>
            <a:ext cx="3012841" cy="18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9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23" y="0"/>
            <a:ext cx="12190194" cy="685901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63157" y="414747"/>
            <a:ext cx="9922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800" dirty="0" smtClean="0">
                <a:solidFill>
                  <a:srgbClr val="70573C"/>
                </a:solidFill>
              </a:rPr>
              <a:t>WOODRISE </a:t>
            </a:r>
            <a:r>
              <a:rPr lang="fr-FR" sz="5400" dirty="0" smtClean="0">
                <a:solidFill>
                  <a:srgbClr val="70573C"/>
                </a:solidFill>
              </a:rPr>
              <a:t>– La genèse </a:t>
            </a:r>
            <a:endParaRPr lang="fr-FR" sz="8800" dirty="0" smtClean="0">
              <a:solidFill>
                <a:srgbClr val="70573C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32367" y="2410823"/>
            <a:ext cx="97379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0573C"/>
                </a:solidFill>
              </a:rPr>
              <a:t>Constat et Objectifs: </a:t>
            </a:r>
          </a:p>
          <a:p>
            <a:endParaRPr lang="fr-FR" dirty="0">
              <a:solidFill>
                <a:srgbClr val="70573C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0573C"/>
                </a:solidFill>
              </a:rPr>
              <a:t>Confirmer </a:t>
            </a:r>
            <a:r>
              <a:rPr lang="fr-FR" b="1" dirty="0">
                <a:solidFill>
                  <a:srgbClr val="70573C"/>
                </a:solidFill>
              </a:rPr>
              <a:t>l’internationalisation</a:t>
            </a:r>
            <a:r>
              <a:rPr lang="fr-FR" dirty="0">
                <a:solidFill>
                  <a:srgbClr val="70573C"/>
                </a:solidFill>
              </a:rPr>
              <a:t> de la demande de constructions </a:t>
            </a:r>
            <a:r>
              <a:rPr lang="fr-FR" b="1" dirty="0">
                <a:solidFill>
                  <a:srgbClr val="70573C"/>
                </a:solidFill>
              </a:rPr>
              <a:t>d’immeubles bois  </a:t>
            </a:r>
            <a:r>
              <a:rPr lang="fr-FR" dirty="0">
                <a:solidFill>
                  <a:srgbClr val="70573C"/>
                </a:solidFill>
              </a:rPr>
              <a:t>de moyenne et grande hauteur dans une dynamique de territoire bas carbone pour une ville durable,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>
              <a:solidFill>
                <a:srgbClr val="70573C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0573C"/>
                </a:solidFill>
              </a:rPr>
              <a:t>Démontrer </a:t>
            </a:r>
            <a:r>
              <a:rPr lang="fr-FR" b="1" dirty="0">
                <a:solidFill>
                  <a:srgbClr val="70573C"/>
                </a:solidFill>
              </a:rPr>
              <a:t>l’excellence scientifique </a:t>
            </a:r>
            <a:r>
              <a:rPr lang="fr-FR" dirty="0">
                <a:solidFill>
                  <a:srgbClr val="70573C"/>
                </a:solidFill>
              </a:rPr>
              <a:t>et technologique internationale dans le domaine des immeubles bois de moyenne et grande hauteur,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>
              <a:solidFill>
                <a:srgbClr val="70573C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0573C"/>
                </a:solidFill>
              </a:rPr>
              <a:t>Détecter les </a:t>
            </a:r>
            <a:r>
              <a:rPr lang="fr-FR" b="1" dirty="0">
                <a:solidFill>
                  <a:srgbClr val="70573C"/>
                </a:solidFill>
              </a:rPr>
              <a:t>opportunités de développement économiques </a:t>
            </a:r>
            <a:r>
              <a:rPr lang="fr-FR" dirty="0">
                <a:solidFill>
                  <a:srgbClr val="70573C"/>
                </a:solidFill>
              </a:rPr>
              <a:t>et leurs conditions de mise en œuvre liées à ces nouveaux marchés pour la filière bois dans une volonté de valorisation des compétences et des ressources nationales pour une économie circulaire.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>
              <a:solidFill>
                <a:srgbClr val="70573C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70573C"/>
                </a:solidFill>
              </a:rPr>
              <a:t>Associer à la dynamique les </a:t>
            </a:r>
            <a:r>
              <a:rPr lang="fr-FR" b="1" dirty="0">
                <a:solidFill>
                  <a:srgbClr val="70573C"/>
                </a:solidFill>
              </a:rPr>
              <a:t>donneurs d’ordre et investisseurs </a:t>
            </a:r>
            <a:r>
              <a:rPr lang="fr-FR" dirty="0">
                <a:solidFill>
                  <a:srgbClr val="70573C"/>
                </a:solidFill>
              </a:rPr>
              <a:t>publics et privés  (aménageurs, foncières, bailleurs, promoteurs, collectivités…)</a:t>
            </a:r>
          </a:p>
          <a:p>
            <a:endParaRPr lang="fr-FR" sz="1100" dirty="0">
              <a:solidFill>
                <a:schemeClr val="accent1"/>
              </a:solidFill>
            </a:endParaRPr>
          </a:p>
          <a:p>
            <a:endParaRPr lang="fr-FR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" y="0"/>
            <a:ext cx="12189597" cy="696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904067" cy="202204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32366" y="2204881"/>
            <a:ext cx="949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chemeClr val="accent1"/>
                </a:solidFill>
              </a:rPr>
              <a:t>Présentation du bilan chiffré :</a:t>
            </a:r>
            <a:endParaRPr lang="fr-FR" sz="3000" b="1" dirty="0">
              <a:solidFill>
                <a:schemeClr val="accent1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267" y="334100"/>
            <a:ext cx="1667932" cy="166689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896" y="334100"/>
            <a:ext cx="3189364" cy="95959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958" y="334100"/>
            <a:ext cx="1527776" cy="118948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32367" y="2855191"/>
            <a:ext cx="519887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/>
                </a:solidFill>
              </a:rPr>
              <a:t>Fréquentation</a:t>
            </a:r>
            <a:r>
              <a:rPr lang="fr-FR" b="1" dirty="0" smtClean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fr-FR" altLang="fr-FR" sz="1600" dirty="0" smtClean="0"/>
              <a:t>Journée </a:t>
            </a:r>
            <a:r>
              <a:rPr lang="fr-FR" altLang="fr-FR" sz="1600" dirty="0"/>
              <a:t>Architecture : 300 personnes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/>
              <a:t>Inauguration CRNA : 500 personnes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/>
              <a:t>Inscrits sur la plateforme : </a:t>
            </a:r>
            <a:r>
              <a:rPr lang="fr-FR" altLang="fr-FR" sz="1600" dirty="0" smtClean="0"/>
              <a:t>1426 personnes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 smtClean="0"/>
              <a:t>Moyenne </a:t>
            </a:r>
            <a:r>
              <a:rPr lang="fr-FR" altLang="fr-FR" sz="1600" dirty="0"/>
              <a:t>sur place </a:t>
            </a:r>
            <a:r>
              <a:rPr lang="fr-FR" altLang="fr-FR" sz="1600" dirty="0" smtClean="0"/>
              <a:t>et par jour : </a:t>
            </a:r>
            <a:r>
              <a:rPr lang="fr-FR" altLang="fr-FR" sz="1600" dirty="0"/>
              <a:t>800 congressistes, 400 exposants </a:t>
            </a:r>
            <a:r>
              <a:rPr lang="fr-FR" altLang="fr-FR" sz="1600" dirty="0" smtClean="0"/>
              <a:t>et visiteurs salon d’exposition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 smtClean="0"/>
              <a:t>60 stands représentants 115 entreprises</a:t>
            </a:r>
            <a:endParaRPr lang="fr-FR" altLang="fr-FR" sz="16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/>
              <a:t>Convention  B to B : </a:t>
            </a:r>
            <a:r>
              <a:rPr lang="fr-FR" altLang="fr-FR" sz="1600" dirty="0" smtClean="0"/>
              <a:t>190 </a:t>
            </a:r>
            <a:r>
              <a:rPr lang="fr-FR" altLang="fr-FR" sz="1600" dirty="0"/>
              <a:t>rdv qualifiés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 smtClean="0"/>
              <a:t>Dîner </a:t>
            </a:r>
            <a:r>
              <a:rPr lang="fr-FR" altLang="fr-FR" sz="1600" dirty="0"/>
              <a:t>de gala : 432 personnes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/>
              <a:t>Visites techniques :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sz="1600" dirty="0"/>
              <a:t>Tram du bois : 30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sz="1600" dirty="0"/>
              <a:t>Cestas : 10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sz="1600" dirty="0"/>
              <a:t>Landes : 22 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fr-FR" altLang="fr-FR" sz="1600" dirty="0"/>
              <a:t>Essai sismique : 220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661616" y="2914596"/>
            <a:ext cx="40393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/>
                </a:solidFill>
              </a:rPr>
              <a:t>L’international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600" dirty="0" smtClean="0"/>
              <a:t>23 pays représentés dont :</a:t>
            </a:r>
          </a:p>
          <a:p>
            <a:endParaRPr lang="fr-FR" sz="1600" dirty="0" smtClean="0"/>
          </a:p>
          <a:p>
            <a:r>
              <a:rPr lang="fr-FR" sz="1600" dirty="0" smtClean="0"/>
              <a:t>Chine</a:t>
            </a:r>
            <a:endParaRPr lang="fr-FR" sz="1600" dirty="0"/>
          </a:p>
          <a:p>
            <a:r>
              <a:rPr lang="fr-FR" sz="1600" dirty="0"/>
              <a:t>Espagne</a:t>
            </a:r>
          </a:p>
          <a:p>
            <a:r>
              <a:rPr lang="fr-FR" sz="1600" dirty="0"/>
              <a:t>Etats-Unis</a:t>
            </a:r>
          </a:p>
          <a:p>
            <a:r>
              <a:rPr lang="fr-FR" sz="1600" dirty="0"/>
              <a:t>Finlande</a:t>
            </a:r>
          </a:p>
          <a:p>
            <a:r>
              <a:rPr lang="fr-FR" sz="1600" dirty="0"/>
              <a:t>France</a:t>
            </a:r>
          </a:p>
          <a:p>
            <a:r>
              <a:rPr lang="fr-FR" sz="1600" dirty="0" smtClean="0"/>
              <a:t>Irlande</a:t>
            </a:r>
            <a:endParaRPr lang="fr-FR" sz="1600" dirty="0"/>
          </a:p>
          <a:p>
            <a:r>
              <a:rPr lang="fr-FR" sz="1600" dirty="0"/>
              <a:t>Italie</a:t>
            </a:r>
          </a:p>
          <a:p>
            <a:r>
              <a:rPr lang="fr-FR" sz="1600" dirty="0"/>
              <a:t>Japon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endParaRPr lang="fr-FR" alt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8056605" y="3233339"/>
            <a:ext cx="24589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1600" dirty="0" smtClean="0"/>
              <a:t>:</a:t>
            </a:r>
          </a:p>
          <a:p>
            <a:endParaRPr lang="fr-FR" sz="1600" dirty="0" smtClean="0"/>
          </a:p>
          <a:p>
            <a:r>
              <a:rPr lang="fr-FR" sz="1600" dirty="0" smtClean="0"/>
              <a:t>Allemagne</a:t>
            </a:r>
            <a:endParaRPr lang="fr-FR" sz="1600" dirty="0"/>
          </a:p>
          <a:p>
            <a:r>
              <a:rPr lang="fr-FR" sz="1600" dirty="0"/>
              <a:t>Autriche</a:t>
            </a:r>
          </a:p>
          <a:p>
            <a:r>
              <a:rPr lang="fr-FR" sz="1600" dirty="0"/>
              <a:t>Belgique</a:t>
            </a:r>
          </a:p>
          <a:p>
            <a:r>
              <a:rPr lang="fr-FR" sz="1600" dirty="0"/>
              <a:t>Brésil</a:t>
            </a:r>
          </a:p>
          <a:p>
            <a:r>
              <a:rPr lang="fr-FR" sz="1600" dirty="0" smtClean="0"/>
              <a:t>Canada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endParaRPr lang="fr-FR" altLang="fr-FR" sz="1600" dirty="0"/>
          </a:p>
        </p:txBody>
      </p:sp>
    </p:spTree>
    <p:extLst>
      <p:ext uri="{BB962C8B-B14F-4D97-AF65-F5344CB8AC3E}">
        <p14:creationId xmlns:p14="http://schemas.microsoft.com/office/powerpoint/2010/main" val="290673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904067" cy="202204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267" y="334100"/>
            <a:ext cx="1667932" cy="166689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896" y="334100"/>
            <a:ext cx="3189364" cy="95959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958" y="334100"/>
            <a:ext cx="1527776" cy="118948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32367" y="2827542"/>
            <a:ext cx="11244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1"/>
                </a:solidFill>
              </a:rPr>
              <a:t>Journée Architecture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67" y="3899817"/>
            <a:ext cx="4784197" cy="26911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736" y="2929467"/>
            <a:ext cx="6509264" cy="366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904067" cy="202204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66135" y="2306547"/>
            <a:ext cx="4804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chemeClr val="accent1"/>
                </a:solidFill>
              </a:rPr>
              <a:t>C</a:t>
            </a:r>
            <a:r>
              <a:rPr lang="fr-FR" sz="3000" dirty="0" smtClean="0">
                <a:solidFill>
                  <a:schemeClr val="accent1"/>
                </a:solidFill>
              </a:rPr>
              <a:t>onférences et workshops</a:t>
            </a:r>
            <a:endParaRPr lang="fr-FR" sz="3000" dirty="0">
              <a:solidFill>
                <a:schemeClr val="accent1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267" y="334100"/>
            <a:ext cx="1667932" cy="166689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896" y="334100"/>
            <a:ext cx="3189364" cy="95959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958" y="334100"/>
            <a:ext cx="1527776" cy="11894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3" y="3460326"/>
            <a:ext cx="4385733" cy="29274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735" y="3123995"/>
            <a:ext cx="5393464" cy="36001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133" y="2000997"/>
            <a:ext cx="4605867" cy="322388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1600" y="5251449"/>
            <a:ext cx="377984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5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579" y="2000996"/>
            <a:ext cx="6096000" cy="40690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904067" cy="202204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34636" y="2371123"/>
            <a:ext cx="48048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chemeClr val="accent1"/>
                </a:solidFill>
              </a:rPr>
              <a:t>Le salon d’exposition</a:t>
            </a:r>
            <a:endParaRPr lang="fr-FR" sz="3000" dirty="0">
              <a:solidFill>
                <a:schemeClr val="accent1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267" y="334100"/>
            <a:ext cx="1667932" cy="166689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896" y="334100"/>
            <a:ext cx="3189364" cy="95959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958" y="334100"/>
            <a:ext cx="1527776" cy="118948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1464"/>
            <a:ext cx="5283200" cy="35265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347" y="4927600"/>
            <a:ext cx="2891985" cy="19304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34636" y="2889310"/>
            <a:ext cx="2747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Stand des co-organisateurs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1026</Words>
  <Application>Microsoft Office PowerPoint</Application>
  <PresentationFormat>Grand écran</PresentationFormat>
  <Paragraphs>332</Paragraphs>
  <Slides>39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39</vt:i4>
      </vt:variant>
    </vt:vector>
  </HeadingPairs>
  <TitlesOfParts>
    <vt:vector size="49" baseType="lpstr">
      <vt:lpstr>Aharoni</vt:lpstr>
      <vt:lpstr>Arial</vt:lpstr>
      <vt:lpstr>Arial Black</vt:lpstr>
      <vt:lpstr>Calibri</vt:lpstr>
      <vt:lpstr>Calibri Light</vt:lpstr>
      <vt:lpstr>Times New Roman</vt:lpstr>
      <vt:lpstr>Webdings</vt:lpstr>
      <vt:lpstr>Wingdings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Woodrise Alliance… is growing</vt:lpstr>
      <vt:lpstr>Identifying high-priority research R&amp;D and Innovation topics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FCBA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PICARD Nadege</dc:creator>
  <cp:lastModifiedBy>Daniel Ingold</cp:lastModifiedBy>
  <cp:revision>97</cp:revision>
  <cp:lastPrinted>2018-12-05T16:19:04Z</cp:lastPrinted>
  <dcterms:created xsi:type="dcterms:W3CDTF">2018-10-26T09:52:13Z</dcterms:created>
  <dcterms:modified xsi:type="dcterms:W3CDTF">2019-01-31T08:46:35Z</dcterms:modified>
</cp:coreProperties>
</file>