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1564" r:id="rId2"/>
    <p:sldId id="1526" r:id="rId3"/>
    <p:sldId id="1388" r:id="rId4"/>
    <p:sldId id="1417" r:id="rId5"/>
    <p:sldId id="1418" r:id="rId6"/>
    <p:sldId id="1420" r:id="rId7"/>
    <p:sldId id="1401" r:id="rId8"/>
    <p:sldId id="1403" r:id="rId9"/>
    <p:sldId id="1354" r:id="rId10"/>
    <p:sldId id="1405" r:id="rId11"/>
    <p:sldId id="1406" r:id="rId12"/>
    <p:sldId id="1341" r:id="rId13"/>
    <p:sldId id="1408" r:id="rId14"/>
    <p:sldId id="1530" r:id="rId15"/>
    <p:sldId id="1351" r:id="rId16"/>
    <p:sldId id="1531" r:id="rId17"/>
    <p:sldId id="1525" r:id="rId18"/>
    <p:sldId id="1421" r:id="rId19"/>
    <p:sldId id="1422" r:id="rId20"/>
    <p:sldId id="1425" r:id="rId21"/>
    <p:sldId id="1427" r:id="rId22"/>
    <p:sldId id="1424" r:id="rId23"/>
    <p:sldId id="1430" r:id="rId24"/>
    <p:sldId id="1431" r:id="rId25"/>
    <p:sldId id="1527" r:id="rId26"/>
    <p:sldId id="1518" r:id="rId27"/>
    <p:sldId id="263" r:id="rId28"/>
    <p:sldId id="259" r:id="rId29"/>
    <p:sldId id="260" r:id="rId30"/>
    <p:sldId id="1432" r:id="rId31"/>
    <p:sldId id="1433" r:id="rId32"/>
    <p:sldId id="1441" r:id="rId33"/>
    <p:sldId id="1442" r:id="rId34"/>
    <p:sldId id="1443" r:id="rId35"/>
    <p:sldId id="1445" r:id="rId36"/>
    <p:sldId id="1446" r:id="rId37"/>
    <p:sldId id="1528" r:id="rId38"/>
    <p:sldId id="1532" r:id="rId39"/>
    <p:sldId id="1482" r:id="rId40"/>
    <p:sldId id="1534" r:id="rId41"/>
    <p:sldId id="1535" r:id="rId42"/>
    <p:sldId id="1486" r:id="rId43"/>
    <p:sldId id="1536" r:id="rId44"/>
    <p:sldId id="1537" r:id="rId45"/>
    <p:sldId id="1538" r:id="rId46"/>
    <p:sldId id="1540" r:id="rId47"/>
    <p:sldId id="1545" r:id="rId48"/>
    <p:sldId id="1546" r:id="rId49"/>
    <p:sldId id="1548" r:id="rId50"/>
    <p:sldId id="1549" r:id="rId51"/>
    <p:sldId id="1550" r:id="rId52"/>
    <p:sldId id="1551" r:id="rId53"/>
    <p:sldId id="1557" r:id="rId54"/>
    <p:sldId id="1558" r:id="rId55"/>
    <p:sldId id="1559" r:id="rId56"/>
    <p:sldId id="1560" r:id="rId57"/>
    <p:sldId id="1561" r:id="rId58"/>
    <p:sldId id="1562" r:id="rId59"/>
    <p:sldId id="1563" r:id="rId6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accent1"/>
        </a:solidFill>
        <a:latin typeface="Swis721 Lt BT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2BD42E8-A077-45C0-BF67-D9FEC3DD9300}">
          <p14:sldIdLst>
            <p14:sldId id="1564"/>
            <p14:sldId id="1526"/>
            <p14:sldId id="1388"/>
            <p14:sldId id="1417"/>
            <p14:sldId id="1418"/>
            <p14:sldId id="1420"/>
            <p14:sldId id="1401"/>
            <p14:sldId id="1403"/>
            <p14:sldId id="1354"/>
            <p14:sldId id="1405"/>
            <p14:sldId id="1406"/>
            <p14:sldId id="1341"/>
            <p14:sldId id="1408"/>
            <p14:sldId id="1530"/>
            <p14:sldId id="1351"/>
            <p14:sldId id="1531"/>
            <p14:sldId id="1525"/>
            <p14:sldId id="1421"/>
            <p14:sldId id="1422"/>
            <p14:sldId id="1425"/>
            <p14:sldId id="1427"/>
            <p14:sldId id="1424"/>
            <p14:sldId id="1430"/>
            <p14:sldId id="1431"/>
            <p14:sldId id="1527"/>
            <p14:sldId id="1518"/>
            <p14:sldId id="263"/>
            <p14:sldId id="259"/>
            <p14:sldId id="260"/>
            <p14:sldId id="1432"/>
            <p14:sldId id="1433"/>
            <p14:sldId id="1441"/>
            <p14:sldId id="1442"/>
            <p14:sldId id="1443"/>
            <p14:sldId id="1445"/>
            <p14:sldId id="1446"/>
            <p14:sldId id="1528"/>
            <p14:sldId id="1532"/>
            <p14:sldId id="1482"/>
            <p14:sldId id="1534"/>
            <p14:sldId id="1535"/>
            <p14:sldId id="1486"/>
            <p14:sldId id="1536"/>
            <p14:sldId id="1537"/>
            <p14:sldId id="1538"/>
            <p14:sldId id="1540"/>
            <p14:sldId id="1545"/>
            <p14:sldId id="1546"/>
            <p14:sldId id="1548"/>
            <p14:sldId id="1549"/>
            <p14:sldId id="1550"/>
            <p14:sldId id="1551"/>
            <p14:sldId id="1557"/>
            <p14:sldId id="1558"/>
            <p14:sldId id="1559"/>
            <p14:sldId id="1560"/>
            <p14:sldId id="1561"/>
            <p14:sldId id="1562"/>
            <p14:sldId id="15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D0E70C8-52E3-466E-AFFC-30F268F7F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7630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D9574-228F-4A86-9C59-62386607D5D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56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94C4-3650-47BC-BD61-A2E06056BC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787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15752-85D4-4C19-AE7B-BAA0200B45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867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8AA-6CC2-4980-A549-0FEEC80798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487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AC6B7-1399-4449-87FA-73B008A140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251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E19CC-E985-4AF9-9040-962EF07A7E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0180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8D89-8317-453D-9C37-D87017F2C2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9541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66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41B7C-5240-44AF-B561-B45623D371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7299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ED76-85F7-4721-B51B-9ED9DED93B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0311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4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BC428-F33C-4209-B678-2E8FC37B37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670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03072-5BB3-4C97-8855-16A1E642F2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52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C37A2-4355-4667-939E-73DF30C99C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329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53957-DE9F-4326-84FF-F712208A8F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089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CEA9-71D6-4102-B6DC-77C393F1D9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182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DCB4A-DE39-476B-93F2-2226BF40BA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35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1C82AB8-B4D5-4C03-B19E-D41297A533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90" r:id="rId16"/>
    <p:sldLayoutId id="2147483692" r:id="rId17"/>
    <p:sldLayoutId id="2147483697" r:id="rId18"/>
    <p:sldLayoutId id="2147483698" r:id="rId19"/>
    <p:sldLayoutId id="2147483700" r:id="rId20"/>
    <p:sldLayoutId id="2147483701" r:id="rId21"/>
    <p:sldLayoutId id="2147483702" r:id="rId22"/>
    <p:sldLayoutId id="2147483703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23851" y="1268760"/>
            <a:ext cx="8568629" cy="211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fr-FR" dirty="0"/>
              <a:t>Le bois en </a:t>
            </a:r>
            <a:r>
              <a:rPr lang="fr-FR" dirty="0" smtClean="0"/>
              <a:t>force </a:t>
            </a:r>
          </a:p>
          <a:p>
            <a:pPr>
              <a:lnSpc>
                <a:spcPct val="150000"/>
              </a:lnSpc>
              <a:buNone/>
            </a:pPr>
            <a:r>
              <a:rPr lang="fr-FR" dirty="0" smtClean="0"/>
              <a:t>Tour </a:t>
            </a:r>
            <a:r>
              <a:rPr lang="fr-FR" dirty="0"/>
              <a:t>d’horizon de Bordeaux à Québec, en passant par Genève avec </a:t>
            </a:r>
            <a:r>
              <a:rPr lang="fr-FR" dirty="0" smtClean="0"/>
              <a:t>escales</a:t>
            </a:r>
            <a:endParaRPr lang="fr-FR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900" dirty="0">
              <a:latin typeface="Swis721 Lt BT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1030" y="4197086"/>
            <a:ext cx="8568629" cy="211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9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9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smtClean="0">
                <a:latin typeface="Swis721 Lt BT" pitchFamily="34" charset="0"/>
              </a:rPr>
              <a:t>Rencontres </a:t>
            </a:r>
            <a:r>
              <a:rPr lang="fr-FR" altLang="fr-FR" sz="1600" dirty="0" err="1" smtClean="0">
                <a:latin typeface="Swis721 Lt BT" pitchFamily="34" charset="0"/>
              </a:rPr>
              <a:t>WoodRise</a:t>
            </a:r>
            <a:r>
              <a:rPr lang="fr-FR" altLang="fr-FR" sz="1600" dirty="0" smtClean="0">
                <a:latin typeface="Swis721 Lt BT" pitchFamily="34" charset="0"/>
              </a:rPr>
              <a:t> – Genève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smtClean="0">
                <a:latin typeface="Swis721 Lt BT" pitchFamily="34" charset="0"/>
              </a:rPr>
              <a:t>1 er février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smtClean="0">
                <a:latin typeface="Swis721 Lt BT" pitchFamily="34" charset="0"/>
              </a:rPr>
              <a:t>Pascal Gontier</a:t>
            </a:r>
            <a:endParaRPr lang="fr-FR" altLang="fr-FR" sz="16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Swis721 Lt BT" pitchFamily="34" charset="0"/>
              </a:rPr>
              <a:t>Architecte – Atelier Pascal Gontier</a:t>
            </a:r>
            <a:endParaRPr lang="fr-FR" altLang="fr-FR" sz="16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RV-APG\partage\communication\Communication 2016\20PhotosNanterreSélection\PascalGontierMaxWeberICADEChloéAder\Libres de Droit\_B3A43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24312" y="-1797050"/>
            <a:ext cx="17556163" cy="117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0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RV-APG\partage\communication\Communication 2016\Green Builing&amp;City Solutions awards\sélectionPhotosGreenBuiling\_B3A433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" r="62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RV-APG\partage\communication\Communication 2016\Green Builing&amp;City Solutions awards\sélectionPhotosGreenBuiling\_B3A49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2" y="476672"/>
            <a:ext cx="9124478" cy="60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SRV-APG\partage\communication\comm projets\Comm Nanterre\photos Abadie\_B3A56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765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8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RV-APG\partage\communication\Communication 2016\20PhotosNanterreSélection\PascalGontierMaxWeberICADEChloéAder\Libres de Droit\_B3A56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1362"/>
            <a:ext cx="9144000" cy="60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 descr="\\SRV-APG\partage\communication\Images projets APG\1202_Nanterre\photos\photos Abadie\Abbadie juin2016 sérien°2 retouchée\Non Libres de Droit\Intérieur\NLD JPEG\_B3A55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340"/>
            <a:ext cx="9144000" cy="60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5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Z:\communication\Images projets APG\1202_Nanterre\photos\Photos SchneppRenou\Schnepp jpeg\Exterieur\SCRE_000314843_se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1035" b="-1"/>
          <a:stretch/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86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23851" y="452272"/>
            <a:ext cx="866464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Swis721 Lt BT" pitchFamily="34" charset="0"/>
              </a:rPr>
              <a:t>Logements en bois et paille à Bordeaux Métropole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9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Swis721 Lt BT" pitchFamily="34" charset="0"/>
              </a:rPr>
              <a:t>Maître d’ouvrage : </a:t>
            </a:r>
            <a:r>
              <a:rPr lang="fr-FR" altLang="fr-FR" sz="2000" dirty="0" err="1">
                <a:latin typeface="Swis721 Lt BT" pitchFamily="34" charset="0"/>
              </a:rPr>
              <a:t>Aquitanis</a:t>
            </a:r>
            <a:endParaRPr lang="fr-FR" altLang="fr-FR" sz="20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t="23258" r="24088" b="20762"/>
          <a:stretch/>
        </p:blipFill>
        <p:spPr>
          <a:xfrm>
            <a:off x="0" y="-3649"/>
            <a:ext cx="9144000" cy="6865816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500" b="1" dirty="0">
                <a:solidFill>
                  <a:schemeClr val="bg1"/>
                </a:solidFill>
              </a:rPr>
              <a:t>Plan de masse </a:t>
            </a:r>
          </a:p>
        </p:txBody>
      </p:sp>
    </p:spTree>
    <p:extLst>
      <p:ext uri="{BB962C8B-B14F-4D97-AF65-F5344CB8AC3E}">
        <p14:creationId xmlns:p14="http://schemas.microsoft.com/office/powerpoint/2010/main" val="24234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23851" y="452272"/>
            <a:ext cx="866464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latin typeface="Swis721 Lt BT" pitchFamily="34" charset="0"/>
              </a:rPr>
              <a:t>Bâtiment Max Weber</a:t>
            </a:r>
            <a:endParaRPr lang="fr-FR" altLang="fr-FR" sz="19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Swis721 Lt BT" pitchFamily="34" charset="0"/>
              </a:rPr>
              <a:t>Maître d’ouvrage </a:t>
            </a:r>
            <a:r>
              <a:rPr lang="fr-FR" altLang="fr-FR" sz="2000" dirty="0" smtClean="0">
                <a:latin typeface="Swis721 Lt BT" pitchFamily="34" charset="0"/>
              </a:rPr>
              <a:t>: Université Paris Nanterre</a:t>
            </a:r>
            <a:endParaRPr lang="fr-FR" altLang="fr-FR" sz="20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23528" y="188640"/>
            <a:ext cx="7128792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latin typeface="Calibri" panose="020F0502020204030204" pitchFamily="34" charset="0"/>
              </a:rPr>
              <a:t>VENTILATION NATURELLE ASSISTÉE ET CONTRÔLÉE </a:t>
            </a:r>
            <a:endParaRPr lang="fr-FR" sz="2000" dirty="0"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r="48278"/>
          <a:stretch/>
        </p:blipFill>
        <p:spPr bwMode="auto">
          <a:xfrm>
            <a:off x="107504" y="1065476"/>
            <a:ext cx="5544616" cy="5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95536" y="5877272"/>
            <a:ext cx="4176464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100" dirty="0">
                <a:latin typeface="Calibri" panose="020F0502020204030204" pitchFamily="34" charset="0"/>
              </a:rPr>
              <a:t>Coefficients de pression liés au vent avec un vent d’Est-Nord/Est</a:t>
            </a: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r="10913" b="7979"/>
          <a:stretch>
            <a:fillRect/>
          </a:stretch>
        </p:blipFill>
        <p:spPr bwMode="auto">
          <a:xfrm>
            <a:off x="6116763" y="4778351"/>
            <a:ext cx="2876760" cy="151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r="10925" b="7933"/>
          <a:stretch>
            <a:fillRect/>
          </a:stretch>
        </p:blipFill>
        <p:spPr bwMode="auto">
          <a:xfrm>
            <a:off x="6120323" y="3356994"/>
            <a:ext cx="2876760" cy="14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8955" r="8543" b="5971"/>
          <a:stretch>
            <a:fillRect/>
          </a:stretch>
        </p:blipFill>
        <p:spPr bwMode="auto">
          <a:xfrm>
            <a:off x="6116764" y="178119"/>
            <a:ext cx="2879325" cy="15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8092" r="10486" b="8295"/>
          <a:stretch>
            <a:fillRect/>
          </a:stretch>
        </p:blipFill>
        <p:spPr bwMode="auto">
          <a:xfrm>
            <a:off x="6115769" y="1697417"/>
            <a:ext cx="2876760" cy="15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6084168" y="6093296"/>
            <a:ext cx="4176464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100" dirty="0">
                <a:latin typeface="Calibri" panose="020F0502020204030204" pitchFamily="34" charset="0"/>
              </a:rPr>
              <a:t>Essais de différentes configurations, par vent d’Est   </a:t>
            </a:r>
          </a:p>
          <a:p>
            <a:pPr algn="l"/>
            <a:r>
              <a:rPr lang="fr-FR" sz="1100" dirty="0">
                <a:latin typeface="Calibri" panose="020F0502020204030204" pitchFamily="34" charset="0"/>
              </a:rPr>
              <a:t>Coefficient de vitesse de vent à 2m et 15m du sol</a:t>
            </a:r>
          </a:p>
        </p:txBody>
      </p:sp>
    </p:spTree>
    <p:extLst>
      <p:ext uri="{BB962C8B-B14F-4D97-AF65-F5344CB8AC3E}">
        <p14:creationId xmlns:p14="http://schemas.microsoft.com/office/powerpoint/2010/main" val="6918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b="4660"/>
          <a:stretch/>
        </p:blipFill>
        <p:spPr>
          <a:xfrm>
            <a:off x="0" y="0"/>
            <a:ext cx="9141347" cy="6858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57190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sz="1500" dirty="0"/>
              <a:t>Plan du rez-de-chaussée</a:t>
            </a:r>
          </a:p>
        </p:txBody>
      </p:sp>
    </p:spTree>
    <p:extLst>
      <p:ext uri="{BB962C8B-B14F-4D97-AF65-F5344CB8AC3E}">
        <p14:creationId xmlns:p14="http://schemas.microsoft.com/office/powerpoint/2010/main" val="33983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50016" b="6855"/>
          <a:stretch/>
        </p:blipFill>
        <p:spPr bwMode="auto">
          <a:xfrm>
            <a:off x="395536" y="980729"/>
            <a:ext cx="3922959" cy="48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43936"/>
            <a:ext cx="184727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421961" y="1688471"/>
            <a:ext cx="300078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/>
            <a:r>
              <a:rPr lang="fr-FR" altLang="fr-FR" sz="1100"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lang="fr-FR" altLang="fr-FR" sz="19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21961" y="3041021"/>
            <a:ext cx="300078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/>
            <a:r>
              <a:rPr lang="fr-FR" altLang="fr-FR" sz="1100"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lang="fr-FR" altLang="fr-FR" sz="1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23528" y="188640"/>
            <a:ext cx="7128792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latin typeface="Calibri" panose="020F0502020204030204" pitchFamily="34" charset="0"/>
              </a:rPr>
              <a:t>STRUCTURE BOIS</a:t>
            </a:r>
            <a:endParaRPr lang="fr-FR" sz="2000" dirty="0">
              <a:latin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755576" y="5805264"/>
            <a:ext cx="4104256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100" dirty="0">
                <a:latin typeface="Calibri" panose="020F0502020204030204" pitchFamily="34" charset="0"/>
              </a:rPr>
              <a:t>Axonométrie de principe du bâtiment de 10 niveaux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5459" r="16138" b="28843"/>
          <a:stretch/>
        </p:blipFill>
        <p:spPr>
          <a:xfrm>
            <a:off x="4377504" y="1819276"/>
            <a:ext cx="4441579" cy="2977877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5508105" y="5805264"/>
            <a:ext cx="3344367" cy="7920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100" dirty="0">
                <a:latin typeface="Calibri" panose="020F0502020204030204" pitchFamily="34" charset="0"/>
              </a:rPr>
              <a:t>Plan de repérage des types de parois</a:t>
            </a:r>
          </a:p>
        </p:txBody>
      </p:sp>
    </p:spTree>
    <p:extLst>
      <p:ext uri="{BB962C8B-B14F-4D97-AF65-F5344CB8AC3E}">
        <p14:creationId xmlns:p14="http://schemas.microsoft.com/office/powerpoint/2010/main" val="98821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-APG\partage\projets\1503_Pessac\PES_06_Présentations-Rendus\160829_Parangonnage Adivbois\VUE ROU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5237"/>
          <a:stretch/>
        </p:blipFill>
        <p:spPr bwMode="auto">
          <a:xfrm>
            <a:off x="-1" y="-91609"/>
            <a:ext cx="9144001" cy="696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14301" y="6092825"/>
            <a:ext cx="733802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latin typeface="Swis721 Lt BT" pitchFamily="34" charset="0"/>
              </a:rPr>
              <a:t>Logements sociaux 1OO% bois, Bordeaux Métropole, </a:t>
            </a:r>
            <a:r>
              <a:rPr lang="fr-FR" altLang="fr-FR" sz="1500" dirty="0" err="1">
                <a:latin typeface="Swis721 Lt BT" pitchFamily="34" charset="0"/>
              </a:rPr>
              <a:t>Aquitanis</a:t>
            </a:r>
            <a:endParaRPr lang="fr-FR" altLang="fr-FR" sz="15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1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ascal.gontier\Desktop\agence\communication\Prix Auguste Perret\VUE PARC v2-cheminées carré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"/>
          <a:stretch/>
        </p:blipFill>
        <p:spPr bwMode="auto">
          <a:xfrm>
            <a:off x="-180902" y="-99392"/>
            <a:ext cx="932490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2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23851" y="452272"/>
            <a:ext cx="866464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>
                <a:latin typeface="Swis721 Lt BT" pitchFamily="34" charset="0"/>
              </a:rPr>
              <a:t>Logements Collectifs à Paris 14°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Swis721 Lt BT" pitchFamily="34" charset="0"/>
              </a:rPr>
              <a:t>Promoteurs : Bouygues Immobilier et </a:t>
            </a:r>
            <a:r>
              <a:rPr lang="fr-FR" altLang="fr-FR" sz="2000" dirty="0" err="1" smtClean="0">
                <a:latin typeface="Swis721 Lt BT" pitchFamily="34" charset="0"/>
              </a:rPr>
              <a:t>Agencity</a:t>
            </a:r>
            <a:endParaRPr lang="fr-FR" altLang="fr-FR" sz="20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5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FDD46B-63E3-4E48-9BD0-E5044959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"/>
          <a:stretch/>
        </p:blipFill>
        <p:spPr>
          <a:xfrm>
            <a:off x="-305019" y="-51894"/>
            <a:ext cx="9449019" cy="69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8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projets\1808_Jourdan\JOU_05_Phase d'études\00-Concours\Pièces graphiques\Axonométrie Eclatée\Rendu\R+5 G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4" y="549212"/>
            <a:ext cx="8524106" cy="573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3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C67AF68-1098-4FC6-A76F-AD41F98D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62287" cy="71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2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7AB94FC-C9EB-4C92-B72F-9501DADC2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1139614" y="0"/>
            <a:ext cx="609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13454" r="20382" b="40447"/>
          <a:stretch/>
        </p:blipFill>
        <p:spPr bwMode="auto">
          <a:xfrm>
            <a:off x="0" y="-17554"/>
            <a:ext cx="9144000" cy="68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314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804934"/>
              </p:ext>
            </p:extLst>
          </p:nvPr>
        </p:nvGraphicFramePr>
        <p:xfrm>
          <a:off x="347531" y="452669"/>
          <a:ext cx="8555567" cy="604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3" imgW="6415883" imgH="4533900" progId="AcroExch.Document.DC">
                  <p:embed/>
                </p:oleObj>
              </mc:Choice>
              <mc:Fallback>
                <p:oleObj name="Acrobat Document" r:id="rId3" imgW="6415883" imgH="45339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531" y="452669"/>
                        <a:ext cx="8555567" cy="604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0876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ascal.gontier\Desktop\Bespoke\illustrations\HD\07_B1A3_struct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0"/>
          <a:stretch/>
        </p:blipFill>
        <p:spPr bwMode="auto">
          <a:xfrm>
            <a:off x="1072192" y="188640"/>
            <a:ext cx="7550123" cy="65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200" y="274637"/>
            <a:ext cx="3034680" cy="6340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Architecture primaire</a:t>
            </a:r>
          </a:p>
        </p:txBody>
      </p:sp>
      <p:pic>
        <p:nvPicPr>
          <p:cNvPr id="12290" name="Picture 2" descr="C:\Users\pascal.gontier\Desktop\Bespoke\illustrations\dossier light\06_architecture_primai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29281" b="-3137"/>
          <a:stretch/>
        </p:blipFill>
        <p:spPr bwMode="auto">
          <a:xfrm>
            <a:off x="1649106" y="1916833"/>
            <a:ext cx="6091247" cy="380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200" y="274637"/>
            <a:ext cx="3034680" cy="6340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Parcellaire architectural </a:t>
            </a:r>
          </a:p>
        </p:txBody>
      </p:sp>
      <p:pic>
        <p:nvPicPr>
          <p:cNvPr id="15362" name="Picture 2" descr="C:\Users\pascal.gontier\Desktop\Bespoke\illustrations\dossier light\8_partition_lot_remembreme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5" r="29898" b="54996"/>
          <a:stretch/>
        </p:blipFill>
        <p:spPr bwMode="auto">
          <a:xfrm>
            <a:off x="1726026" y="1988840"/>
            <a:ext cx="5423495" cy="29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727482" y="6463151"/>
            <a:ext cx="1486300" cy="2616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fr-FR" sz="1100" dirty="0"/>
              <a:t>Atelier Pascal Gontier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57200" y="274637"/>
            <a:ext cx="3034680" cy="6340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Reconfiguration des lots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7722"/>
          <a:stretch/>
        </p:blipFill>
        <p:spPr bwMode="auto">
          <a:xfrm>
            <a:off x="1861311" y="1412776"/>
            <a:ext cx="5322887" cy="311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844825"/>
            <a:ext cx="5760640" cy="3921299"/>
          </a:xfrm>
        </p:spPr>
        <p:txBody>
          <a:bodyPr>
            <a:normAutofit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fr-FR" sz="2400" dirty="0"/>
              <a:t>Règles de conception des façades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fr-FR" sz="2400" dirty="0"/>
              <a:t>Bibliothèque d’éléments façade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2" y="-33339"/>
            <a:ext cx="2289175" cy="689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" y="274637"/>
            <a:ext cx="3034680" cy="6340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chemeClr val="bg1"/>
                </a:solidFill>
              </a:rPr>
              <a:t>Boite à outils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40532"/>
            <a:ext cx="3024336" cy="300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72716" y="1196752"/>
            <a:ext cx="3878088" cy="176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300000"/>
              </a:lnSpc>
              <a:buFontTx/>
              <a:buNone/>
            </a:pPr>
            <a:r>
              <a:rPr lang="fr-FR" sz="1800" kern="0" dirty="0" smtClean="0">
                <a:solidFill>
                  <a:schemeClr val="bg1"/>
                </a:solidFill>
              </a:rPr>
              <a:t>Règles de conception des façades </a:t>
            </a:r>
          </a:p>
          <a:p>
            <a:pPr marL="0" indent="0">
              <a:lnSpc>
                <a:spcPct val="300000"/>
              </a:lnSpc>
              <a:buFontTx/>
              <a:buNone/>
            </a:pPr>
            <a:r>
              <a:rPr lang="fr-FR" sz="1800" kern="0" dirty="0" smtClean="0">
                <a:solidFill>
                  <a:schemeClr val="bg1"/>
                </a:solidFill>
              </a:rPr>
              <a:t>Bibliothèque d’éléments façade</a:t>
            </a:r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723488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63" y="164638"/>
            <a:ext cx="6420400" cy="296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pascal.gontier\Desktop\Bespoke\illustrations\dossier light\11_pommier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8569"/>
          <a:stretch/>
        </p:blipFill>
        <p:spPr bwMode="auto">
          <a:xfrm>
            <a:off x="1418013" y="3209744"/>
            <a:ext cx="6310845" cy="339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23851" y="452272"/>
            <a:ext cx="866464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>
                <a:latin typeface="Swis721 Lt BT" pitchFamily="34" charset="0"/>
              </a:rPr>
              <a:t>Balcons en forêt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Swis721 Lt BT" pitchFamily="34" charset="0"/>
              </a:rPr>
              <a:t>Lauréat concours Adivbois</a:t>
            </a:r>
            <a:endParaRPr lang="fr-FR" altLang="fr-FR" sz="2000" dirty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Swis721 Lt BT" pitchFamily="34" charset="0"/>
              </a:rPr>
              <a:t>Maître d’ouvrage </a:t>
            </a:r>
            <a:r>
              <a:rPr lang="fr-FR" altLang="fr-FR" sz="2000" dirty="0" smtClean="0">
                <a:latin typeface="Swis721 Lt BT" pitchFamily="34" charset="0"/>
              </a:rPr>
              <a:t>: </a:t>
            </a:r>
            <a:r>
              <a:rPr lang="fr-FR" altLang="fr-FR" sz="2000" dirty="0" err="1" smtClean="0">
                <a:latin typeface="Swis721 Lt BT" pitchFamily="34" charset="0"/>
              </a:rPr>
              <a:t>Galeo</a:t>
            </a:r>
            <a:endParaRPr lang="fr-FR" altLang="fr-FR" sz="2000" dirty="0" smtClean="0">
              <a:latin typeface="Swis721 Lt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Swis721 Lt BT" pitchFamily="34" charset="0"/>
              </a:rPr>
              <a:t>Architectes : Atelier Pascal Gontier et </a:t>
            </a:r>
            <a:r>
              <a:rPr lang="fr-FR" altLang="fr-FR" sz="2000" dirty="0" err="1" smtClean="0">
                <a:latin typeface="Swis721 Lt BT" pitchFamily="34" charset="0"/>
              </a:rPr>
              <a:t>Sathy</a:t>
            </a:r>
            <a:endParaRPr lang="fr-FR" altLang="fr-FR" sz="2000" dirty="0">
              <a:latin typeface="Swis721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57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8022E4-1B39-4E87-898A-63F7B945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3043"/>
          <a:stretch/>
        </p:blipFill>
        <p:spPr>
          <a:xfrm>
            <a:off x="-1" y="1"/>
            <a:ext cx="9144001" cy="68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934BBBB-DA5D-467B-9AC0-57F4BADC2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3" r="8432" b="2245"/>
          <a:stretch/>
        </p:blipFill>
        <p:spPr>
          <a:xfrm>
            <a:off x="4650565" y="1606801"/>
            <a:ext cx="4188636" cy="32059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094F481-220C-4735-AB88-4177312A70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r="-1" b="52678"/>
          <a:stretch/>
        </p:blipFill>
        <p:spPr>
          <a:xfrm>
            <a:off x="457200" y="1606801"/>
            <a:ext cx="4559539" cy="320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3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1" r="6939"/>
          <a:stretch/>
        </p:blipFill>
        <p:spPr bwMode="auto">
          <a:xfrm>
            <a:off x="0" y="176966"/>
            <a:ext cx="9144000" cy="63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6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55A703-19FE-40C8-8B06-C4DD5410D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4633"/>
            <a:ext cx="9143999" cy="63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86DB33-D9F2-47AA-B440-FE4D8759E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"/>
          <a:stretch/>
        </p:blipFill>
        <p:spPr>
          <a:xfrm>
            <a:off x="0" y="-95411"/>
            <a:ext cx="9144000" cy="69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6CAA81-156E-419E-9F09-67EC3FEE2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2" y="1"/>
            <a:ext cx="7582311" cy="68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66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165D77E-3CF5-4545-BD1B-DB5EB21E0D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8626"/>
          <a:stretch/>
        </p:blipFill>
        <p:spPr>
          <a:xfrm>
            <a:off x="-1" y="0"/>
            <a:ext cx="9144001" cy="68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6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8E6078-516B-48ED-882C-AADE22B7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1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ste18\Desktop\Floirac_présentation\Plan masse\FLO_ESQ_plan-masse_1809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6768" b="5213"/>
          <a:stretch/>
        </p:blipFill>
        <p:spPr bwMode="auto">
          <a:xfrm>
            <a:off x="1" y="-27384"/>
            <a:ext cx="9151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communication\Images projets APG\LEGENDES\NOR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8539598" y="5204127"/>
            <a:ext cx="448893" cy="4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07594" y="6117299"/>
            <a:ext cx="2102493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fr-FR" sz="1400" cap="all" dirty="0"/>
              <a:t>Structure primaire</a:t>
            </a:r>
          </a:p>
        </p:txBody>
      </p:sp>
      <p:pic>
        <p:nvPicPr>
          <p:cNvPr id="3074" name="Picture 2" descr="C:\Users\Poste18\Desktop\Floirac_présentation\3D\Structure primai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740702"/>
            <a:ext cx="7601532" cy="40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oste18\Desktop\Floirac_présentation\logo bob final sans tex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150616"/>
            <a:ext cx="288032" cy="4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571999" y="6117299"/>
            <a:ext cx="4338087" cy="3385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fr-FR" sz="1400" cap="all" dirty="0"/>
              <a:t>Architecture primaire</a:t>
            </a:r>
          </a:p>
        </p:txBody>
      </p:sp>
      <p:pic>
        <p:nvPicPr>
          <p:cNvPr id="8" name="Picture 3" descr="C:\Users\Poste18\Desktop\Floirac_présentation\3D\archi primai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783637"/>
            <a:ext cx="7707823" cy="379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ts\1712_Floirac\FLO_06_Présentations-Rendus\Floirac_press_bordeaux\3D\simpl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4" y="756300"/>
            <a:ext cx="7698549" cy="38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oste18\Desktop\Floirac_présentation\logo bob final sans tex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150616"/>
            <a:ext cx="288032" cy="4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ts\1712_Floirac\FLO_06_Présentations-Rendus\Floirac_press_bordeaux\3D\tripl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9" y="741968"/>
            <a:ext cx="7756929" cy="39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oste18\Desktop\Floirac_présentation\logo bob final sans tex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150616"/>
            <a:ext cx="288032" cy="4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9144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3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Z:\projets\1712_Floirac\FLO_06_Présentations-Rendus\Floirac_press_bordeaux\3D\triplex de ou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9" y="741968"/>
            <a:ext cx="7894284" cy="39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7933"/>
            <a:ext cx="8942425" cy="31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projets\1712_Floirac\Floirac_présentation\lot\typ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"/>
          <a:stretch/>
        </p:blipFill>
        <p:spPr bwMode="auto">
          <a:xfrm>
            <a:off x="1" y="1440676"/>
            <a:ext cx="9144000" cy="49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1604797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555776" y="1807997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95936" y="1737487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532107" y="1737487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972266" y="1604797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412427" y="1478935"/>
            <a:ext cx="384043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3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32548" r="68360" b="39445"/>
          <a:stretch/>
        </p:blipFill>
        <p:spPr bwMode="auto">
          <a:xfrm>
            <a:off x="-132522" y="0"/>
            <a:ext cx="9276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8" t="26988" r="39942" b="45960"/>
          <a:stretch/>
        </p:blipFill>
        <p:spPr bwMode="auto">
          <a:xfrm>
            <a:off x="-14065" y="0"/>
            <a:ext cx="9106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5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1" t="15572" r="26062" b="35846"/>
          <a:stretch/>
        </p:blipFill>
        <p:spPr bwMode="auto">
          <a:xfrm>
            <a:off x="0" y="-9184"/>
            <a:ext cx="9144000" cy="686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5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3" t="38725" r="10644" b="33268"/>
          <a:stretch/>
        </p:blipFill>
        <p:spPr bwMode="auto">
          <a:xfrm>
            <a:off x="-132522" y="0"/>
            <a:ext cx="9276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0" t="52780" r="19057" b="19213"/>
          <a:stretch/>
        </p:blipFill>
        <p:spPr bwMode="auto">
          <a:xfrm>
            <a:off x="-132522" y="0"/>
            <a:ext cx="9276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51456" r="60891" b="20537"/>
          <a:stretch/>
        </p:blipFill>
        <p:spPr bwMode="auto">
          <a:xfrm>
            <a:off x="-132522" y="0"/>
            <a:ext cx="9276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2" y="24479339"/>
            <a:ext cx="8377561" cy="6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3" y="-3638"/>
            <a:ext cx="9148852" cy="68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9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8" b="11434"/>
          <a:stretch/>
        </p:blipFill>
        <p:spPr bwMode="auto">
          <a:xfrm rot="16200000">
            <a:off x="1442005" y="1014380"/>
            <a:ext cx="6408637" cy="504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3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:\projets\12 02 - Nanterre\NAN_06_Présentations-Rendus\NAN_150311 photos PPT Mipim\20150310_1155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Z:\communication\Images projets APG\1202_Nanterre\photos\Photos SchneppRenou\Schnepp jpeg\Exterieur\SCRE_000315437-39_s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64"/>
            <a:ext cx="9248355" cy="693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2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Z:\communication\Images projets APG\1202_Nanterre\photos\Photos SchneppRenou\Schnepp jpeg\Exterieur\SCRE_000315752-57_s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9864</TotalTime>
  <Words>185</Words>
  <Application>Microsoft Office PowerPoint</Application>
  <PresentationFormat>Affichage à l'écran (4:3)</PresentationFormat>
  <Paragraphs>44</Paragraphs>
  <Slides>59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1" baseType="lpstr">
      <vt:lpstr>Modèle par défaut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du rez-de-chaussée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Chaos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ATELIER</dc:creator>
  <cp:lastModifiedBy>pascal.gontier</cp:lastModifiedBy>
  <cp:revision>618</cp:revision>
  <dcterms:created xsi:type="dcterms:W3CDTF">2013-01-14T22:29:00Z</dcterms:created>
  <dcterms:modified xsi:type="dcterms:W3CDTF">2019-01-30T21:41:31Z</dcterms:modified>
</cp:coreProperties>
</file>