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70" r:id="rId2"/>
    <p:sldId id="262" r:id="rId3"/>
    <p:sldId id="277" r:id="rId4"/>
    <p:sldId id="279" r:id="rId5"/>
    <p:sldId id="278" r:id="rId6"/>
    <p:sldId id="280" r:id="rId7"/>
    <p:sldId id="274" r:id="rId8"/>
    <p:sldId id="275" r:id="rId9"/>
    <p:sldId id="272" r:id="rId10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65">
          <p15:clr>
            <a:srgbClr val="A4A3A4"/>
          </p15:clr>
        </p15:guide>
        <p15:guide id="2" orient="horz" pos="2160">
          <p15:clr>
            <a:srgbClr val="A4A3A4"/>
          </p15:clr>
        </p15:guide>
        <p15:guide id="3" orient="horz" pos="165">
          <p15:clr>
            <a:srgbClr val="A4A3A4"/>
          </p15:clr>
        </p15:guide>
        <p15:guide id="4" orient="horz" pos="442">
          <p15:clr>
            <a:srgbClr val="A4A3A4"/>
          </p15:clr>
        </p15:guide>
        <p15:guide id="5" orient="horz" pos="1117">
          <p15:clr>
            <a:srgbClr val="A4A3A4"/>
          </p15:clr>
        </p15:guide>
        <p15:guide id="6" orient="horz" pos="619">
          <p15:clr>
            <a:srgbClr val="A4A3A4"/>
          </p15:clr>
        </p15:guide>
        <p15:guide id="7" pos="3055">
          <p15:clr>
            <a:srgbClr val="A4A3A4"/>
          </p15:clr>
        </p15:guide>
        <p15:guide id="8" pos="5464">
          <p15:clr>
            <a:srgbClr val="A4A3A4"/>
          </p15:clr>
        </p15:guide>
        <p15:guide id="9" pos="278">
          <p15:clr>
            <a:srgbClr val="A4A3A4"/>
          </p15:clr>
        </p15:guide>
        <p15:guide id="10" pos="64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4F08"/>
    <a:srgbClr val="4BACC6"/>
    <a:srgbClr val="15A3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15" autoAdjust="0"/>
    <p:restoredTop sz="94674"/>
  </p:normalViewPr>
  <p:slideViewPr>
    <p:cSldViewPr snapToGrid="0" snapToObjects="1" showGuides="1">
      <p:cViewPr varScale="1">
        <p:scale>
          <a:sx n="124" d="100"/>
          <a:sy n="124" d="100"/>
        </p:scale>
        <p:origin x="840" y="168"/>
      </p:cViewPr>
      <p:guideLst>
        <p:guide orient="horz" pos="3665"/>
        <p:guide orient="horz" pos="2160"/>
        <p:guide orient="horz" pos="165"/>
        <p:guide orient="horz" pos="442"/>
        <p:guide orient="horz" pos="1117"/>
        <p:guide orient="horz" pos="619"/>
        <p:guide pos="3055"/>
        <p:guide pos="5464"/>
        <p:guide pos="278"/>
        <p:guide pos="64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B548DF-B926-324C-A7B5-B4630C4722C7}" type="datetime1">
              <a:rPr lang="fr-CH" smtClean="0"/>
              <a:pPr/>
              <a:t>31.01.19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3FCB82-D6D8-2A48-8A92-01DAD434802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0986235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6E0538-6BFD-C646-9070-9A077D76B331}" type="datetime1">
              <a:rPr lang="fr-CH" smtClean="0"/>
              <a:pPr/>
              <a:t>31.01.19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412181-DCD5-1942-BA7F-A6228D410B6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845321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12181-DCD5-1942-BA7F-A6228D410B6B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6614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046162" y="2130425"/>
            <a:ext cx="7640638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0FD14-DD4B-D447-9943-16678421B3EA}" type="datetime1">
              <a:rPr lang="fr-CH" smtClean="0"/>
              <a:pPr/>
              <a:t>31.01.19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34370-E701-D745-83D4-F329128840A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3058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52C0E-3C39-F64F-A03A-65B03F282482}" type="datetime1">
              <a:rPr lang="fr-CH" smtClean="0"/>
              <a:pPr/>
              <a:t>31.01.19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34370-E701-D745-83D4-F329128840A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166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A2514-807A-F24F-8347-A2F2AA8DDAC0}" type="datetime1">
              <a:rPr lang="fr-CH" smtClean="0"/>
              <a:pPr/>
              <a:t>31.01.19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34370-E701-D745-83D4-F329128840A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6155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360DE-2BB1-2C49-AB82-39756352BCA5}" type="datetime1">
              <a:rPr lang="fr-CH" smtClean="0"/>
              <a:pPr/>
              <a:t>31.01.19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34370-E701-D745-83D4-F329128840A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20878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C9292-9802-7B40-8DD9-5E286C97C440}" type="datetime1">
              <a:rPr lang="fr-CH" smtClean="0"/>
              <a:pPr/>
              <a:t>31.01.19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34370-E701-D745-83D4-F329128840A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91204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09BD8-6454-684B-B6DB-BF3EDCC272D0}" type="datetime1">
              <a:rPr lang="fr-CH" smtClean="0"/>
              <a:pPr/>
              <a:t>31.01.19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34370-E701-D745-83D4-F329128840A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11178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54B98-E450-AA4D-9640-74C339A7AD5B}" type="datetime1">
              <a:rPr lang="fr-CH" smtClean="0"/>
              <a:pPr/>
              <a:t>31.01.19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34370-E701-D745-83D4-F329128840A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41486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D5DE5-9E52-0A4E-9381-07F6FA95B182}" type="datetime1">
              <a:rPr lang="fr-CH" smtClean="0"/>
              <a:pPr/>
              <a:t>31.01.19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34370-E701-D745-83D4-F329128840A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17571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37417-71A0-F240-B216-BCB80B0D7ABB}" type="datetime1">
              <a:rPr lang="fr-CH" smtClean="0"/>
              <a:pPr/>
              <a:t>31.01.19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34370-E701-D745-83D4-F329128840A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79867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B4498-5F7A-8748-9F8E-A78F0CCE112E}" type="datetime1">
              <a:rPr lang="fr-CH" smtClean="0"/>
              <a:pPr/>
              <a:t>31.01.19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34370-E701-D745-83D4-F329128840A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36440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5FCCE-76F1-D04A-B89D-D7E613B3967E}" type="datetime1">
              <a:rPr lang="fr-CH" smtClean="0"/>
              <a:pPr/>
              <a:t>31.01.19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34370-E701-D745-83D4-F329128840A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46166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032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H" dirty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188B2D-A9A4-9342-B6AC-B136DE3BE8C2}" type="datetime1">
              <a:rPr lang="fr-CH" smtClean="0"/>
              <a:pPr/>
              <a:t>31.01.19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434370-E701-D745-83D4-F329128840A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551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hyperlink" Target="https://www.histoires-de-constructions.ch/projets/centre-de-rigot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hyperlink" Target="Construction%20des%20modules%20en%20bois.mp4" TargetMode="External"/><Relationship Id="rId5" Type="http://schemas.openxmlformats.org/officeDocument/2006/relationships/image" Target="../media/image3.jpg"/><Relationship Id="rId4" Type="http://schemas.openxmlformats.org/officeDocument/2006/relationships/hyperlink" Target="https://www.youtube.com/watch?v=Y9G4cpudLfQ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6404" y="982663"/>
            <a:ext cx="7641742" cy="483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 descr="logo_Hg_2017.gi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30" t="23040" r="8294" b="18637"/>
          <a:stretch/>
        </p:blipFill>
        <p:spPr>
          <a:xfrm>
            <a:off x="444384" y="275522"/>
            <a:ext cx="2160000" cy="43620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538807" y="264046"/>
            <a:ext cx="5149581" cy="415498"/>
          </a:xfrm>
          <a:prstGeom prst="rect">
            <a:avLst/>
          </a:prstGeom>
          <a:noFill/>
        </p:spPr>
        <p:txBody>
          <a:bodyPr wrap="square" tIns="0" rIns="0" rtlCol="0" anchor="ctr" anchorCtr="0">
            <a:noAutofit/>
          </a:bodyPr>
          <a:lstStyle/>
          <a:p>
            <a:pPr algn="r"/>
            <a:r>
              <a:rPr lang="fr-FR" sz="2000" b="1" dirty="0">
                <a:solidFill>
                  <a:srgbClr val="FF6600"/>
                </a:solidFill>
                <a:cs typeface="Calibri"/>
              </a:rPr>
              <a:t>Rencontres </a:t>
            </a:r>
            <a:r>
              <a:rPr lang="fr-FR" sz="2000" b="1" dirty="0" err="1">
                <a:solidFill>
                  <a:srgbClr val="FF6600"/>
                </a:solidFill>
                <a:cs typeface="Calibri"/>
              </a:rPr>
              <a:t>WoodRise</a:t>
            </a:r>
            <a:r>
              <a:rPr lang="fr-FR" sz="2000" b="1" dirty="0">
                <a:solidFill>
                  <a:srgbClr val="FF6600"/>
                </a:solidFill>
                <a:cs typeface="Calibri"/>
              </a:rPr>
              <a:t> 2019</a:t>
            </a:r>
            <a:endParaRPr lang="fr-FR" sz="2000" dirty="0">
              <a:solidFill>
                <a:srgbClr val="FF6600"/>
              </a:solidFill>
              <a:cs typeface="Calibri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046162" y="6187596"/>
            <a:ext cx="2742360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fr-FR" sz="1400" i="1" dirty="0">
                <a:solidFill>
                  <a:srgbClr val="FF6600"/>
                </a:solidFill>
                <a:latin typeface="Calibri"/>
                <a:cs typeface="Calibri"/>
              </a:rPr>
              <a:t>Mieux vivre ensemble à Genève</a:t>
            </a:r>
          </a:p>
        </p:txBody>
      </p:sp>
    </p:spTree>
    <p:extLst>
      <p:ext uri="{BB962C8B-B14F-4D97-AF65-F5344CB8AC3E}">
        <p14:creationId xmlns:p14="http://schemas.microsoft.com/office/powerpoint/2010/main" val="3765065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logo_Hg_2017.gi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30" t="23040" r="65723" b="18637"/>
          <a:stretch/>
        </p:blipFill>
        <p:spPr>
          <a:xfrm>
            <a:off x="444384" y="6122988"/>
            <a:ext cx="668628" cy="43620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234300" y="6212293"/>
            <a:ext cx="1507785" cy="246221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fr-FR" sz="1000" dirty="0">
                <a:solidFill>
                  <a:srgbClr val="7F7F7F"/>
                </a:solidFill>
                <a:cs typeface="Calibri"/>
              </a:rPr>
              <a:t>Rencontres </a:t>
            </a:r>
            <a:r>
              <a:rPr lang="fr-FR" sz="1000" dirty="0" err="1">
                <a:solidFill>
                  <a:srgbClr val="7F7F7F"/>
                </a:solidFill>
                <a:cs typeface="Calibri"/>
              </a:rPr>
              <a:t>Woodrise</a:t>
            </a:r>
            <a:r>
              <a:rPr lang="fr-FR" sz="1000" dirty="0">
                <a:solidFill>
                  <a:srgbClr val="7F7F7F"/>
                </a:solidFill>
                <a:cs typeface="Calibri"/>
              </a:rPr>
              <a:t> 2019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046163" y="1154923"/>
            <a:ext cx="3875158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SzPct val="100000"/>
            </a:pPr>
            <a:r>
              <a:rPr lang="fr-CH" b="1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Construction de logements modulaires d’urgence temporaires pour migrants, </a:t>
            </a:r>
          </a:p>
          <a:p>
            <a:pPr>
              <a:buSzPct val="100000"/>
            </a:pPr>
            <a:r>
              <a:rPr lang="fr-CH" b="1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en bois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046163" y="276652"/>
            <a:ext cx="5149581" cy="415498"/>
          </a:xfrm>
          <a:prstGeom prst="rect">
            <a:avLst/>
          </a:prstGeom>
          <a:noFill/>
        </p:spPr>
        <p:txBody>
          <a:bodyPr wrap="square" lIns="0" tIns="0" bIns="0" rtlCol="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fr-FR" sz="3000" b="1" dirty="0">
                <a:solidFill>
                  <a:srgbClr val="FF6600"/>
                </a:solidFill>
                <a:cs typeface="Calibri"/>
              </a:rPr>
              <a:t>Présentation de deux projets</a:t>
            </a:r>
            <a:endParaRPr lang="fr-FR" sz="3000" dirty="0">
              <a:solidFill>
                <a:srgbClr val="FF6600"/>
              </a:solidFill>
              <a:cs typeface="Calibri"/>
            </a:endParaRPr>
          </a:p>
        </p:txBody>
      </p:sp>
      <p:sp>
        <p:nvSpPr>
          <p:cNvPr id="10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122988"/>
            <a:ext cx="2133600" cy="365125"/>
          </a:xfrm>
        </p:spPr>
        <p:txBody>
          <a:bodyPr/>
          <a:lstStyle/>
          <a:p>
            <a:fld id="{259F8CE3-08E0-EE4F-A806-44DF699EF06A}" type="slidenum">
              <a:rPr lang="fr-FR" sz="1000" smtClean="0"/>
              <a:t>2</a:t>
            </a:fld>
            <a:endParaRPr lang="fr-FR" sz="1000" dirty="0"/>
          </a:p>
        </p:txBody>
      </p:sp>
      <p:sp>
        <p:nvSpPr>
          <p:cNvPr id="4" name="Rectangle 3"/>
          <p:cNvSpPr/>
          <p:nvPr/>
        </p:nvSpPr>
        <p:spPr>
          <a:xfrm>
            <a:off x="1109071" y="4495072"/>
            <a:ext cx="3314169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fr-CH" sz="1600" dirty="0"/>
              <a:t>Plus d’informations sur</a:t>
            </a:r>
          </a:p>
          <a:p>
            <a:r>
              <a:rPr lang="fr-FR" sz="1600" u="sng" dirty="0">
                <a:solidFill>
                  <a:srgbClr val="FC4F08"/>
                </a:solidFill>
                <a:hlinkClick r:id="rId3"/>
              </a:rPr>
              <a:t>www.histoires-de-constructions.ch</a:t>
            </a:r>
            <a:r>
              <a:rPr lang="fr-FR" sz="1600" dirty="0">
                <a:solidFill>
                  <a:srgbClr val="FC4F08"/>
                </a:solidFill>
                <a:hlinkClick r:id="rId3"/>
              </a:rPr>
              <a:t> </a:t>
            </a:r>
            <a:endParaRPr lang="fr-CH" sz="1600" dirty="0">
              <a:solidFill>
                <a:srgbClr val="FC4F08"/>
              </a:solidFill>
            </a:endParaRPr>
          </a:p>
        </p:txBody>
      </p:sp>
      <p:pic>
        <p:nvPicPr>
          <p:cNvPr id="12" name="Image 11" descr="dsc00377-e1531402672804.jpg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167" y="1736637"/>
            <a:ext cx="3585632" cy="2689223"/>
          </a:xfrm>
          <a:prstGeom prst="rect">
            <a:avLst/>
          </a:prstGeom>
        </p:spPr>
      </p:pic>
      <p:pic>
        <p:nvPicPr>
          <p:cNvPr id="1026" name="Picture 2" descr="C:\Users\mavellet\AppData\Local\Microsoft\Windows\Temporary Internet Files\Content.Outlook\Q8Z3N1KF\pastille blanche.png">
            <a:hlinkClick r:id="rId6" action="ppaction://hlinkfile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937" y="4741294"/>
            <a:ext cx="334108" cy="334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AAF633C-2EA4-B14F-8102-61413A8B54E1}"/>
              </a:ext>
            </a:extLst>
          </p:cNvPr>
          <p:cNvSpPr txBox="1"/>
          <p:nvPr/>
        </p:nvSpPr>
        <p:spPr>
          <a:xfrm>
            <a:off x="1198135" y="3209115"/>
            <a:ext cx="36000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SzPct val="100000"/>
              <a:tabLst>
                <a:tab pos="360363" algn="l"/>
                <a:tab pos="539750" algn="l"/>
              </a:tabLst>
            </a:pPr>
            <a:r>
              <a:rPr lang="fr-CH" b="1" dirty="0">
                <a:solidFill>
                  <a:prstClr val="black">
                    <a:lumMod val="75000"/>
                    <a:lumOff val="25000"/>
                  </a:prstClr>
                </a:solidFill>
                <a:cs typeface="Calibri"/>
              </a:rPr>
              <a:t>	</a:t>
            </a:r>
            <a:r>
              <a:rPr lang="fr-CH" sz="2400" b="1" dirty="0">
                <a:solidFill>
                  <a:prstClr val="black">
                    <a:lumMod val="75000"/>
                    <a:lumOff val="25000"/>
                  </a:prstClr>
                </a:solidFill>
                <a:cs typeface="Calibri"/>
              </a:rPr>
              <a:t>Centre Rigot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3051C8B-339B-AD4F-89A0-14047AA3895E}"/>
              </a:ext>
            </a:extLst>
          </p:cNvPr>
          <p:cNvSpPr txBox="1"/>
          <p:nvPr/>
        </p:nvSpPr>
        <p:spPr>
          <a:xfrm>
            <a:off x="1151759" y="2475885"/>
            <a:ext cx="36000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SzPct val="100000"/>
              <a:tabLst>
                <a:tab pos="360363" algn="l"/>
              </a:tabLst>
            </a:pPr>
            <a:r>
              <a:rPr lang="fr-CH" b="1" dirty="0">
                <a:solidFill>
                  <a:prstClr val="black">
                    <a:lumMod val="75000"/>
                    <a:lumOff val="25000"/>
                  </a:prstClr>
                </a:solidFill>
                <a:cs typeface="Calibri"/>
              </a:rPr>
              <a:t>	 </a:t>
            </a:r>
            <a:r>
              <a:rPr lang="fr-CH" sz="2400" b="1" dirty="0">
                <a:solidFill>
                  <a:prstClr val="black">
                    <a:lumMod val="75000"/>
                    <a:lumOff val="25000"/>
                  </a:prstClr>
                </a:solidFill>
                <a:cs typeface="Calibri"/>
              </a:rPr>
              <a:t>Centre La </a:t>
            </a:r>
            <a:r>
              <a:rPr lang="fr-CH" sz="2400" b="1" dirty="0" err="1">
                <a:solidFill>
                  <a:prstClr val="black">
                    <a:lumMod val="75000"/>
                    <a:lumOff val="25000"/>
                  </a:prstClr>
                </a:solidFill>
                <a:cs typeface="Calibri"/>
              </a:rPr>
              <a:t>Seymaz</a:t>
            </a:r>
            <a:endParaRPr lang="fr-CH" sz="2400" b="1" dirty="0">
              <a:solidFill>
                <a:prstClr val="black">
                  <a:lumMod val="75000"/>
                  <a:lumOff val="25000"/>
                </a:prstClr>
              </a:solidFill>
              <a:cs typeface="Calibri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7E6B2A4A-3435-7B46-9952-49E308D566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9071" y="2475509"/>
            <a:ext cx="264584" cy="29633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D0304F6-9B79-714D-8506-691C7AE0B4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9071" y="3236018"/>
            <a:ext cx="264584" cy="29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1983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logo_Hg_2017.gi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30" t="23040" r="65723" b="18637"/>
          <a:stretch/>
        </p:blipFill>
        <p:spPr>
          <a:xfrm>
            <a:off x="444384" y="6122988"/>
            <a:ext cx="668628" cy="43620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234300" y="6212293"/>
            <a:ext cx="1507785" cy="246221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fr-FR" sz="1000" dirty="0">
                <a:solidFill>
                  <a:srgbClr val="7F7F7F"/>
                </a:solidFill>
                <a:cs typeface="Calibri"/>
              </a:rPr>
              <a:t>Rencontres </a:t>
            </a:r>
            <a:r>
              <a:rPr lang="fr-FR" sz="1000" dirty="0" err="1">
                <a:solidFill>
                  <a:srgbClr val="7F7F7F"/>
                </a:solidFill>
                <a:cs typeface="Calibri"/>
              </a:rPr>
              <a:t>Woodrise</a:t>
            </a:r>
            <a:r>
              <a:rPr lang="fr-FR" sz="1000" dirty="0">
                <a:solidFill>
                  <a:srgbClr val="7F7F7F"/>
                </a:solidFill>
                <a:cs typeface="Calibri"/>
              </a:rPr>
              <a:t> 2019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076984" y="1183057"/>
            <a:ext cx="4613806" cy="38318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SzPct val="100000"/>
              <a:tabLst>
                <a:tab pos="360363" algn="l"/>
              </a:tabLst>
            </a:pPr>
            <a:r>
              <a:rPr lang="fr-CH" b="1" dirty="0">
                <a:solidFill>
                  <a:prstClr val="black">
                    <a:lumMod val="75000"/>
                    <a:lumOff val="25000"/>
                  </a:prstClr>
                </a:solidFill>
                <a:cs typeface="Calibri"/>
              </a:rPr>
              <a:t>	</a:t>
            </a:r>
            <a:r>
              <a:rPr lang="fr-CH" sz="2400" b="1" dirty="0">
                <a:solidFill>
                  <a:prstClr val="black">
                    <a:lumMod val="75000"/>
                    <a:lumOff val="25000"/>
                  </a:prstClr>
                </a:solidFill>
                <a:cs typeface="Calibri"/>
              </a:rPr>
              <a:t>Centre La Seymaz</a:t>
            </a:r>
          </a:p>
          <a:p>
            <a:pPr marL="342900" indent="-342900">
              <a:buSzPct val="100000"/>
              <a:buFontTx/>
              <a:buBlip>
                <a:blip r:embed="rId3"/>
              </a:buBlip>
            </a:pPr>
            <a:endParaRPr lang="fr-CH" b="1" dirty="0">
              <a:solidFill>
                <a:prstClr val="black">
                  <a:lumMod val="75000"/>
                  <a:lumOff val="25000"/>
                </a:prstClr>
              </a:solidFill>
              <a:cs typeface="Calibri"/>
            </a:endParaRPr>
          </a:p>
          <a:p>
            <a:pPr>
              <a:lnSpc>
                <a:spcPct val="150000"/>
              </a:lnSpc>
              <a:tabLst>
                <a:tab pos="360363" algn="l"/>
                <a:tab pos="539750" algn="l"/>
              </a:tabLst>
            </a:pPr>
            <a:r>
              <a:rPr lang="fr-CH" dirty="0">
                <a:solidFill>
                  <a:srgbClr val="404040"/>
                </a:solidFill>
              </a:rPr>
              <a:t>	–	370 places d’hébergement</a:t>
            </a:r>
          </a:p>
          <a:p>
            <a:pPr>
              <a:lnSpc>
                <a:spcPct val="150000"/>
              </a:lnSpc>
              <a:tabLst>
                <a:tab pos="360363" algn="l"/>
                <a:tab pos="539750" algn="l"/>
              </a:tabLst>
            </a:pPr>
            <a:r>
              <a:rPr lang="fr-CH" dirty="0">
                <a:solidFill>
                  <a:srgbClr val="404040"/>
                </a:solidFill>
              </a:rPr>
              <a:t>	–	4 bâtiments de 3 niveaux (R+2)</a:t>
            </a:r>
          </a:p>
          <a:p>
            <a:pPr>
              <a:lnSpc>
                <a:spcPct val="150000"/>
              </a:lnSpc>
              <a:tabLst>
                <a:tab pos="360363" algn="l"/>
                <a:tab pos="539750" algn="l"/>
              </a:tabLst>
            </a:pPr>
            <a:r>
              <a:rPr lang="fr-CH" dirty="0">
                <a:solidFill>
                  <a:srgbClr val="404040"/>
                </a:solidFill>
              </a:rPr>
              <a:t>	–	180 modules en bois</a:t>
            </a:r>
          </a:p>
          <a:p>
            <a:pPr>
              <a:lnSpc>
                <a:spcPct val="150000"/>
              </a:lnSpc>
              <a:tabLst>
                <a:tab pos="360363" algn="l"/>
                <a:tab pos="539750" algn="l"/>
              </a:tabLst>
            </a:pPr>
            <a:r>
              <a:rPr lang="fr-CH" dirty="0">
                <a:solidFill>
                  <a:srgbClr val="404040"/>
                </a:solidFill>
              </a:rPr>
              <a:t>	–	Fondations : vis métalliques</a:t>
            </a:r>
          </a:p>
          <a:p>
            <a:pPr>
              <a:lnSpc>
                <a:spcPct val="150000"/>
              </a:lnSpc>
              <a:tabLst>
                <a:tab pos="360363" algn="l"/>
                <a:tab pos="539750" algn="l"/>
              </a:tabLst>
            </a:pPr>
            <a:r>
              <a:rPr lang="fr-CH" dirty="0">
                <a:solidFill>
                  <a:srgbClr val="404040"/>
                </a:solidFill>
              </a:rPr>
              <a:t>	–	</a:t>
            </a:r>
            <a:r>
              <a:rPr lang="fr-CH" dirty="0">
                <a:solidFill>
                  <a:srgbClr val="FC4F08"/>
                </a:solidFill>
              </a:rPr>
              <a:t>Ouverture du chantier </a:t>
            </a:r>
            <a:r>
              <a:rPr lang="fr-CH" dirty="0">
                <a:solidFill>
                  <a:srgbClr val="404040"/>
                </a:solidFill>
              </a:rPr>
              <a:t>	</a:t>
            </a:r>
            <a:r>
              <a:rPr lang="fr-CH" sz="1600" dirty="0">
                <a:solidFill>
                  <a:srgbClr val="404040"/>
                </a:solidFill>
              </a:rPr>
              <a:t>Mars 2018</a:t>
            </a:r>
            <a:br>
              <a:rPr lang="fr-CH" dirty="0">
                <a:solidFill>
                  <a:srgbClr val="404040"/>
                </a:solidFill>
              </a:rPr>
            </a:br>
            <a:r>
              <a:rPr lang="fr-CH" dirty="0">
                <a:solidFill>
                  <a:srgbClr val="404040"/>
                </a:solidFill>
              </a:rPr>
              <a:t>	–	</a:t>
            </a:r>
            <a:r>
              <a:rPr lang="fr-CH" dirty="0">
                <a:solidFill>
                  <a:srgbClr val="FC4F08"/>
                </a:solidFill>
              </a:rPr>
              <a:t>Mise en exploitation </a:t>
            </a:r>
            <a:r>
              <a:rPr lang="fr-CH" dirty="0">
                <a:solidFill>
                  <a:srgbClr val="404040"/>
                </a:solidFill>
              </a:rPr>
              <a:t>  </a:t>
            </a:r>
            <a:r>
              <a:rPr lang="fr-CH" sz="1600" dirty="0">
                <a:solidFill>
                  <a:srgbClr val="404040"/>
                </a:solidFill>
              </a:rPr>
              <a:t>Printemps-été 2019</a:t>
            </a:r>
          </a:p>
          <a:p>
            <a:pPr>
              <a:lnSpc>
                <a:spcPct val="150000"/>
              </a:lnSpc>
              <a:tabLst>
                <a:tab pos="360363" algn="l"/>
                <a:tab pos="539750" algn="l"/>
              </a:tabLst>
            </a:pPr>
            <a:r>
              <a:rPr lang="fr-CH" dirty="0">
                <a:solidFill>
                  <a:srgbClr val="404040"/>
                </a:solidFill>
              </a:rPr>
              <a:t>	– Architecte Bureau BCMA</a:t>
            </a:r>
          </a:p>
          <a:p>
            <a:pPr marL="342900" indent="-342900">
              <a:buSzPct val="100000"/>
              <a:buFontTx/>
              <a:buBlip>
                <a:blip r:embed="rId3"/>
              </a:buBlip>
              <a:tabLst>
                <a:tab pos="179388" algn="l"/>
              </a:tabLst>
            </a:pPr>
            <a:endParaRPr lang="fr-CH" b="1" dirty="0">
              <a:solidFill>
                <a:prstClr val="black">
                  <a:lumMod val="75000"/>
                  <a:lumOff val="25000"/>
                </a:prstClr>
              </a:solidFill>
              <a:cs typeface="Calibri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046163" y="276652"/>
            <a:ext cx="5149581" cy="415498"/>
          </a:xfrm>
          <a:prstGeom prst="rect">
            <a:avLst/>
          </a:prstGeom>
          <a:noFill/>
        </p:spPr>
        <p:txBody>
          <a:bodyPr wrap="square" lIns="0" tIns="0" bIns="0" rtlCol="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fr-FR" sz="3000" b="1" dirty="0">
                <a:solidFill>
                  <a:srgbClr val="FF6600"/>
                </a:solidFill>
                <a:cs typeface="Calibri"/>
              </a:rPr>
              <a:t>Données de base</a:t>
            </a:r>
            <a:endParaRPr lang="fr-FR" sz="3000" dirty="0">
              <a:solidFill>
                <a:srgbClr val="FF6600"/>
              </a:solidFill>
              <a:cs typeface="Calibri"/>
            </a:endParaRPr>
          </a:p>
        </p:txBody>
      </p:sp>
      <p:sp>
        <p:nvSpPr>
          <p:cNvPr id="10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122988"/>
            <a:ext cx="2133600" cy="365125"/>
          </a:xfrm>
        </p:spPr>
        <p:txBody>
          <a:bodyPr/>
          <a:lstStyle/>
          <a:p>
            <a:fld id="{C283644B-E150-3248-974A-2B2E37348052}" type="slidenum">
              <a:rPr lang="fr-FR" sz="1000" smtClean="0">
                <a:solidFill>
                  <a:prstClr val="black">
                    <a:tint val="75000"/>
                  </a:prstClr>
                </a:solidFill>
              </a:rPr>
              <a:t>3</a:t>
            </a:fld>
            <a:endParaRPr lang="fr-FR" sz="1000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163" y="1171238"/>
            <a:ext cx="264584" cy="296334"/>
          </a:xfrm>
          <a:prstGeom prst="rect">
            <a:avLst/>
          </a:prstGeom>
        </p:spPr>
      </p:pic>
      <p:pic>
        <p:nvPicPr>
          <p:cNvPr id="17" name="Picture 2" descr="S:\DirGe\Amig\GRANDS TRAVAUX\Thonex\Seymaz\9. Pilote\Photos\2018-07-20_visite-chantier\IMG_2039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22"/>
          <a:stretch/>
        </p:blipFill>
        <p:spPr bwMode="auto">
          <a:xfrm>
            <a:off x="5659968" y="1224154"/>
            <a:ext cx="3017308" cy="199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lfh\AppData\Local\Microsoft\Windows\Temporary Internet Files\Content.Outlook\2QSNSV3B\IMG_2870.jpe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" t="8082" r="1761" b="5341"/>
          <a:stretch/>
        </p:blipFill>
        <p:spPr bwMode="auto">
          <a:xfrm>
            <a:off x="5659968" y="3525635"/>
            <a:ext cx="3026832" cy="19810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3360063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logo_Hg_2017.gi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30" t="23040" r="65723" b="18637"/>
          <a:stretch/>
        </p:blipFill>
        <p:spPr>
          <a:xfrm>
            <a:off x="444384" y="6122988"/>
            <a:ext cx="668628" cy="43620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234300" y="6212293"/>
            <a:ext cx="1507785" cy="246221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fr-FR" sz="1000" dirty="0">
                <a:solidFill>
                  <a:srgbClr val="7F7F7F"/>
                </a:solidFill>
                <a:cs typeface="Calibri"/>
              </a:rPr>
              <a:t>Rencontres </a:t>
            </a:r>
            <a:r>
              <a:rPr lang="fr-FR" sz="1000" dirty="0" err="1">
                <a:solidFill>
                  <a:srgbClr val="7F7F7F"/>
                </a:solidFill>
                <a:cs typeface="Calibri"/>
              </a:rPr>
              <a:t>Woodrise</a:t>
            </a:r>
            <a:r>
              <a:rPr lang="fr-FR" sz="1000" dirty="0">
                <a:solidFill>
                  <a:srgbClr val="7F7F7F"/>
                </a:solidFill>
                <a:cs typeface="Calibri"/>
              </a:rPr>
              <a:t> 2019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025614" y="1172783"/>
            <a:ext cx="36000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SzPct val="100000"/>
              <a:tabLst>
                <a:tab pos="360363" algn="l"/>
              </a:tabLst>
            </a:pPr>
            <a:r>
              <a:rPr lang="fr-CH" b="1" dirty="0">
                <a:solidFill>
                  <a:prstClr val="black">
                    <a:lumMod val="75000"/>
                    <a:lumOff val="25000"/>
                  </a:prstClr>
                </a:solidFill>
                <a:cs typeface="Calibri"/>
              </a:rPr>
              <a:t>	 </a:t>
            </a:r>
            <a:r>
              <a:rPr lang="fr-CH" sz="2400" b="1" dirty="0">
                <a:solidFill>
                  <a:prstClr val="black">
                    <a:lumMod val="75000"/>
                    <a:lumOff val="25000"/>
                  </a:prstClr>
                </a:solidFill>
                <a:cs typeface="Calibri"/>
              </a:rPr>
              <a:t>Centre La </a:t>
            </a:r>
            <a:r>
              <a:rPr lang="fr-CH" sz="2400" b="1" dirty="0" err="1">
                <a:solidFill>
                  <a:prstClr val="black">
                    <a:lumMod val="75000"/>
                    <a:lumOff val="25000"/>
                  </a:prstClr>
                </a:solidFill>
                <a:cs typeface="Calibri"/>
              </a:rPr>
              <a:t>Seymaz</a:t>
            </a:r>
            <a:endParaRPr lang="fr-CH" sz="2400" b="1" dirty="0">
              <a:solidFill>
                <a:prstClr val="black">
                  <a:lumMod val="75000"/>
                  <a:lumOff val="25000"/>
                </a:prstClr>
              </a:solidFill>
              <a:cs typeface="Calibri"/>
            </a:endParaRPr>
          </a:p>
        </p:txBody>
      </p:sp>
      <p:sp>
        <p:nvSpPr>
          <p:cNvPr id="10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122988"/>
            <a:ext cx="2133600" cy="365125"/>
          </a:xfrm>
        </p:spPr>
        <p:txBody>
          <a:bodyPr/>
          <a:lstStyle/>
          <a:p>
            <a:fld id="{C283644B-E150-3248-974A-2B2E37348052}" type="slidenum">
              <a:rPr lang="fr-FR" sz="1000" smtClean="0">
                <a:solidFill>
                  <a:prstClr val="black">
                    <a:tint val="75000"/>
                  </a:prstClr>
                </a:solidFill>
              </a:rPr>
              <a:t>4</a:t>
            </a:fld>
            <a:endParaRPr lang="fr-FR" sz="1000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163" y="1171238"/>
            <a:ext cx="264584" cy="296334"/>
          </a:xfrm>
          <a:prstGeom prst="rect">
            <a:avLst/>
          </a:prstGeom>
        </p:spPr>
      </p:pic>
      <p:pic>
        <p:nvPicPr>
          <p:cNvPr id="12" name="Image 11" descr="seymaz-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63" y="1703417"/>
            <a:ext cx="7640638" cy="339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7824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logo_Hg_2017.gi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30" t="23040" r="65723" b="18637"/>
          <a:stretch/>
        </p:blipFill>
        <p:spPr>
          <a:xfrm>
            <a:off x="444384" y="6122988"/>
            <a:ext cx="668628" cy="43620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234300" y="6212293"/>
            <a:ext cx="1507785" cy="246221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fr-FR" sz="1000" dirty="0">
                <a:solidFill>
                  <a:srgbClr val="7F7F7F"/>
                </a:solidFill>
                <a:cs typeface="Calibri"/>
              </a:rPr>
              <a:t>Rencontres </a:t>
            </a:r>
            <a:r>
              <a:rPr lang="fr-FR" sz="1000" dirty="0" err="1">
                <a:solidFill>
                  <a:srgbClr val="7F7F7F"/>
                </a:solidFill>
                <a:cs typeface="Calibri"/>
              </a:rPr>
              <a:t>Woodrise</a:t>
            </a:r>
            <a:r>
              <a:rPr lang="fr-FR" sz="1000" dirty="0">
                <a:solidFill>
                  <a:srgbClr val="7F7F7F"/>
                </a:solidFill>
                <a:cs typeface="Calibri"/>
              </a:rPr>
              <a:t> 2019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046163" y="276652"/>
            <a:ext cx="5149581" cy="415498"/>
          </a:xfrm>
          <a:prstGeom prst="rect">
            <a:avLst/>
          </a:prstGeom>
          <a:noFill/>
        </p:spPr>
        <p:txBody>
          <a:bodyPr wrap="square" lIns="0" tIns="0" bIns="0" rtlCol="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fr-FR" sz="3000" b="1" dirty="0">
                <a:solidFill>
                  <a:srgbClr val="FF6600"/>
                </a:solidFill>
                <a:cs typeface="Calibri"/>
              </a:rPr>
              <a:t>Données de base</a:t>
            </a:r>
            <a:endParaRPr lang="fr-FR" sz="3000" dirty="0">
              <a:solidFill>
                <a:srgbClr val="FF6600"/>
              </a:solidFill>
              <a:cs typeface="Calibri"/>
            </a:endParaRPr>
          </a:p>
        </p:txBody>
      </p:sp>
      <p:sp>
        <p:nvSpPr>
          <p:cNvPr id="10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122988"/>
            <a:ext cx="2133600" cy="365125"/>
          </a:xfrm>
        </p:spPr>
        <p:txBody>
          <a:bodyPr/>
          <a:lstStyle/>
          <a:p>
            <a:fld id="{C283644B-E150-3248-974A-2B2E37348052}" type="slidenum">
              <a:rPr lang="fr-FR" sz="1000" smtClean="0">
                <a:solidFill>
                  <a:prstClr val="black">
                    <a:tint val="75000"/>
                  </a:prstClr>
                </a:solidFill>
              </a:rPr>
              <a:t>5</a:t>
            </a:fld>
            <a:endParaRPr lang="fr-FR" sz="10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046162" y="1174640"/>
            <a:ext cx="4316947" cy="35548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SzPct val="100000"/>
              <a:tabLst>
                <a:tab pos="360363" algn="l"/>
                <a:tab pos="539750" algn="l"/>
              </a:tabLst>
            </a:pPr>
            <a:r>
              <a:rPr lang="fr-CH" b="1" dirty="0">
                <a:solidFill>
                  <a:prstClr val="black">
                    <a:lumMod val="75000"/>
                    <a:lumOff val="25000"/>
                  </a:prstClr>
                </a:solidFill>
                <a:cs typeface="Calibri"/>
              </a:rPr>
              <a:t>	</a:t>
            </a:r>
            <a:r>
              <a:rPr lang="fr-CH" sz="2400" b="1" dirty="0">
                <a:solidFill>
                  <a:prstClr val="black">
                    <a:lumMod val="75000"/>
                    <a:lumOff val="25000"/>
                  </a:prstClr>
                </a:solidFill>
                <a:cs typeface="Calibri"/>
              </a:rPr>
              <a:t>Centre Rigot</a:t>
            </a:r>
          </a:p>
          <a:p>
            <a:pPr marL="342900" indent="-342900">
              <a:buSzPct val="100000"/>
              <a:buFontTx/>
              <a:buBlip>
                <a:blip r:embed="rId3"/>
              </a:buBlip>
              <a:tabLst>
                <a:tab pos="360363" algn="l"/>
                <a:tab pos="539750" algn="l"/>
              </a:tabLst>
            </a:pPr>
            <a:endParaRPr lang="fr-CH" b="1" dirty="0">
              <a:solidFill>
                <a:prstClr val="black">
                  <a:lumMod val="75000"/>
                  <a:lumOff val="25000"/>
                </a:prstClr>
              </a:solidFill>
              <a:cs typeface="Calibri"/>
            </a:endParaRPr>
          </a:p>
          <a:p>
            <a:pPr>
              <a:lnSpc>
                <a:spcPct val="150000"/>
              </a:lnSpc>
              <a:tabLst>
                <a:tab pos="360363" algn="l"/>
                <a:tab pos="539750" algn="l"/>
              </a:tabLst>
            </a:pPr>
            <a:r>
              <a:rPr lang="fr-CH" dirty="0">
                <a:solidFill>
                  <a:srgbClr val="404040"/>
                </a:solidFill>
                <a:latin typeface="Calibri" charset="0"/>
              </a:rPr>
              <a:t>	–	370 places d’hébergement</a:t>
            </a:r>
          </a:p>
          <a:p>
            <a:pPr>
              <a:lnSpc>
                <a:spcPct val="150000"/>
              </a:lnSpc>
              <a:tabLst>
                <a:tab pos="360363" algn="l"/>
                <a:tab pos="539750" algn="l"/>
              </a:tabLst>
            </a:pPr>
            <a:r>
              <a:rPr lang="fr-CH" dirty="0">
                <a:solidFill>
                  <a:srgbClr val="404040"/>
                </a:solidFill>
                <a:latin typeface="Calibri" charset="0"/>
              </a:rPr>
              <a:t>	–	2 bâtiments de 5 niveaux (R+4)</a:t>
            </a:r>
          </a:p>
          <a:p>
            <a:pPr>
              <a:lnSpc>
                <a:spcPct val="150000"/>
              </a:lnSpc>
              <a:tabLst>
                <a:tab pos="360363" algn="l"/>
                <a:tab pos="539750" algn="l"/>
              </a:tabLst>
            </a:pPr>
            <a:r>
              <a:rPr lang="fr-CH" dirty="0">
                <a:solidFill>
                  <a:srgbClr val="404040"/>
                </a:solidFill>
                <a:latin typeface="Calibri" charset="0"/>
              </a:rPr>
              <a:t>	–	230 modules en bois</a:t>
            </a:r>
          </a:p>
          <a:p>
            <a:pPr>
              <a:lnSpc>
                <a:spcPct val="150000"/>
              </a:lnSpc>
              <a:tabLst>
                <a:tab pos="360363" algn="l"/>
                <a:tab pos="539750" algn="l"/>
              </a:tabLst>
            </a:pPr>
            <a:r>
              <a:rPr lang="fr-CH" dirty="0">
                <a:solidFill>
                  <a:srgbClr val="404040"/>
                </a:solidFill>
                <a:latin typeface="Calibri" charset="0"/>
              </a:rPr>
              <a:t>	–	Fondations : pieux en bois</a:t>
            </a:r>
          </a:p>
          <a:p>
            <a:pPr>
              <a:lnSpc>
                <a:spcPct val="150000"/>
              </a:lnSpc>
              <a:tabLst>
                <a:tab pos="360363" algn="l"/>
                <a:tab pos="539750" algn="l"/>
              </a:tabLst>
            </a:pPr>
            <a:r>
              <a:rPr lang="fr-CH" dirty="0">
                <a:solidFill>
                  <a:srgbClr val="404040"/>
                </a:solidFill>
                <a:latin typeface="Calibri" charset="0"/>
              </a:rPr>
              <a:t>	–	</a:t>
            </a:r>
            <a:r>
              <a:rPr lang="fr-CH" dirty="0">
                <a:solidFill>
                  <a:srgbClr val="FC4F08"/>
                </a:solidFill>
                <a:latin typeface="Calibri" charset="0"/>
              </a:rPr>
              <a:t>Ouverture du chantier </a:t>
            </a:r>
            <a:r>
              <a:rPr lang="fr-CH" dirty="0">
                <a:solidFill>
                  <a:srgbClr val="404040"/>
                </a:solidFill>
                <a:latin typeface="Calibri" charset="0"/>
              </a:rPr>
              <a:t>	</a:t>
            </a:r>
            <a:r>
              <a:rPr lang="fr-CH" sz="1600" dirty="0">
                <a:solidFill>
                  <a:srgbClr val="404040"/>
                </a:solidFill>
                <a:latin typeface="Calibri" charset="0"/>
              </a:rPr>
              <a:t>Printemps 2018 </a:t>
            </a:r>
            <a:br>
              <a:rPr lang="fr-CH" dirty="0">
                <a:solidFill>
                  <a:srgbClr val="404040"/>
                </a:solidFill>
                <a:latin typeface="Calibri" charset="0"/>
              </a:rPr>
            </a:br>
            <a:r>
              <a:rPr lang="fr-CH" dirty="0">
                <a:solidFill>
                  <a:srgbClr val="404040"/>
                </a:solidFill>
                <a:latin typeface="Calibri" charset="0"/>
              </a:rPr>
              <a:t>	–	</a:t>
            </a:r>
            <a:r>
              <a:rPr lang="fr-CH" dirty="0">
                <a:solidFill>
                  <a:srgbClr val="FC4F08"/>
                </a:solidFill>
                <a:latin typeface="Calibri" charset="0"/>
              </a:rPr>
              <a:t>Mise en exploitation </a:t>
            </a:r>
            <a:r>
              <a:rPr lang="fr-CH" dirty="0">
                <a:solidFill>
                  <a:srgbClr val="404040"/>
                </a:solidFill>
                <a:latin typeface="Calibri" charset="0"/>
              </a:rPr>
              <a:t> </a:t>
            </a:r>
            <a:r>
              <a:rPr lang="fr-CH" sz="1600" dirty="0">
                <a:solidFill>
                  <a:srgbClr val="404040"/>
                </a:solidFill>
                <a:latin typeface="Calibri" charset="0"/>
              </a:rPr>
              <a:t>Eté 2019</a:t>
            </a:r>
          </a:p>
          <a:p>
            <a:pPr>
              <a:lnSpc>
                <a:spcPct val="150000"/>
              </a:lnSpc>
              <a:tabLst>
                <a:tab pos="360363" algn="l"/>
                <a:tab pos="539750" algn="l"/>
              </a:tabLst>
            </a:pPr>
            <a:r>
              <a:rPr lang="fr-CH" dirty="0">
                <a:solidFill>
                  <a:srgbClr val="404040"/>
                </a:solidFill>
                <a:latin typeface="Calibri" charset="0"/>
              </a:rPr>
              <a:t>	– Architecte Bureau ACAU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163" y="1171238"/>
            <a:ext cx="264584" cy="296334"/>
          </a:xfrm>
          <a:prstGeom prst="rect">
            <a:avLst/>
          </a:prstGeom>
        </p:spPr>
      </p:pic>
      <p:pic>
        <p:nvPicPr>
          <p:cNvPr id="15" name="Picture 2" descr="S:\DirGe\Amig\GRANDS TRAVAUX\GE-Petit-Saconnex\Rigot\9. Pilote\Photos\2018-09-20_visite-chantier\P10407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968" y="1236284"/>
            <a:ext cx="3026832" cy="202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S:\DirGe\Amig\GRANDS TRAVAUX\GE-Petit-Saconnex\Rigot\9. Pilote\Photos\2018-10-11_visite-chantier\P104075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" b="3943"/>
          <a:stretch/>
        </p:blipFill>
        <p:spPr bwMode="auto">
          <a:xfrm>
            <a:off x="5659968" y="3525636"/>
            <a:ext cx="3020742" cy="198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5629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logo_Hg_2017.gi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30" t="23040" r="65723" b="18637"/>
          <a:stretch/>
        </p:blipFill>
        <p:spPr>
          <a:xfrm>
            <a:off x="444384" y="6122988"/>
            <a:ext cx="668628" cy="43620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234300" y="6212293"/>
            <a:ext cx="1507785" cy="246221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fr-FR" sz="1000" dirty="0">
                <a:solidFill>
                  <a:srgbClr val="7F7F7F"/>
                </a:solidFill>
                <a:cs typeface="Calibri"/>
              </a:rPr>
              <a:t>Rencontres </a:t>
            </a:r>
            <a:r>
              <a:rPr lang="fr-FR" sz="1000" dirty="0" err="1">
                <a:solidFill>
                  <a:srgbClr val="7F7F7F"/>
                </a:solidFill>
                <a:cs typeface="Calibri"/>
              </a:rPr>
              <a:t>Woodrise</a:t>
            </a:r>
            <a:r>
              <a:rPr lang="fr-FR" sz="1000" dirty="0">
                <a:solidFill>
                  <a:srgbClr val="7F7F7F"/>
                </a:solidFill>
                <a:cs typeface="Calibri"/>
              </a:rPr>
              <a:t> 2019</a:t>
            </a:r>
          </a:p>
        </p:txBody>
      </p:sp>
      <p:sp>
        <p:nvSpPr>
          <p:cNvPr id="10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122988"/>
            <a:ext cx="2133600" cy="365125"/>
          </a:xfrm>
        </p:spPr>
        <p:txBody>
          <a:bodyPr/>
          <a:lstStyle/>
          <a:p>
            <a:fld id="{C283644B-E150-3248-974A-2B2E37348052}" type="slidenum">
              <a:rPr lang="fr-FR" sz="1000" smtClean="0">
                <a:solidFill>
                  <a:prstClr val="black">
                    <a:tint val="75000"/>
                  </a:prstClr>
                </a:solidFill>
              </a:rPr>
              <a:t>6</a:t>
            </a:fld>
            <a:endParaRPr lang="fr-FR" sz="10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046163" y="1190154"/>
            <a:ext cx="36000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SzPct val="100000"/>
              <a:tabLst>
                <a:tab pos="360363" algn="l"/>
                <a:tab pos="539750" algn="l"/>
              </a:tabLst>
            </a:pPr>
            <a:r>
              <a:rPr lang="fr-CH" b="1" dirty="0">
                <a:solidFill>
                  <a:prstClr val="black">
                    <a:lumMod val="75000"/>
                    <a:lumOff val="25000"/>
                  </a:prstClr>
                </a:solidFill>
                <a:cs typeface="Calibri"/>
              </a:rPr>
              <a:t>	</a:t>
            </a:r>
            <a:r>
              <a:rPr lang="fr-CH" sz="2400" b="1" dirty="0">
                <a:solidFill>
                  <a:prstClr val="black">
                    <a:lumMod val="75000"/>
                    <a:lumOff val="25000"/>
                  </a:prstClr>
                </a:solidFill>
                <a:cs typeface="Calibri"/>
              </a:rPr>
              <a:t>Centre Rigot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163" y="1171238"/>
            <a:ext cx="264584" cy="296334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A433AD58-BFFD-E54F-8408-85E7180AD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354" y="1597025"/>
            <a:ext cx="603461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39467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logo_Hg_2017.gi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30" t="23040" r="65723" b="18637"/>
          <a:stretch/>
        </p:blipFill>
        <p:spPr>
          <a:xfrm>
            <a:off x="444384" y="6122988"/>
            <a:ext cx="668628" cy="43620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234300" y="6212293"/>
            <a:ext cx="1507785" cy="246221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fr-FR" sz="1000" dirty="0">
                <a:solidFill>
                  <a:srgbClr val="7F7F7F"/>
                </a:solidFill>
                <a:cs typeface="Calibri"/>
              </a:rPr>
              <a:t>Rencontres </a:t>
            </a:r>
            <a:r>
              <a:rPr lang="fr-FR" sz="1000" dirty="0" err="1">
                <a:solidFill>
                  <a:srgbClr val="7F7F7F"/>
                </a:solidFill>
                <a:cs typeface="Calibri"/>
              </a:rPr>
              <a:t>Woodrise</a:t>
            </a:r>
            <a:r>
              <a:rPr lang="fr-FR" sz="1000" dirty="0">
                <a:solidFill>
                  <a:srgbClr val="7F7F7F"/>
                </a:solidFill>
                <a:cs typeface="Calibri"/>
              </a:rPr>
              <a:t> 2019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721152" y="1399835"/>
            <a:ext cx="7145446" cy="15234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SzPct val="100000"/>
            </a:pPr>
            <a:r>
              <a:rPr lang="fr-CH" b="1" dirty="0">
                <a:solidFill>
                  <a:prstClr val="black">
                    <a:lumMod val="75000"/>
                    <a:lumOff val="25000"/>
                  </a:prstClr>
                </a:solidFill>
                <a:cs typeface="Calibri"/>
              </a:rPr>
              <a:t>Surmontables</a:t>
            </a:r>
          </a:p>
          <a:p>
            <a:pPr>
              <a:lnSpc>
                <a:spcPct val="150000"/>
              </a:lnSpc>
              <a:tabLst>
                <a:tab pos="179388" algn="l"/>
              </a:tabLst>
            </a:pPr>
            <a:r>
              <a:rPr lang="fr-CH" dirty="0">
                <a:solidFill>
                  <a:srgbClr val="FC4F08"/>
                </a:solidFill>
              </a:rPr>
              <a:t>Approvisionnement   </a:t>
            </a:r>
            <a:r>
              <a:rPr lang="fr-CH" dirty="0">
                <a:solidFill>
                  <a:srgbClr val="404040"/>
                </a:solidFill>
              </a:rPr>
              <a:t>production / fourniture</a:t>
            </a:r>
          </a:p>
          <a:p>
            <a:pPr>
              <a:lnSpc>
                <a:spcPct val="150000"/>
              </a:lnSpc>
              <a:tabLst>
                <a:tab pos="179388" algn="l"/>
              </a:tabLst>
            </a:pPr>
            <a:r>
              <a:rPr lang="fr-CH" dirty="0">
                <a:solidFill>
                  <a:srgbClr val="FC4F08"/>
                </a:solidFill>
              </a:rPr>
              <a:t>Contraintes techniques</a:t>
            </a:r>
            <a:r>
              <a:rPr lang="fr-CH" dirty="0">
                <a:solidFill>
                  <a:srgbClr val="404040"/>
                </a:solidFill>
              </a:rPr>
              <a:t> statique / acoustique / sécurité incendie /  humidité</a:t>
            </a:r>
          </a:p>
          <a:p>
            <a:pPr>
              <a:lnSpc>
                <a:spcPct val="150000"/>
              </a:lnSpc>
              <a:tabLst>
                <a:tab pos="179388" algn="l"/>
              </a:tabLst>
            </a:pPr>
            <a:r>
              <a:rPr lang="fr-CH" dirty="0">
                <a:solidFill>
                  <a:srgbClr val="FC4F08"/>
                </a:solidFill>
              </a:rPr>
              <a:t>Coûts  </a:t>
            </a:r>
            <a:r>
              <a:rPr lang="fr-CH" dirty="0">
                <a:solidFill>
                  <a:srgbClr val="404040"/>
                </a:solidFill>
              </a:rPr>
              <a:t>programme sur mesure / préfabrication en séries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046163" y="276652"/>
            <a:ext cx="5149581" cy="415498"/>
          </a:xfrm>
          <a:prstGeom prst="rect">
            <a:avLst/>
          </a:prstGeom>
          <a:noFill/>
        </p:spPr>
        <p:txBody>
          <a:bodyPr wrap="square" lIns="0" tIns="0" bIns="0" rtlCol="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fr-FR" sz="3000" b="1" dirty="0">
                <a:solidFill>
                  <a:srgbClr val="FF6600"/>
                </a:solidFill>
                <a:cs typeface="Calibri"/>
              </a:rPr>
              <a:t>Freins potentiels</a:t>
            </a:r>
            <a:endParaRPr lang="fr-FR" sz="3000" dirty="0">
              <a:solidFill>
                <a:srgbClr val="FF6600"/>
              </a:solidFill>
              <a:cs typeface="Calibri"/>
            </a:endParaRPr>
          </a:p>
        </p:txBody>
      </p:sp>
      <p:sp>
        <p:nvSpPr>
          <p:cNvPr id="10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122988"/>
            <a:ext cx="2133600" cy="365125"/>
          </a:xfrm>
        </p:spPr>
        <p:txBody>
          <a:bodyPr/>
          <a:lstStyle/>
          <a:p>
            <a:fld id="{8F03DEB0-CC77-494D-BD52-1EFC768ECD1C}" type="slidenum">
              <a:rPr lang="fr-FR" sz="1000" smtClean="0">
                <a:solidFill>
                  <a:prstClr val="black">
                    <a:tint val="75000"/>
                  </a:prstClr>
                </a:solidFill>
              </a:rPr>
              <a:t>7</a:t>
            </a:fld>
            <a:endParaRPr lang="fr-FR" sz="10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721152" y="3525377"/>
            <a:ext cx="4915954" cy="15234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SzPct val="100000"/>
            </a:pPr>
            <a:r>
              <a:rPr lang="fr-CH" b="1" dirty="0">
                <a:solidFill>
                  <a:prstClr val="black">
                    <a:lumMod val="75000"/>
                    <a:lumOff val="25000"/>
                  </a:prstClr>
                </a:solidFill>
                <a:cs typeface="Calibri"/>
              </a:rPr>
              <a:t>A améliorer</a:t>
            </a:r>
          </a:p>
          <a:p>
            <a:pPr>
              <a:lnSpc>
                <a:spcPct val="150000"/>
              </a:lnSpc>
              <a:tabLst>
                <a:tab pos="1079500" algn="l"/>
                <a:tab pos="1258888" algn="l"/>
              </a:tabLst>
            </a:pPr>
            <a:r>
              <a:rPr lang="fr-CH" dirty="0">
                <a:solidFill>
                  <a:srgbClr val="FC4F08"/>
                </a:solidFill>
              </a:rPr>
              <a:t>Esthétique	</a:t>
            </a:r>
            <a:r>
              <a:rPr lang="fr-CH" dirty="0">
                <a:solidFill>
                  <a:srgbClr val="404040"/>
                </a:solidFill>
              </a:rPr>
              <a:t>vieillissement</a:t>
            </a:r>
          </a:p>
          <a:p>
            <a:pPr>
              <a:lnSpc>
                <a:spcPct val="150000"/>
              </a:lnSpc>
              <a:tabLst>
                <a:tab pos="1079500" algn="l"/>
                <a:tab pos="1258888" algn="l"/>
              </a:tabLst>
            </a:pPr>
            <a:r>
              <a:rPr lang="fr-CH" dirty="0">
                <a:solidFill>
                  <a:srgbClr val="FC4F08"/>
                </a:solidFill>
              </a:rPr>
              <a:t>Entretien  </a:t>
            </a:r>
            <a:r>
              <a:rPr lang="fr-CH" dirty="0">
                <a:solidFill>
                  <a:srgbClr val="404040"/>
                </a:solidFill>
              </a:rPr>
              <a:t>facteur naturel</a:t>
            </a:r>
          </a:p>
          <a:p>
            <a:pPr>
              <a:lnSpc>
                <a:spcPct val="150000"/>
              </a:lnSpc>
              <a:tabLst>
                <a:tab pos="1079500" algn="l"/>
                <a:tab pos="1258888" algn="l"/>
              </a:tabLst>
            </a:pPr>
            <a:r>
              <a:rPr lang="fr-CH" dirty="0">
                <a:solidFill>
                  <a:srgbClr val="FC4F08"/>
                </a:solidFill>
              </a:rPr>
              <a:t>Expertise  </a:t>
            </a:r>
            <a:r>
              <a:rPr lang="fr-CH" dirty="0">
                <a:solidFill>
                  <a:srgbClr val="404040"/>
                </a:solidFill>
              </a:rPr>
              <a:t>expériences / concurrence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606" y="3525377"/>
            <a:ext cx="438944" cy="50165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162" y="1135260"/>
            <a:ext cx="517832" cy="50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1492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logo_Hg_2017.gi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30" t="23040" r="65723" b="18637"/>
          <a:stretch/>
        </p:blipFill>
        <p:spPr>
          <a:xfrm>
            <a:off x="444384" y="6122988"/>
            <a:ext cx="668628" cy="43620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234300" y="6212293"/>
            <a:ext cx="1507785" cy="246221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fr-FR" sz="1000" dirty="0">
                <a:solidFill>
                  <a:srgbClr val="7F7F7F"/>
                </a:solidFill>
                <a:cs typeface="Calibri"/>
              </a:rPr>
              <a:t>Rencontres </a:t>
            </a:r>
            <a:r>
              <a:rPr lang="fr-FR" sz="1000" dirty="0" err="1">
                <a:solidFill>
                  <a:srgbClr val="7F7F7F"/>
                </a:solidFill>
                <a:cs typeface="Calibri"/>
              </a:rPr>
              <a:t>Woodrise</a:t>
            </a:r>
            <a:r>
              <a:rPr lang="fr-FR" sz="1000" dirty="0">
                <a:solidFill>
                  <a:srgbClr val="7F7F7F"/>
                </a:solidFill>
                <a:cs typeface="Calibri"/>
              </a:rPr>
              <a:t> 2019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619250" y="1588758"/>
            <a:ext cx="7067550" cy="15234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SzPct val="100000"/>
            </a:pPr>
            <a:r>
              <a:rPr lang="fr-CH" b="1" dirty="0">
                <a:solidFill>
                  <a:prstClr val="black">
                    <a:lumMod val="75000"/>
                    <a:lumOff val="25000"/>
                  </a:prstClr>
                </a:solidFill>
                <a:cs typeface="Calibri"/>
              </a:rPr>
              <a:t>Démontrés</a:t>
            </a:r>
          </a:p>
          <a:p>
            <a:pPr>
              <a:lnSpc>
                <a:spcPct val="150000"/>
              </a:lnSpc>
              <a:tabLst>
                <a:tab pos="179388" algn="l"/>
              </a:tabLst>
            </a:pPr>
            <a:r>
              <a:rPr lang="fr-CH" dirty="0">
                <a:solidFill>
                  <a:srgbClr val="FC4F08"/>
                </a:solidFill>
              </a:rPr>
              <a:t>Environnement  </a:t>
            </a:r>
            <a:r>
              <a:rPr lang="fr-CH" dirty="0">
                <a:solidFill>
                  <a:srgbClr val="404040"/>
                </a:solidFill>
              </a:rPr>
              <a:t>filière bois locale / durabilité / recyclage</a:t>
            </a:r>
          </a:p>
          <a:p>
            <a:pPr>
              <a:lnSpc>
                <a:spcPct val="150000"/>
              </a:lnSpc>
              <a:tabLst>
                <a:tab pos="179388" algn="l"/>
              </a:tabLst>
            </a:pPr>
            <a:r>
              <a:rPr lang="fr-CH" dirty="0">
                <a:solidFill>
                  <a:srgbClr val="FC4F08"/>
                </a:solidFill>
              </a:rPr>
              <a:t>Empreinte sur site  </a:t>
            </a:r>
            <a:r>
              <a:rPr lang="fr-CH" dirty="0">
                <a:solidFill>
                  <a:srgbClr val="404040"/>
                </a:solidFill>
              </a:rPr>
              <a:t>fondations légères ponctuelles</a:t>
            </a:r>
            <a:br>
              <a:rPr lang="fr-CH" dirty="0">
                <a:solidFill>
                  <a:srgbClr val="404040"/>
                </a:solidFill>
              </a:rPr>
            </a:br>
            <a:r>
              <a:rPr lang="fr-CH" dirty="0">
                <a:solidFill>
                  <a:srgbClr val="FC4F08"/>
                </a:solidFill>
              </a:rPr>
              <a:t>Performance  </a:t>
            </a:r>
            <a:r>
              <a:rPr lang="fr-CH" dirty="0">
                <a:solidFill>
                  <a:srgbClr val="404040"/>
                </a:solidFill>
              </a:rPr>
              <a:t>adaptabilité / qualité de finition / propriétés thermiques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046163" y="276652"/>
            <a:ext cx="5149581" cy="415498"/>
          </a:xfrm>
          <a:prstGeom prst="rect">
            <a:avLst/>
          </a:prstGeom>
          <a:noFill/>
        </p:spPr>
        <p:txBody>
          <a:bodyPr wrap="square" lIns="0" tIns="0" bIns="0" rtlCol="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fr-FR" sz="3000" b="1" dirty="0">
                <a:solidFill>
                  <a:srgbClr val="FF6600"/>
                </a:solidFill>
                <a:cs typeface="Calibri"/>
              </a:rPr>
              <a:t>Avantages potentiels</a:t>
            </a:r>
            <a:endParaRPr lang="fr-FR" sz="3000" dirty="0">
              <a:solidFill>
                <a:srgbClr val="FF6600"/>
              </a:solidFill>
              <a:cs typeface="Calibri"/>
            </a:endParaRPr>
          </a:p>
        </p:txBody>
      </p:sp>
      <p:sp>
        <p:nvSpPr>
          <p:cNvPr id="10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122988"/>
            <a:ext cx="2133600" cy="365125"/>
          </a:xfrm>
        </p:spPr>
        <p:txBody>
          <a:bodyPr/>
          <a:lstStyle/>
          <a:p>
            <a:fld id="{BD9316F0-EBC7-5B4C-8639-A4A65523383F}" type="slidenum">
              <a:rPr lang="fr-FR" sz="1000" smtClean="0">
                <a:solidFill>
                  <a:prstClr val="black">
                    <a:tint val="75000"/>
                  </a:prstClr>
                </a:solidFill>
              </a:rPr>
              <a:t>8</a:t>
            </a:fld>
            <a:endParaRPr lang="fr-FR" sz="10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619250" y="3608907"/>
            <a:ext cx="7067550" cy="19389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SzPct val="100000"/>
            </a:pPr>
            <a:r>
              <a:rPr lang="fr-CH" b="1" dirty="0">
                <a:solidFill>
                  <a:prstClr val="black">
                    <a:lumMod val="75000"/>
                    <a:lumOff val="25000"/>
                  </a:prstClr>
                </a:solidFill>
                <a:cs typeface="Calibri"/>
              </a:rPr>
              <a:t>A vérifier</a:t>
            </a:r>
          </a:p>
          <a:p>
            <a:pPr>
              <a:lnSpc>
                <a:spcPct val="150000"/>
              </a:lnSpc>
            </a:pPr>
            <a:r>
              <a:rPr lang="fr-CH" dirty="0">
                <a:solidFill>
                  <a:srgbClr val="FC4F08"/>
                </a:solidFill>
              </a:rPr>
              <a:t>Vertu «sociale»  </a:t>
            </a:r>
            <a:r>
              <a:rPr lang="fr-CH" dirty="0">
                <a:solidFill>
                  <a:srgbClr val="404040"/>
                </a:solidFill>
              </a:rPr>
              <a:t>humanisation / bien-être</a:t>
            </a:r>
          </a:p>
          <a:p>
            <a:pPr>
              <a:lnSpc>
                <a:spcPct val="150000"/>
              </a:lnSpc>
            </a:pPr>
            <a:r>
              <a:rPr lang="fr-CH" dirty="0">
                <a:solidFill>
                  <a:srgbClr val="FC4F08"/>
                </a:solidFill>
              </a:rPr>
              <a:t>Exploitation</a:t>
            </a:r>
            <a:r>
              <a:rPr lang="fr-CH" dirty="0">
                <a:solidFill>
                  <a:srgbClr val="404040"/>
                </a:solidFill>
              </a:rPr>
              <a:t>  appropriation / respect</a:t>
            </a:r>
          </a:p>
          <a:p>
            <a:pPr>
              <a:lnSpc>
                <a:spcPct val="150000"/>
              </a:lnSpc>
            </a:pPr>
            <a:r>
              <a:rPr lang="fr-CH" dirty="0">
                <a:solidFill>
                  <a:srgbClr val="FC4F08"/>
                </a:solidFill>
              </a:rPr>
              <a:t>Réutilisation</a:t>
            </a:r>
            <a:r>
              <a:rPr lang="fr-CH" dirty="0">
                <a:solidFill>
                  <a:srgbClr val="404040"/>
                </a:solidFill>
              </a:rPr>
              <a:t> déplacement / reconversion / mixité</a:t>
            </a:r>
          </a:p>
          <a:p>
            <a:pPr>
              <a:lnSpc>
                <a:spcPct val="150000"/>
              </a:lnSpc>
            </a:pPr>
            <a:r>
              <a:rPr lang="fr-CH" dirty="0">
                <a:solidFill>
                  <a:srgbClr val="FC4F08"/>
                </a:solidFill>
              </a:rPr>
              <a:t>Délais</a:t>
            </a:r>
            <a:r>
              <a:rPr lang="fr-CH" dirty="0">
                <a:solidFill>
                  <a:srgbClr val="404040"/>
                </a:solidFill>
              </a:rPr>
              <a:t>  planification (module témoin) / préfabrication / exécution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006" y="1313603"/>
            <a:ext cx="392037" cy="57023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058" y="3344332"/>
            <a:ext cx="480483" cy="48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1524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_Hg_2017.gi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30" t="23040" r="8294" b="18637"/>
          <a:stretch/>
        </p:blipFill>
        <p:spPr>
          <a:xfrm>
            <a:off x="444384" y="275522"/>
            <a:ext cx="2160000" cy="436205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5945786" y="6187596"/>
            <a:ext cx="274236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fr-FR" sz="1400" i="1" dirty="0">
                <a:solidFill>
                  <a:srgbClr val="FF6600"/>
                </a:solidFill>
                <a:latin typeface="Calibri"/>
                <a:cs typeface="Calibri"/>
              </a:rPr>
              <a:t>Mieux vivre ensemble à Genève</a:t>
            </a:r>
          </a:p>
        </p:txBody>
      </p:sp>
      <p:pic>
        <p:nvPicPr>
          <p:cNvPr id="10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6161" y="1013252"/>
            <a:ext cx="7641985" cy="4835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2269048" y="1140252"/>
            <a:ext cx="5192202" cy="881166"/>
          </a:xfrm>
          <a:prstGeom prst="rect">
            <a:avLst/>
          </a:prstGeom>
          <a:noFill/>
        </p:spPr>
        <p:txBody>
          <a:bodyPr wrap="square" tIns="0" rIns="0" rtlCol="0" anchor="ctr" anchorCtr="0">
            <a:noAutofit/>
          </a:bodyPr>
          <a:lstStyle/>
          <a:p>
            <a:pPr algn="ctr"/>
            <a:r>
              <a:rPr lang="fr-FR" sz="3600" dirty="0">
                <a:solidFill>
                  <a:schemeClr val="bg1"/>
                </a:solidFill>
                <a:cs typeface="Calibri"/>
              </a:rPr>
              <a:t>Merci de votre attention !</a:t>
            </a:r>
          </a:p>
        </p:txBody>
      </p:sp>
    </p:spTree>
    <p:extLst>
      <p:ext uri="{BB962C8B-B14F-4D97-AF65-F5344CB8AC3E}">
        <p14:creationId xmlns:p14="http://schemas.microsoft.com/office/powerpoint/2010/main" val="376506586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868</TotalTime>
  <Words>150</Words>
  <Application>Microsoft Macintosh PowerPoint</Application>
  <PresentationFormat>Affichage à l'écran (4:3)</PresentationFormat>
  <Paragraphs>64</Paragraphs>
  <Slides>9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2" baseType="lpstr">
      <vt:lpstr>Arial</vt:lpstr>
      <vt:lpstr>Calibri</vt:lpstr>
      <vt:lpstr>blank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Hospice General</Company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Friederich, Laurence</dc:creator>
  <cp:lastModifiedBy>Rébecca PITTET</cp:lastModifiedBy>
  <cp:revision>79</cp:revision>
  <cp:lastPrinted>2019-01-31T15:25:33Z</cp:lastPrinted>
  <dcterms:created xsi:type="dcterms:W3CDTF">2019-01-25T14:34:54Z</dcterms:created>
  <dcterms:modified xsi:type="dcterms:W3CDTF">2019-01-31T15:46:35Z</dcterms:modified>
</cp:coreProperties>
</file>