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19" r:id="rId2"/>
    <p:sldId id="256" r:id="rId3"/>
    <p:sldId id="370" r:id="rId4"/>
    <p:sldId id="345" r:id="rId5"/>
    <p:sldId id="346" r:id="rId6"/>
    <p:sldId id="292" r:id="rId7"/>
    <p:sldId id="367" r:id="rId8"/>
    <p:sldId id="373" r:id="rId9"/>
    <p:sldId id="362" r:id="rId10"/>
    <p:sldId id="379" r:id="rId11"/>
    <p:sldId id="350" r:id="rId12"/>
    <p:sldId id="369" r:id="rId13"/>
    <p:sldId id="351" r:id="rId14"/>
    <p:sldId id="364" r:id="rId15"/>
    <p:sldId id="378" r:id="rId16"/>
    <p:sldId id="377" r:id="rId17"/>
    <p:sldId id="352" r:id="rId18"/>
    <p:sldId id="372" r:id="rId19"/>
    <p:sldId id="361" r:id="rId20"/>
    <p:sldId id="365" r:id="rId21"/>
    <p:sldId id="376" r:id="rId22"/>
    <p:sldId id="375" r:id="rId23"/>
    <p:sldId id="371" r:id="rId24"/>
    <p:sldId id="374" r:id="rId25"/>
    <p:sldId id="366" r:id="rId26"/>
    <p:sldId id="338" r:id="rId27"/>
    <p:sldId id="339" r:id="rId28"/>
  </p:sldIdLst>
  <p:sldSz cx="9906000" cy="6858000" type="A4"/>
  <p:notesSz cx="6805613" cy="9944100"/>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orient="horz" pos="3884" userDrawn="1">
          <p15:clr>
            <a:srgbClr val="A4A3A4"/>
          </p15:clr>
        </p15:guide>
        <p15:guide id="12" pos="3071" userDrawn="1">
          <p15:clr>
            <a:srgbClr val="A4A3A4"/>
          </p15:clr>
        </p15:guide>
        <p15:guide id="14" pos="4054" userDrawn="1">
          <p15:clr>
            <a:srgbClr val="A4A3A4"/>
          </p15:clr>
        </p15:guide>
        <p15:guide id="22" orient="horz" pos="4156" userDrawn="1">
          <p15:clr>
            <a:srgbClr val="A4A3A4"/>
          </p15:clr>
        </p15:guide>
        <p15:guide id="24" pos="3165">
          <p15:clr>
            <a:srgbClr val="A4A3A4"/>
          </p15:clr>
        </p15:guide>
        <p15:guide id="25" pos="217">
          <p15:clr>
            <a:srgbClr val="A4A3A4"/>
          </p15:clr>
        </p15:guide>
        <p15:guide id="26" pos="6023">
          <p15:clr>
            <a:srgbClr val="A4A3A4"/>
          </p15:clr>
        </p15:guide>
        <p15:guide id="27" pos="2190">
          <p15:clr>
            <a:srgbClr val="A4A3A4"/>
          </p15:clr>
        </p15:guide>
        <p15:guide id="28" pos="4163">
          <p15:clr>
            <a:srgbClr val="A4A3A4"/>
          </p15:clr>
        </p15:guide>
        <p15:guide id="29" pos="2077">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3132" userDrawn="1">
          <p15:clr>
            <a:srgbClr val="A4A3A4"/>
          </p15:clr>
        </p15:guide>
        <p15:guide id="4"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633"/>
    <a:srgbClr val="D7E5A2"/>
    <a:srgbClr val="000000"/>
    <a:srgbClr val="008FC1"/>
    <a:srgbClr val="E3007B"/>
    <a:srgbClr val="A0CB47"/>
    <a:srgbClr val="00E1FF"/>
    <a:srgbClr val="FF9CCD"/>
    <a:srgbClr val="AEAD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AE63F5-B8A5-4357-AE7A-5FAE971862BE}">
  <a:tblStyle styleId="{DEAE63F5-B8A5-4357-AE7A-5FAE971862BE}" styleName="ZugEstates">
    <a:wholeTbl>
      <a:tcTxStyle>
        <a:fontRef idx="minor">
          <a:prstClr val="black"/>
        </a:fontRef>
        <a:schemeClr val="dk1"/>
      </a:tcTxStyle>
      <a:tcStyle>
        <a:tcBdr>
          <a:left>
            <a:ln>
              <a:noFill/>
            </a:ln>
          </a:left>
          <a:right>
            <a:ln>
              <a:noFill/>
            </a:ln>
          </a:right>
          <a:top>
            <a:ln w="6350" cmpd="sng">
              <a:solidFill>
                <a:schemeClr val="dk1"/>
              </a:solidFill>
            </a:ln>
          </a:top>
          <a:bottom>
            <a:ln w="6350" cmpd="sng">
              <a:solidFill>
                <a:schemeClr val="dk1"/>
              </a:solidFill>
            </a:ln>
          </a:bottom>
          <a:insideH>
            <a:ln w="6350" cmpd="sng">
              <a:solidFill>
                <a:schemeClr val="dk1"/>
              </a:solidFill>
            </a:ln>
          </a:insideH>
          <a:insideV>
            <a:ln>
              <a:noFill/>
            </a:ln>
          </a:insideV>
        </a:tcBdr>
      </a:tcStyle>
    </a:wholeTbl>
    <a:band1H>
      <a:tcStyle>
        <a:tcBdr/>
      </a:tcStyle>
    </a:band1H>
    <a:band2H>
      <a:tcStyle>
        <a:tcBdr/>
      </a:tcStyle>
    </a:band2H>
    <a:band1V>
      <a:tcStyle>
        <a:tcBdr/>
      </a:tcStyle>
    </a:band1V>
    <a:band2V>
      <a:tcStyle>
        <a:tcBdr/>
      </a:tcStyle>
    </a:band2V>
    <a:lastCol>
      <a:tcTxStyle b="on">
        <a:fontRef idx="minor">
          <a:prstClr val="black"/>
        </a:fontRef>
        <a:schemeClr val="dk1"/>
      </a:tcTxStyle>
      <a:tcStyle>
        <a:tcBdr/>
      </a:tcStyle>
    </a:lastCol>
    <a:firstCol>
      <a:tcTxStyle b="on">
        <a:fontRef idx="major">
          <a:prstClr val="black"/>
        </a:fontRef>
        <a:schemeClr val="dk1"/>
      </a:tcTxStyle>
      <a:tcStyle>
        <a:tcBdr/>
      </a:tcStyle>
    </a:firstCol>
    <a:lastRow>
      <a:tcTxStyle b="on">
        <a:fontRef idx="major">
          <a:prstClr val="black"/>
        </a:fontRef>
        <a:schemeClr val="dk1"/>
      </a:tcTxStyle>
      <a:tcStyle>
        <a:tcBdr>
          <a:left>
            <a:ln w="12700" cmpd="sng">
              <a:solidFill>
                <a:schemeClr val="lt1"/>
              </a:solidFill>
            </a:ln>
          </a:left>
          <a:right>
            <a:ln w="12700" cmpd="sng">
              <a:solidFill>
                <a:schemeClr val="lt1"/>
              </a:solidFill>
            </a:ln>
          </a:right>
          <a:top>
            <a:ln w="25400" cmpd="sng">
              <a:solidFill>
                <a:schemeClr val="dk1"/>
              </a:solidFill>
            </a:ln>
          </a:top>
          <a:bottom>
            <a:ln w="25400" cmpd="sng">
              <a:solidFill>
                <a:schemeClr val="dk1"/>
              </a:solidFill>
            </a:ln>
          </a:bottom>
          <a:insideV>
            <a:ln w="12700" cmpd="sng">
              <a:solidFill>
                <a:schemeClr val="lt1"/>
              </a:solidFill>
            </a:ln>
          </a:insideV>
        </a:tcBdr>
      </a:tcStyle>
    </a:lastRow>
    <a:firstRow>
      <a:tcTxStyle b="on">
        <a:fontRef idx="major">
          <a:prstClr val="black"/>
        </a:fontRef>
        <a:schemeClr val="dk1"/>
      </a:tcTxStyle>
      <a:tcStyle>
        <a:tcBdr>
          <a:left>
            <a:ln>
              <a:noFill/>
            </a:ln>
          </a:left>
          <a:right>
            <a:ln>
              <a:noFill/>
            </a:ln>
          </a:right>
          <a:top>
            <a:ln w="25400" cmpd="sng">
              <a:solidFill>
                <a:schemeClr val="dk1"/>
              </a:solidFill>
            </a:ln>
          </a:top>
          <a:bottom>
            <a:ln w="25400" cmpd="sng">
              <a:solidFill>
                <a:schemeClr val="dk1"/>
              </a:solidFill>
            </a:ln>
          </a:bottom>
          <a:insideV>
            <a:ln>
              <a:noFill/>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9542" autoAdjust="0"/>
  </p:normalViewPr>
  <p:slideViewPr>
    <p:cSldViewPr showGuides="1">
      <p:cViewPr varScale="1">
        <p:scale>
          <a:sx n="50" d="100"/>
          <a:sy n="50" d="100"/>
        </p:scale>
        <p:origin x="771" y="36"/>
      </p:cViewPr>
      <p:guideLst>
        <p:guide orient="horz" pos="845"/>
        <p:guide orient="horz" pos="3884"/>
        <p:guide pos="3071"/>
        <p:guide pos="4054"/>
        <p:guide orient="horz" pos="4156"/>
        <p:guide pos="3165"/>
        <p:guide pos="217"/>
        <p:guide pos="6023"/>
        <p:guide pos="2190"/>
        <p:guide pos="4163"/>
        <p:guide pos="2077"/>
      </p:guideLst>
    </p:cSldViewPr>
  </p:slideViewPr>
  <p:notesTextViewPr>
    <p:cViewPr>
      <p:scale>
        <a:sx n="1" d="1"/>
        <a:sy n="1" d="1"/>
      </p:scale>
      <p:origin x="0" y="0"/>
    </p:cViewPr>
  </p:notesTextViewPr>
  <p:sorterViewPr>
    <p:cViewPr>
      <p:scale>
        <a:sx n="110" d="100"/>
        <a:sy n="110" d="100"/>
      </p:scale>
      <p:origin x="0" y="0"/>
    </p:cViewPr>
  </p:sorterViewPr>
  <p:notesViewPr>
    <p:cSldViewPr showGuides="1">
      <p:cViewPr varScale="1">
        <p:scale>
          <a:sx n="97" d="100"/>
          <a:sy n="97" d="100"/>
        </p:scale>
        <p:origin x="-3570" y="-108"/>
      </p:cViewPr>
      <p:guideLst>
        <p:guide orient="horz" pos="2880"/>
        <p:guide pos="2160"/>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Arbeitsblat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98843390191095"/>
          <c:y val="0.13512403110663995"/>
          <c:w val="0.37827432878444683"/>
          <c:h val="0.75209790348214367"/>
        </c:manualLayout>
      </c:layout>
      <c:doughnutChart>
        <c:varyColors val="1"/>
        <c:ser>
          <c:idx val="0"/>
          <c:order val="0"/>
          <c:tx>
            <c:strRef>
              <c:f>Tabelle1!$B$1</c:f>
              <c:strCache>
                <c:ptCount val="1"/>
                <c:pt idx="0">
                  <c:v>Verkauf</c:v>
                </c:pt>
              </c:strCache>
            </c:strRef>
          </c:tx>
          <c:spPr>
            <a:ln w="0" cap="rnd"/>
            <a:effectLst>
              <a:glow>
                <a:schemeClr val="accent1">
                  <a:alpha val="40000"/>
                </a:schemeClr>
              </a:glow>
            </a:effectLst>
          </c:spPr>
          <c:dPt>
            <c:idx val="0"/>
            <c:bubble3D val="0"/>
            <c:spPr>
              <a:solidFill>
                <a:schemeClr val="accent1"/>
              </a:solidFill>
              <a:ln w="0" cap="rnd"/>
              <a:effectLst>
                <a:glow>
                  <a:schemeClr val="accent1">
                    <a:alpha val="40000"/>
                  </a:schemeClr>
                </a:glow>
              </a:effectLst>
            </c:spPr>
            <c:extLst>
              <c:ext xmlns:c16="http://schemas.microsoft.com/office/drawing/2014/chart" uri="{C3380CC4-5D6E-409C-BE32-E72D297353CC}">
                <c16:uniqueId val="{00000001-E138-438A-B63B-81E86D989B2E}"/>
              </c:ext>
            </c:extLst>
          </c:dPt>
          <c:dPt>
            <c:idx val="1"/>
            <c:bubble3D val="0"/>
            <c:spPr>
              <a:solidFill>
                <a:schemeClr val="accent5"/>
              </a:solidFill>
              <a:ln w="0" cap="rnd"/>
              <a:effectLst>
                <a:glow>
                  <a:schemeClr val="accent1">
                    <a:alpha val="40000"/>
                  </a:schemeClr>
                </a:glow>
              </a:effectLst>
            </c:spPr>
            <c:extLst>
              <c:ext xmlns:c16="http://schemas.microsoft.com/office/drawing/2014/chart" uri="{C3380CC4-5D6E-409C-BE32-E72D297353CC}">
                <c16:uniqueId val="{00000003-E138-438A-B63B-81E86D989B2E}"/>
              </c:ext>
            </c:extLst>
          </c:dPt>
          <c:dLbls>
            <c:dLbl>
              <c:idx val="0"/>
              <c:layout>
                <c:manualLayout>
                  <c:x val="9.1471247146529128E-2"/>
                  <c:y val="8.3797371357838532E-2"/>
                </c:manualLayout>
              </c:layout>
              <c:spPr/>
              <c:txPr>
                <a:bodyPr/>
                <a:lstStyle/>
                <a:p>
                  <a:pPr>
                    <a:defRPr sz="800"/>
                  </a:pPr>
                  <a:endParaRPr lang="de-DE"/>
                </a:p>
              </c:txPr>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E138-438A-B63B-81E86D989B2E}"/>
                </c:ext>
              </c:extLst>
            </c:dLbl>
            <c:dLbl>
              <c:idx val="1"/>
              <c:layout>
                <c:manualLayout>
                  <c:x val="-8.4344815654387867E-2"/>
                  <c:y val="0.10614333705326214"/>
                </c:manualLayout>
              </c:layout>
              <c:spPr/>
              <c:txPr>
                <a:bodyPr/>
                <a:lstStyle/>
                <a:p>
                  <a:pPr>
                    <a:defRPr sz="800"/>
                  </a:pPr>
                  <a:endParaRPr lang="de-DE"/>
                </a:p>
              </c:txPr>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E138-438A-B63B-81E86D989B2E}"/>
                </c:ext>
              </c:extLst>
            </c:dLbl>
            <c:dLbl>
              <c:idx val="2"/>
              <c:layout>
                <c:manualLayout>
                  <c:x val="-0.14038722689313604"/>
                  <c:y val="-7.2624388510126731E-2"/>
                </c:manualLayout>
              </c:layout>
              <c:spPr>
                <a:ln w="22225"/>
              </c:spPr>
              <c:txPr>
                <a:bodyPr anchor="t" anchorCtr="0"/>
                <a:lstStyle/>
                <a:p>
                  <a:pPr>
                    <a:defRPr sz="800"/>
                  </a:pPr>
                  <a:endParaRPr lang="de-DE"/>
                </a:p>
              </c:txPr>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4-E138-438A-B63B-81E86D989B2E}"/>
                </c:ext>
              </c:extLst>
            </c:dLbl>
            <c:spPr>
              <a:noFill/>
              <a:ln>
                <a:noFill/>
              </a:ln>
              <a:effectLst/>
            </c:spPr>
            <c:showLegendKey val="0"/>
            <c:showVal val="0"/>
            <c:showCatName val="1"/>
            <c:showSerName val="0"/>
            <c:showPercent val="1"/>
            <c:showBubbleSize val="0"/>
            <c:separator>
</c:separator>
            <c:showLeaderLines val="1"/>
            <c:extLst>
              <c:ext xmlns:c15="http://schemas.microsoft.com/office/drawing/2012/chart" uri="{CE6537A1-D6FC-4f65-9D91-7224C49458BB}"/>
            </c:extLst>
          </c:dLbls>
          <c:cat>
            <c:strRef>
              <c:f>Tabelle1!$A$2:$A$4</c:f>
              <c:strCache>
                <c:ptCount val="3"/>
                <c:pt idx="0">
                  <c:v>Erdgas</c:v>
                </c:pt>
                <c:pt idx="1">
                  <c:v>Heizöl</c:v>
                </c:pt>
                <c:pt idx="2">
                  <c:v>Erdsonden/
Wärmepumpe</c:v>
                </c:pt>
              </c:strCache>
            </c:strRef>
          </c:cat>
          <c:val>
            <c:numRef>
              <c:f>Tabelle1!$B$2:$B$4</c:f>
              <c:numCache>
                <c:formatCode>General</c:formatCode>
                <c:ptCount val="3"/>
                <c:pt idx="0">
                  <c:v>58</c:v>
                </c:pt>
                <c:pt idx="1">
                  <c:v>5</c:v>
                </c:pt>
                <c:pt idx="2">
                  <c:v>37</c:v>
                </c:pt>
              </c:numCache>
            </c:numRef>
          </c:val>
          <c:extLst>
            <c:ext xmlns:c16="http://schemas.microsoft.com/office/drawing/2014/chart" uri="{C3380CC4-5D6E-409C-BE32-E72D297353CC}">
              <c16:uniqueId val="{00000005-E138-438A-B63B-81E86D989B2E}"/>
            </c:ext>
          </c:extLst>
        </c:ser>
        <c:dLbls>
          <c:showLegendKey val="0"/>
          <c:showVal val="0"/>
          <c:showCatName val="0"/>
          <c:showSerName val="0"/>
          <c:showPercent val="1"/>
          <c:showBubbleSize val="0"/>
          <c:showLeaderLines val="1"/>
        </c:dLbls>
        <c:firstSliceAng val="0"/>
        <c:holeSize val="64"/>
      </c:doughnutChart>
    </c:plotArea>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de-CH" baseline="0" dirty="0" smtClean="0"/>
              <a:t> </a:t>
            </a:r>
            <a:endParaRPr lang="de-CH" dirty="0"/>
          </a:p>
        </c:rich>
      </c:tx>
      <c:layout/>
      <c:overlay val="0"/>
    </c:title>
    <c:autoTitleDeleted val="0"/>
    <c:plotArea>
      <c:layout>
        <c:manualLayout>
          <c:layoutTarget val="inner"/>
          <c:xMode val="edge"/>
          <c:yMode val="edge"/>
          <c:x val="7.4325964508376433E-2"/>
          <c:y val="0.1939349644063528"/>
          <c:w val="0.9256740326813987"/>
          <c:h val="0.54933818132281287"/>
        </c:manualLayout>
      </c:layout>
      <c:barChart>
        <c:barDir val="col"/>
        <c:grouping val="clustered"/>
        <c:varyColors val="0"/>
        <c:ser>
          <c:idx val="0"/>
          <c:order val="0"/>
          <c:tx>
            <c:strRef>
              <c:f>Tabelle1!$A$2</c:f>
              <c:strCache>
                <c:ptCount val="1"/>
                <c:pt idx="0">
                  <c:v>Total Portfolio</c:v>
                </c:pt>
              </c:strCache>
            </c:strRef>
          </c:tx>
          <c:invertIfNegative val="0"/>
          <c:dPt>
            <c:idx val="5"/>
            <c:invertIfNegative val="0"/>
            <c:bubble3D val="0"/>
            <c:spPr>
              <a:solidFill>
                <a:schemeClr val="accent1">
                  <a:lumMod val="75000"/>
                </a:schemeClr>
              </a:solidFill>
            </c:spPr>
            <c:extLst>
              <c:ext xmlns:c16="http://schemas.microsoft.com/office/drawing/2014/chart" uri="{C3380CC4-5D6E-409C-BE32-E72D297353CC}">
                <c16:uniqueId val="{00000001-C404-4814-8379-2F75944689D6}"/>
              </c:ext>
            </c:extLst>
          </c:dPt>
          <c:dPt>
            <c:idx val="6"/>
            <c:invertIfNegative val="0"/>
            <c:bubble3D val="0"/>
            <c:spPr>
              <a:solidFill>
                <a:schemeClr val="accent1">
                  <a:lumMod val="75000"/>
                </a:schemeClr>
              </a:solidFill>
              <a:ln>
                <a:solidFill>
                  <a:srgbClr val="D7E5A2"/>
                </a:solidFill>
              </a:ln>
            </c:spPr>
            <c:extLst>
              <c:ext xmlns:c16="http://schemas.microsoft.com/office/drawing/2014/chart" uri="{C3380CC4-5D6E-409C-BE32-E72D297353CC}">
                <c16:uniqueId val="{00000003-C404-4814-8379-2F75944689D6}"/>
              </c:ext>
            </c:extLst>
          </c:dPt>
          <c:dPt>
            <c:idx val="7"/>
            <c:invertIfNegative val="0"/>
            <c:bubble3D val="0"/>
            <c:spPr>
              <a:solidFill>
                <a:srgbClr val="88A633"/>
              </a:solidFill>
              <a:ln>
                <a:solidFill>
                  <a:srgbClr val="88A633"/>
                </a:solidFill>
              </a:ln>
            </c:spPr>
            <c:extLst>
              <c:ext xmlns:c16="http://schemas.microsoft.com/office/drawing/2014/chart" uri="{C3380CC4-5D6E-409C-BE32-E72D297353CC}">
                <c16:uniqueId val="{00000005-C404-4814-8379-2F75944689D6}"/>
              </c:ext>
            </c:extLst>
          </c:dPt>
          <c:dPt>
            <c:idx val="8"/>
            <c:invertIfNegative val="0"/>
            <c:bubble3D val="0"/>
            <c:spPr>
              <a:solidFill>
                <a:schemeClr val="accent2"/>
              </a:solidFill>
            </c:spPr>
            <c:extLst>
              <c:ext xmlns:c16="http://schemas.microsoft.com/office/drawing/2014/chart" uri="{C3380CC4-5D6E-409C-BE32-E72D297353CC}">
                <c16:uniqueId val="{00000007-C404-4814-8379-2F75944689D6}"/>
              </c:ext>
            </c:extLst>
          </c:dPt>
          <c:dPt>
            <c:idx val="9"/>
            <c:invertIfNegative val="0"/>
            <c:bubble3D val="0"/>
            <c:spPr>
              <a:solidFill>
                <a:schemeClr val="accent2"/>
              </a:solidFill>
            </c:spPr>
            <c:extLst>
              <c:ext xmlns:c16="http://schemas.microsoft.com/office/drawing/2014/chart" uri="{C3380CC4-5D6E-409C-BE32-E72D297353CC}">
                <c16:uniqueId val="{00000009-C404-4814-8379-2F75944689D6}"/>
              </c:ext>
            </c:extLst>
          </c:dPt>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Tabelle1!$B$1:$K$1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Tabelle1!$B$2:$K$2</c:f>
              <c:numCache>
                <c:formatCode>General</c:formatCode>
                <c:ptCount val="10"/>
                <c:pt idx="0">
                  <c:v>21.3</c:v>
                </c:pt>
                <c:pt idx="1">
                  <c:v>18.8</c:v>
                </c:pt>
                <c:pt idx="2">
                  <c:v>17</c:v>
                </c:pt>
                <c:pt idx="3">
                  <c:v>13.5</c:v>
                </c:pt>
                <c:pt idx="4">
                  <c:v>14</c:v>
                </c:pt>
                <c:pt idx="5">
                  <c:v>12.4</c:v>
                </c:pt>
                <c:pt idx="6">
                  <c:v>11.8</c:v>
                </c:pt>
                <c:pt idx="7">
                  <c:v>11.5</c:v>
                </c:pt>
                <c:pt idx="8">
                  <c:v>4.7</c:v>
                </c:pt>
                <c:pt idx="9">
                  <c:v>0.6</c:v>
                </c:pt>
              </c:numCache>
            </c:numRef>
          </c:val>
          <c:extLst>
            <c:ext xmlns:c16="http://schemas.microsoft.com/office/drawing/2014/chart" uri="{C3380CC4-5D6E-409C-BE32-E72D297353CC}">
              <c16:uniqueId val="{0000000A-C404-4814-8379-2F75944689D6}"/>
            </c:ext>
          </c:extLst>
        </c:ser>
        <c:dLbls>
          <c:showLegendKey val="0"/>
          <c:showVal val="0"/>
          <c:showCatName val="0"/>
          <c:showSerName val="0"/>
          <c:showPercent val="0"/>
          <c:showBubbleSize val="0"/>
        </c:dLbls>
        <c:gapWidth val="79"/>
        <c:axId val="186813440"/>
        <c:axId val="186815232"/>
      </c:barChart>
      <c:lineChart>
        <c:grouping val="standard"/>
        <c:varyColors val="0"/>
        <c:ser>
          <c:idx val="1"/>
          <c:order val="1"/>
          <c:tx>
            <c:strRef>
              <c:f>Tabelle1!$A$3</c:f>
              <c:strCache>
                <c:ptCount val="1"/>
                <c:pt idx="0">
                  <c:v>CH ø</c:v>
                </c:pt>
              </c:strCache>
            </c:strRef>
          </c:tx>
          <c:spPr>
            <a:ln w="22225">
              <a:solidFill>
                <a:schemeClr val="accent3"/>
              </a:solidFill>
            </a:ln>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B-C404-4814-8379-2F75944689D6}"/>
                </c:ext>
              </c:extLst>
            </c:dLbl>
            <c:dLbl>
              <c:idx val="2"/>
              <c:delete val="1"/>
              <c:extLst>
                <c:ext xmlns:c15="http://schemas.microsoft.com/office/drawing/2012/chart" uri="{CE6537A1-D6FC-4f65-9D91-7224C49458BB}"/>
                <c:ext xmlns:c16="http://schemas.microsoft.com/office/drawing/2014/chart" uri="{C3380CC4-5D6E-409C-BE32-E72D297353CC}">
                  <c16:uniqueId val="{0000000C-C404-4814-8379-2F75944689D6}"/>
                </c:ext>
              </c:extLst>
            </c:dLbl>
            <c:dLbl>
              <c:idx val="3"/>
              <c:delete val="1"/>
              <c:extLst>
                <c:ext xmlns:c15="http://schemas.microsoft.com/office/drawing/2012/chart" uri="{CE6537A1-D6FC-4f65-9D91-7224C49458BB}"/>
                <c:ext xmlns:c16="http://schemas.microsoft.com/office/drawing/2014/chart" uri="{C3380CC4-5D6E-409C-BE32-E72D297353CC}">
                  <c16:uniqueId val="{0000000D-C404-4814-8379-2F75944689D6}"/>
                </c:ext>
              </c:extLst>
            </c:dLbl>
            <c:dLbl>
              <c:idx val="5"/>
              <c:delete val="1"/>
              <c:extLst>
                <c:ext xmlns:c15="http://schemas.microsoft.com/office/drawing/2012/chart" uri="{CE6537A1-D6FC-4f65-9D91-7224C49458BB}"/>
                <c:ext xmlns:c16="http://schemas.microsoft.com/office/drawing/2014/chart" uri="{C3380CC4-5D6E-409C-BE32-E72D297353CC}">
                  <c16:uniqueId val="{0000000E-C404-4814-8379-2F75944689D6}"/>
                </c:ext>
              </c:extLst>
            </c:dLbl>
            <c:dLbl>
              <c:idx val="6"/>
              <c:delete val="1"/>
              <c:extLst>
                <c:ext xmlns:c15="http://schemas.microsoft.com/office/drawing/2012/chart" uri="{CE6537A1-D6FC-4f65-9D91-7224C49458BB}"/>
                <c:ext xmlns:c16="http://schemas.microsoft.com/office/drawing/2014/chart" uri="{C3380CC4-5D6E-409C-BE32-E72D297353CC}">
                  <c16:uniqueId val="{0000000F-C404-4814-8379-2F75944689D6}"/>
                </c:ext>
              </c:extLst>
            </c:dLbl>
            <c:dLbl>
              <c:idx val="7"/>
              <c:delete val="1"/>
              <c:extLst>
                <c:ext xmlns:c15="http://schemas.microsoft.com/office/drawing/2012/chart" uri="{CE6537A1-D6FC-4f65-9D91-7224C49458BB}"/>
                <c:ext xmlns:c16="http://schemas.microsoft.com/office/drawing/2014/chart" uri="{C3380CC4-5D6E-409C-BE32-E72D297353CC}">
                  <c16:uniqueId val="{00000010-C404-4814-8379-2F75944689D6}"/>
                </c:ext>
              </c:extLst>
            </c:dLbl>
            <c:dLbl>
              <c:idx val="8"/>
              <c:delete val="1"/>
              <c:extLst>
                <c:ext xmlns:c15="http://schemas.microsoft.com/office/drawing/2012/chart" uri="{CE6537A1-D6FC-4f65-9D91-7224C49458BB}"/>
                <c:ext xmlns:c16="http://schemas.microsoft.com/office/drawing/2014/chart" uri="{C3380CC4-5D6E-409C-BE32-E72D297353CC}">
                  <c16:uniqueId val="{00000011-C404-4814-8379-2F75944689D6}"/>
                </c:ext>
              </c:extLst>
            </c:dLbl>
            <c:spPr>
              <a:noFill/>
              <a:ln>
                <a:noFill/>
              </a:ln>
              <a:effectLst/>
            </c:spPr>
            <c:txPr>
              <a:bodyPr/>
              <a:lstStyle/>
              <a:p>
                <a:pPr>
                  <a:defRPr sz="900"/>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Tabelle1!$B$1:$K$1</c:f>
              <c:strCache>
                <c:ptCount val="10"/>
                <c:pt idx="0">
                  <c:v>2010/11</c:v>
                </c:pt>
                <c:pt idx="1">
                  <c:v>2011/12</c:v>
                </c:pt>
                <c:pt idx="2">
                  <c:v>2012/13</c:v>
                </c:pt>
                <c:pt idx="3">
                  <c:v>2013/14</c:v>
                </c:pt>
                <c:pt idx="4">
                  <c:v>2014/15</c:v>
                </c:pt>
                <c:pt idx="5">
                  <c:v>2015/16</c:v>
                </c:pt>
                <c:pt idx="6">
                  <c:v>2016/17</c:v>
                </c:pt>
                <c:pt idx="7">
                  <c:v>2017/18</c:v>
                </c:pt>
                <c:pt idx="8">
                  <c:v>2018/19</c:v>
                </c:pt>
                <c:pt idx="9">
                  <c:v>2019/20</c:v>
                </c:pt>
              </c:strCache>
            </c:strRef>
          </c:cat>
          <c:val>
            <c:numRef>
              <c:f>Tabelle1!$B$3:$K$3</c:f>
              <c:numCache>
                <c:formatCode>0.0</c:formatCode>
                <c:ptCount val="10"/>
                <c:pt idx="0">
                  <c:v>40.5</c:v>
                </c:pt>
                <c:pt idx="1">
                  <c:v>39.9</c:v>
                </c:pt>
                <c:pt idx="2">
                  <c:v>38.9</c:v>
                </c:pt>
                <c:pt idx="3">
                  <c:v>37.9</c:v>
                </c:pt>
                <c:pt idx="4">
                  <c:v>36.799999999999997</c:v>
                </c:pt>
                <c:pt idx="5">
                  <c:v>36</c:v>
                </c:pt>
                <c:pt idx="6">
                  <c:v>35.5</c:v>
                </c:pt>
                <c:pt idx="7">
                  <c:v>34.5</c:v>
                </c:pt>
                <c:pt idx="8">
                  <c:v>33.5</c:v>
                </c:pt>
                <c:pt idx="9">
                  <c:v>32.799999999999997</c:v>
                </c:pt>
              </c:numCache>
            </c:numRef>
          </c:val>
          <c:smooth val="0"/>
          <c:extLst>
            <c:ext xmlns:c16="http://schemas.microsoft.com/office/drawing/2014/chart" uri="{C3380CC4-5D6E-409C-BE32-E72D297353CC}">
              <c16:uniqueId val="{00000012-C404-4814-8379-2F75944689D6}"/>
            </c:ext>
          </c:extLst>
        </c:ser>
        <c:dLbls>
          <c:showLegendKey val="0"/>
          <c:showVal val="0"/>
          <c:showCatName val="0"/>
          <c:showSerName val="0"/>
          <c:showPercent val="0"/>
          <c:showBubbleSize val="0"/>
        </c:dLbls>
        <c:marker val="1"/>
        <c:smooth val="0"/>
        <c:axId val="186813440"/>
        <c:axId val="186815232"/>
      </c:lineChart>
      <c:catAx>
        <c:axId val="186813440"/>
        <c:scaling>
          <c:orientation val="minMax"/>
        </c:scaling>
        <c:delete val="0"/>
        <c:axPos val="b"/>
        <c:numFmt formatCode="General" sourceLinked="0"/>
        <c:majorTickMark val="none"/>
        <c:minorTickMark val="none"/>
        <c:tickLblPos val="nextTo"/>
        <c:spPr>
          <a:ln w="0"/>
        </c:spPr>
        <c:txPr>
          <a:bodyPr rot="-5400000" vert="horz" anchor="b" anchorCtr="0"/>
          <a:lstStyle/>
          <a:p>
            <a:pPr>
              <a:defRPr sz="800"/>
            </a:pPr>
            <a:endParaRPr lang="de-DE"/>
          </a:p>
        </c:txPr>
        <c:crossAx val="186815232"/>
        <c:crosses val="autoZero"/>
        <c:auto val="1"/>
        <c:lblAlgn val="ctr"/>
        <c:lblOffset val="100"/>
        <c:noMultiLvlLbl val="0"/>
      </c:catAx>
      <c:valAx>
        <c:axId val="186815232"/>
        <c:scaling>
          <c:orientation val="minMax"/>
          <c:max val="45"/>
          <c:min val="0"/>
        </c:scaling>
        <c:delete val="0"/>
        <c:axPos val="l"/>
        <c:numFmt formatCode="General" sourceLinked="1"/>
        <c:majorTickMark val="none"/>
        <c:minorTickMark val="none"/>
        <c:tickLblPos val="nextTo"/>
        <c:txPr>
          <a:bodyPr/>
          <a:lstStyle/>
          <a:p>
            <a:pPr>
              <a:defRPr sz="900"/>
            </a:pPr>
            <a:endParaRPr lang="de-DE"/>
          </a:p>
        </c:txPr>
        <c:crossAx val="186813440"/>
        <c:crosses val="autoZero"/>
        <c:crossBetween val="between"/>
        <c:majorUnit val="10"/>
      </c:valAx>
    </c:plotArea>
    <c:plotVisOnly val="1"/>
    <c:dispBlanksAs val="gap"/>
    <c:showDLblsOverMax val="0"/>
  </c:chart>
  <c:spPr>
    <a:ln w="9525">
      <a:solidFill>
        <a:schemeClr val="accent1"/>
      </a:solidFill>
    </a:ln>
    <a:effectLst>
      <a:glow rad="63500">
        <a:schemeClr val="accent1">
          <a:lumMod val="75000"/>
        </a:schemeClr>
      </a:glow>
      <a:softEdge rad="50800"/>
    </a:effectLst>
  </c:spPr>
  <c:txPr>
    <a:bodyPr/>
    <a:lstStyle/>
    <a:p>
      <a:pPr>
        <a:defRPr sz="18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1430" tIns="45714" rIns="91430" bIns="45714" rtlCol="0"/>
          <a:lstStyle>
            <a:lvl1pPr algn="l">
              <a:defRPr sz="1200"/>
            </a:lvl1pPr>
          </a:lstStyle>
          <a:p>
            <a:endParaRPr lang="de-CH" dirty="0">
              <a:latin typeface="Arial" pitchFamily="34" charset="0"/>
              <a:cs typeface="Arial" pitchFamily="34" charset="0"/>
            </a:endParaRPr>
          </a:p>
        </p:txBody>
      </p:sp>
      <p:sp>
        <p:nvSpPr>
          <p:cNvPr id="3" name="Date Placeholder 2"/>
          <p:cNvSpPr>
            <a:spLocks noGrp="1"/>
          </p:cNvSpPr>
          <p:nvPr>
            <p:ph type="dt" sz="quarter" idx="1"/>
          </p:nvPr>
        </p:nvSpPr>
        <p:spPr>
          <a:xfrm>
            <a:off x="3854940" y="0"/>
            <a:ext cx="2949099" cy="497205"/>
          </a:xfrm>
          <a:prstGeom prst="rect">
            <a:avLst/>
          </a:prstGeom>
        </p:spPr>
        <p:txBody>
          <a:bodyPr vert="horz" lIns="91430" tIns="45714" rIns="91430" bIns="45714" rtlCol="0"/>
          <a:lstStyle>
            <a:lvl1pPr algn="r">
              <a:defRPr sz="1200"/>
            </a:lvl1pPr>
          </a:lstStyle>
          <a:p>
            <a:fld id="{00BBC4C3-39B3-4615-9FF6-2FAD2A589047}" type="datetimeFigureOut">
              <a:rPr lang="de-CH" smtClean="0">
                <a:latin typeface="Arial" pitchFamily="34" charset="0"/>
                <a:cs typeface="Arial" pitchFamily="34" charset="0"/>
              </a:rPr>
              <a:pPr/>
              <a:t>30.01.2019</a:t>
            </a:fld>
            <a:endParaRPr lang="de-CH" dirty="0">
              <a:latin typeface="Arial" pitchFamily="34" charset="0"/>
              <a:cs typeface="Arial" pitchFamily="34" charset="0"/>
            </a:endParaRPr>
          </a:p>
        </p:txBody>
      </p:sp>
      <p:sp>
        <p:nvSpPr>
          <p:cNvPr id="4" name="Footer Placeholder 3"/>
          <p:cNvSpPr>
            <a:spLocks noGrp="1"/>
          </p:cNvSpPr>
          <p:nvPr>
            <p:ph type="ftr" sz="quarter" idx="2"/>
          </p:nvPr>
        </p:nvSpPr>
        <p:spPr>
          <a:xfrm>
            <a:off x="1" y="9445170"/>
            <a:ext cx="2949099" cy="497205"/>
          </a:xfrm>
          <a:prstGeom prst="rect">
            <a:avLst/>
          </a:prstGeom>
        </p:spPr>
        <p:txBody>
          <a:bodyPr vert="horz" lIns="91430" tIns="45714" rIns="91430" bIns="45714" rtlCol="0" anchor="b"/>
          <a:lstStyle>
            <a:lvl1pPr algn="l">
              <a:defRPr sz="1200"/>
            </a:lvl1pPr>
          </a:lstStyle>
          <a:p>
            <a:endParaRPr lang="de-CH" dirty="0">
              <a:latin typeface="Arial" pitchFamily="34" charset="0"/>
              <a:cs typeface="Arial" pitchFamily="34" charset="0"/>
            </a:endParaRPr>
          </a:p>
        </p:txBody>
      </p:sp>
      <p:sp>
        <p:nvSpPr>
          <p:cNvPr id="5" name="Slide Number Placeholder 4"/>
          <p:cNvSpPr>
            <a:spLocks noGrp="1"/>
          </p:cNvSpPr>
          <p:nvPr>
            <p:ph type="sldNum" sz="quarter" idx="3"/>
          </p:nvPr>
        </p:nvSpPr>
        <p:spPr>
          <a:xfrm>
            <a:off x="3854940" y="9445170"/>
            <a:ext cx="2949099" cy="497205"/>
          </a:xfrm>
          <a:prstGeom prst="rect">
            <a:avLst/>
          </a:prstGeom>
        </p:spPr>
        <p:txBody>
          <a:bodyPr vert="horz" lIns="91430" tIns="45714" rIns="91430" bIns="45714" rtlCol="0" anchor="b"/>
          <a:lstStyle>
            <a:lvl1pPr algn="r">
              <a:defRPr sz="1200"/>
            </a:lvl1pPr>
          </a:lstStyle>
          <a:p>
            <a:fld id="{5957AACC-EB34-4D88-A9B0-39DC4C76BF44}" type="slidenum">
              <a:rPr lang="de-CH" smtClean="0">
                <a:latin typeface="Arial" pitchFamily="34" charset="0"/>
                <a:cs typeface="Arial" pitchFamily="34" charset="0"/>
              </a:rPr>
              <a:pPr/>
              <a:t>‹Nr.›</a:t>
            </a:fld>
            <a:endParaRPr lang="de-CH" dirty="0">
              <a:latin typeface="Arial" pitchFamily="34" charset="0"/>
              <a:cs typeface="Arial" pitchFamily="34" charset="0"/>
            </a:endParaRPr>
          </a:p>
        </p:txBody>
      </p:sp>
    </p:spTree>
    <p:extLst>
      <p:ext uri="{BB962C8B-B14F-4D97-AF65-F5344CB8AC3E}">
        <p14:creationId xmlns:p14="http://schemas.microsoft.com/office/powerpoint/2010/main" val="2629691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5"/>
          </a:xfrm>
          <a:prstGeom prst="rect">
            <a:avLst/>
          </a:prstGeom>
        </p:spPr>
        <p:txBody>
          <a:bodyPr vert="horz" lIns="91430" tIns="45714" rIns="91430" bIns="45714" rtlCol="0"/>
          <a:lstStyle>
            <a:lvl1pPr algn="l">
              <a:defRPr sz="1200">
                <a:latin typeface="+mj-lt"/>
                <a:cs typeface="Arial" pitchFamily="34" charset="0"/>
              </a:defRPr>
            </a:lvl1pPr>
          </a:lstStyle>
          <a:p>
            <a:endParaRPr lang="de-CH" noProof="0" dirty="0"/>
          </a:p>
        </p:txBody>
      </p:sp>
      <p:sp>
        <p:nvSpPr>
          <p:cNvPr id="3" name="Date Placeholder 2"/>
          <p:cNvSpPr>
            <a:spLocks noGrp="1"/>
          </p:cNvSpPr>
          <p:nvPr>
            <p:ph type="dt" idx="1"/>
          </p:nvPr>
        </p:nvSpPr>
        <p:spPr>
          <a:xfrm>
            <a:off x="3854940" y="0"/>
            <a:ext cx="2949099" cy="497205"/>
          </a:xfrm>
          <a:prstGeom prst="rect">
            <a:avLst/>
          </a:prstGeom>
        </p:spPr>
        <p:txBody>
          <a:bodyPr vert="horz" lIns="91430" tIns="45714" rIns="91430" bIns="45714" rtlCol="0"/>
          <a:lstStyle>
            <a:lvl1pPr algn="r">
              <a:defRPr sz="1200">
                <a:latin typeface="+mj-lt"/>
                <a:cs typeface="Arial" pitchFamily="34" charset="0"/>
              </a:defRPr>
            </a:lvl1pPr>
          </a:lstStyle>
          <a:p>
            <a:fld id="{5466764D-DE5D-4ECE-BB2B-5C99ABD457D9}" type="datetimeFigureOut">
              <a:rPr lang="de-CH" noProof="0" smtClean="0"/>
              <a:pPr/>
              <a:t>30.01.2019</a:t>
            </a:fld>
            <a:endParaRPr lang="de-CH" noProof="0" dirty="0"/>
          </a:p>
        </p:txBody>
      </p:sp>
      <p:sp>
        <p:nvSpPr>
          <p:cNvPr id="4" name="Slide Image Placeholder 3"/>
          <p:cNvSpPr>
            <a:spLocks noGrp="1" noRot="1" noChangeAspect="1"/>
          </p:cNvSpPr>
          <p:nvPr>
            <p:ph type="sldImg" idx="2"/>
          </p:nvPr>
        </p:nvSpPr>
        <p:spPr>
          <a:xfrm>
            <a:off x="709613" y="746125"/>
            <a:ext cx="5386387" cy="3729038"/>
          </a:xfrm>
          <a:prstGeom prst="rect">
            <a:avLst/>
          </a:prstGeom>
          <a:noFill/>
          <a:ln w="12700">
            <a:solidFill>
              <a:prstClr val="black"/>
            </a:solidFill>
          </a:ln>
        </p:spPr>
        <p:txBody>
          <a:bodyPr vert="horz" lIns="91430" tIns="45714" rIns="91430" bIns="45714" rtlCol="0" anchor="ctr"/>
          <a:lstStyle/>
          <a:p>
            <a:endParaRPr lang="de-CH" noProof="0" dirty="0"/>
          </a:p>
        </p:txBody>
      </p:sp>
      <p:sp>
        <p:nvSpPr>
          <p:cNvPr id="5" name="Notes Placeholder 4"/>
          <p:cNvSpPr>
            <a:spLocks noGrp="1"/>
          </p:cNvSpPr>
          <p:nvPr>
            <p:ph type="body" sz="quarter" idx="3"/>
          </p:nvPr>
        </p:nvSpPr>
        <p:spPr>
          <a:xfrm>
            <a:off x="680562" y="4723449"/>
            <a:ext cx="5444490" cy="4474845"/>
          </a:xfrm>
          <a:prstGeom prst="rect">
            <a:avLst/>
          </a:prstGeom>
        </p:spPr>
        <p:txBody>
          <a:bodyPr vert="horz" lIns="91430" tIns="45714" rIns="91430" bIns="45714" rtlCol="0"/>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endParaRPr lang="de-CH" noProof="0"/>
          </a:p>
        </p:txBody>
      </p:sp>
      <p:sp>
        <p:nvSpPr>
          <p:cNvPr id="6" name="Footer Placeholder 5"/>
          <p:cNvSpPr>
            <a:spLocks noGrp="1"/>
          </p:cNvSpPr>
          <p:nvPr>
            <p:ph type="ftr" sz="quarter" idx="4"/>
          </p:nvPr>
        </p:nvSpPr>
        <p:spPr>
          <a:xfrm>
            <a:off x="1" y="9445170"/>
            <a:ext cx="2949099" cy="497205"/>
          </a:xfrm>
          <a:prstGeom prst="rect">
            <a:avLst/>
          </a:prstGeom>
        </p:spPr>
        <p:txBody>
          <a:bodyPr vert="horz" lIns="91430" tIns="45714" rIns="91430" bIns="45714" rtlCol="0" anchor="b"/>
          <a:lstStyle>
            <a:lvl1pPr algn="l">
              <a:defRPr sz="1200">
                <a:latin typeface="+mj-lt"/>
                <a:cs typeface="Arial" pitchFamily="34" charset="0"/>
              </a:defRPr>
            </a:lvl1pPr>
          </a:lstStyle>
          <a:p>
            <a:endParaRPr lang="de-CH" noProof="0" dirty="0"/>
          </a:p>
        </p:txBody>
      </p:sp>
      <p:sp>
        <p:nvSpPr>
          <p:cNvPr id="7" name="Slide Number Placeholder 6"/>
          <p:cNvSpPr>
            <a:spLocks noGrp="1"/>
          </p:cNvSpPr>
          <p:nvPr>
            <p:ph type="sldNum" sz="quarter" idx="5"/>
          </p:nvPr>
        </p:nvSpPr>
        <p:spPr>
          <a:xfrm>
            <a:off x="3854940" y="9445170"/>
            <a:ext cx="2949099" cy="497205"/>
          </a:xfrm>
          <a:prstGeom prst="rect">
            <a:avLst/>
          </a:prstGeom>
        </p:spPr>
        <p:txBody>
          <a:bodyPr vert="horz" lIns="91430" tIns="45714" rIns="91430" bIns="45714" rtlCol="0" anchor="b"/>
          <a:lstStyle>
            <a:lvl1pPr algn="r">
              <a:defRPr sz="1200">
                <a:latin typeface="+mj-lt"/>
                <a:cs typeface="Arial" pitchFamily="34" charset="0"/>
              </a:defRPr>
            </a:lvl1pPr>
          </a:lstStyle>
          <a:p>
            <a:fld id="{BF5AA6DB-20A8-42A8-A7B4-38E4F17498B6}" type="slidenum">
              <a:rPr lang="de-CH" noProof="0" smtClean="0"/>
              <a:pPr/>
              <a:t>‹Nr.›</a:t>
            </a:fld>
            <a:endParaRPr lang="de-CH" noProof="0" dirty="0"/>
          </a:p>
        </p:txBody>
      </p:sp>
    </p:spTree>
    <p:extLst>
      <p:ext uri="{BB962C8B-B14F-4D97-AF65-F5344CB8AC3E}">
        <p14:creationId xmlns:p14="http://schemas.microsoft.com/office/powerpoint/2010/main" val="120330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j-lt"/>
        <a:ea typeface="+mn-ea"/>
        <a:cs typeface="Arial"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p:cNvSpPr>
            <a:spLocks noGrp="1" noRot="1" noChangeAspect="1" noTextEdit="1"/>
          </p:cNvSpPr>
          <p:nvPr>
            <p:ph type="sldImg"/>
          </p:nvPr>
        </p:nvSpPr>
        <p:spPr bwMode="auto">
          <a:xfrm>
            <a:off x="709613" y="746125"/>
            <a:ext cx="5386387"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CH" dirty="0" smtClean="0"/>
          </a:p>
        </p:txBody>
      </p:sp>
      <p:sp>
        <p:nvSpPr>
          <p:cNvPr id="4" name="Foliennummernplatzhalter 3"/>
          <p:cNvSpPr>
            <a:spLocks noGrp="1"/>
          </p:cNvSpPr>
          <p:nvPr>
            <p:ph type="sldNum" sz="quarter" idx="5"/>
          </p:nvPr>
        </p:nvSpPr>
        <p:spPr/>
        <p:txBody>
          <a:bodyPr/>
          <a:lstStyle/>
          <a:p>
            <a:pPr>
              <a:defRPr/>
            </a:pPr>
            <a:fld id="{892B3022-B92F-4474-9A3B-C5AA88D99871}" type="slidenum">
              <a:rPr lang="de-CH" smtClean="0"/>
              <a:pPr>
                <a:defRPr/>
              </a:pPr>
              <a:t>2</a:t>
            </a:fld>
            <a:endParaRPr lang="de-CH" dirty="0"/>
          </a:p>
        </p:txBody>
      </p:sp>
    </p:spTree>
    <p:extLst>
      <p:ext uri="{BB962C8B-B14F-4D97-AF65-F5344CB8AC3E}">
        <p14:creationId xmlns:p14="http://schemas.microsoft.com/office/powerpoint/2010/main" val="3999880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smtClean="0"/>
          </a:p>
        </p:txBody>
      </p:sp>
      <p:sp>
        <p:nvSpPr>
          <p:cNvPr id="43012" name="Foliennummernplatzhalter 3"/>
          <p:cNvSpPr txBox="1">
            <a:spLocks noGrp="1"/>
          </p:cNvSpPr>
          <p:nvPr/>
        </p:nvSpPr>
        <p:spPr bwMode="auto">
          <a:xfrm>
            <a:off x="3856320" y="9445903"/>
            <a:ext cx="2947780" cy="49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17" tIns="47110" rIns="94217" bIns="47110" anchor="b"/>
          <a:lstStyle>
            <a:lvl1pPr defTabSz="925513" eaLnBrk="0" hangingPunct="0">
              <a:defRPr>
                <a:solidFill>
                  <a:schemeClr val="tx1"/>
                </a:solidFill>
                <a:latin typeface="Arial" pitchFamily="34" charset="0"/>
              </a:defRPr>
            </a:lvl1pPr>
            <a:lvl2pPr marL="742950" indent="-285750" defTabSz="925513" eaLnBrk="0" hangingPunct="0">
              <a:defRPr>
                <a:solidFill>
                  <a:schemeClr val="tx1"/>
                </a:solidFill>
                <a:latin typeface="Arial" pitchFamily="34" charset="0"/>
              </a:defRPr>
            </a:lvl2pPr>
            <a:lvl3pPr marL="1143000" indent="-228600" defTabSz="925513" eaLnBrk="0" hangingPunct="0">
              <a:defRPr>
                <a:solidFill>
                  <a:schemeClr val="tx1"/>
                </a:solidFill>
                <a:latin typeface="Arial" pitchFamily="34" charset="0"/>
              </a:defRPr>
            </a:lvl3pPr>
            <a:lvl4pPr marL="1600200" indent="-228600" defTabSz="925513" eaLnBrk="0" hangingPunct="0">
              <a:defRPr>
                <a:solidFill>
                  <a:schemeClr val="tx1"/>
                </a:solidFill>
                <a:latin typeface="Arial" pitchFamily="34" charset="0"/>
              </a:defRPr>
            </a:lvl4pPr>
            <a:lvl5pPr marL="2057400" indent="-228600" defTabSz="925513" eaLnBrk="0" hangingPunct="0">
              <a:defRPr>
                <a:solidFill>
                  <a:schemeClr val="tx1"/>
                </a:solidFill>
                <a:latin typeface="Arial" pitchFamily="34" charset="0"/>
              </a:defRPr>
            </a:lvl5pPr>
            <a:lvl6pPr marL="2514600" indent="-228600" defTabSz="925513" eaLnBrk="0" fontAlgn="base" hangingPunct="0">
              <a:spcBef>
                <a:spcPct val="0"/>
              </a:spcBef>
              <a:spcAft>
                <a:spcPct val="0"/>
              </a:spcAft>
              <a:defRPr>
                <a:solidFill>
                  <a:schemeClr val="tx1"/>
                </a:solidFill>
                <a:latin typeface="Arial" pitchFamily="34" charset="0"/>
              </a:defRPr>
            </a:lvl6pPr>
            <a:lvl7pPr marL="2971800" indent="-228600" defTabSz="925513" eaLnBrk="0" fontAlgn="base" hangingPunct="0">
              <a:spcBef>
                <a:spcPct val="0"/>
              </a:spcBef>
              <a:spcAft>
                <a:spcPct val="0"/>
              </a:spcAft>
              <a:defRPr>
                <a:solidFill>
                  <a:schemeClr val="tx1"/>
                </a:solidFill>
                <a:latin typeface="Arial" pitchFamily="34" charset="0"/>
              </a:defRPr>
            </a:lvl7pPr>
            <a:lvl8pPr marL="3429000" indent="-228600" defTabSz="925513" eaLnBrk="0" fontAlgn="base" hangingPunct="0">
              <a:spcBef>
                <a:spcPct val="0"/>
              </a:spcBef>
              <a:spcAft>
                <a:spcPct val="0"/>
              </a:spcAft>
              <a:defRPr>
                <a:solidFill>
                  <a:schemeClr val="tx1"/>
                </a:solidFill>
                <a:latin typeface="Arial" pitchFamily="34" charset="0"/>
              </a:defRPr>
            </a:lvl8pPr>
            <a:lvl9pPr marL="3886200" indent="-228600" defTabSz="925513" eaLnBrk="0" fontAlgn="base" hangingPunct="0">
              <a:spcBef>
                <a:spcPct val="0"/>
              </a:spcBef>
              <a:spcAft>
                <a:spcPct val="0"/>
              </a:spcAft>
              <a:defRPr>
                <a:solidFill>
                  <a:schemeClr val="tx1"/>
                </a:solidFill>
                <a:latin typeface="Arial" pitchFamily="34" charset="0"/>
              </a:defRPr>
            </a:lvl9pPr>
          </a:lstStyle>
          <a:p>
            <a:pPr algn="r" eaLnBrk="1" hangingPunct="1"/>
            <a:fld id="{5415DF79-18FC-4A7B-9FCE-6B2BE6E615B1}" type="slidenum">
              <a:rPr lang="de-DE" sz="1300"/>
              <a:pPr algn="r" eaLnBrk="1" hangingPunct="1"/>
              <a:t>3</a:t>
            </a:fld>
            <a:endParaRPr lang="de-DE" sz="1300" dirty="0"/>
          </a:p>
        </p:txBody>
      </p:sp>
    </p:spTree>
    <p:extLst>
      <p:ext uri="{BB962C8B-B14F-4D97-AF65-F5344CB8AC3E}">
        <p14:creationId xmlns:p14="http://schemas.microsoft.com/office/powerpoint/2010/main" val="82352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F5AA6DB-20A8-42A8-A7B4-38E4F17498B6}" type="slidenum">
              <a:rPr lang="de-CH" noProof="0" smtClean="0"/>
              <a:pPr/>
              <a:t>23</a:t>
            </a:fld>
            <a:endParaRPr lang="de-CH" noProof="0" dirty="0"/>
          </a:p>
        </p:txBody>
      </p:sp>
    </p:spTree>
    <p:extLst>
      <p:ext uri="{BB962C8B-B14F-4D97-AF65-F5344CB8AC3E}">
        <p14:creationId xmlns:p14="http://schemas.microsoft.com/office/powerpoint/2010/main" val="418470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F5AA6DB-20A8-42A8-A7B4-38E4F17498B6}" type="slidenum">
              <a:rPr lang="de-CH" noProof="0" smtClean="0"/>
              <a:pPr/>
              <a:t>25</a:t>
            </a:fld>
            <a:endParaRPr lang="de-CH" noProof="0" dirty="0"/>
          </a:p>
        </p:txBody>
      </p:sp>
    </p:spTree>
    <p:extLst>
      <p:ext uri="{BB962C8B-B14F-4D97-AF65-F5344CB8AC3E}">
        <p14:creationId xmlns:p14="http://schemas.microsoft.com/office/powerpoint/2010/main" val="715287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eckblatt Grün">
    <p:bg>
      <p:bgPr>
        <a:solidFill>
          <a:srgbClr val="A0CB47"/>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803" y="2472517"/>
            <a:ext cx="6226745" cy="1172507"/>
          </a:xfrm>
          <a:prstGeom prst="rect">
            <a:avLst/>
          </a:prstGeom>
        </p:spPr>
      </p:pic>
    </p:spTree>
    <p:extLst>
      <p:ext uri="{BB962C8B-B14F-4D97-AF65-F5344CB8AC3E}">
        <p14:creationId xmlns:p14="http://schemas.microsoft.com/office/powerpoint/2010/main" val="19465383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nhalt links - rechts fre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8" name="Content Placeholder 7"/>
          <p:cNvSpPr>
            <a:spLocks noGrp="1"/>
          </p:cNvSpPr>
          <p:nvPr>
            <p:ph sz="quarter" idx="13"/>
          </p:nvPr>
        </p:nvSpPr>
        <p:spPr>
          <a:xfrm>
            <a:off x="350489" y="1268414"/>
            <a:ext cx="2963550"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276419456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 Inhalt rechts - links fre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10" name="Content Placeholder 9"/>
          <p:cNvSpPr>
            <a:spLocks noGrp="1"/>
          </p:cNvSpPr>
          <p:nvPr>
            <p:ph sz="quarter" idx="14"/>
          </p:nvPr>
        </p:nvSpPr>
        <p:spPr>
          <a:xfrm>
            <a:off x="6591962" y="1268414"/>
            <a:ext cx="2963548"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7360805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 Inhalt links - rechts fre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8" name="Content Placeholder 7"/>
          <p:cNvSpPr>
            <a:spLocks noGrp="1"/>
          </p:cNvSpPr>
          <p:nvPr>
            <p:ph sz="quarter" idx="13"/>
          </p:nvPr>
        </p:nvSpPr>
        <p:spPr>
          <a:xfrm>
            <a:off x="350489" y="1268414"/>
            <a:ext cx="6085236"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2589386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 Inhalt rechts - links fre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10" name="Content Placeholder 9"/>
          <p:cNvSpPr>
            <a:spLocks noGrp="1"/>
          </p:cNvSpPr>
          <p:nvPr>
            <p:ph sz="quarter" idx="14"/>
          </p:nvPr>
        </p:nvSpPr>
        <p:spPr>
          <a:xfrm>
            <a:off x="3470275" y="1268414"/>
            <a:ext cx="6085235"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8233834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wei Bilder">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50839" y="4761148"/>
            <a:ext cx="4446145" cy="1440000"/>
          </a:xfrm>
        </p:spPr>
        <p:txBody>
          <a:bodyPr>
            <a:normAutofit/>
          </a:bodyPr>
          <a:lstStyle>
            <a:lvl1pPr marL="0" indent="0">
              <a:buFontTx/>
              <a:buNone/>
              <a:defRPr sz="1200">
                <a:latin typeface="Arial" pitchFamily="34" charset="0"/>
                <a:cs typeface="Arial" pitchFamily="34" charset="0"/>
              </a:defRPr>
            </a:lvl1pPr>
            <a:lvl2pPr marL="182563" indent="0">
              <a:buFontTx/>
              <a:buNone/>
              <a:defRPr sz="1200">
                <a:latin typeface="Arial" pitchFamily="34" charset="0"/>
                <a:cs typeface="Arial" pitchFamily="34" charset="0"/>
              </a:defRPr>
            </a:lvl2pPr>
            <a:lvl3pPr marL="358775" indent="0">
              <a:buFontTx/>
              <a:buNone/>
              <a:defRPr sz="1200">
                <a:latin typeface="Arial" pitchFamily="34" charset="0"/>
                <a:cs typeface="Arial" pitchFamily="34" charset="0"/>
              </a:defRPr>
            </a:lvl3pPr>
            <a:lvl4pPr marL="541338" indent="0">
              <a:buFontTx/>
              <a:buNone/>
              <a:defRPr sz="1200">
                <a:latin typeface="Arial" pitchFamily="34" charset="0"/>
                <a:cs typeface="Arial" pitchFamily="34" charset="0"/>
              </a:defRPr>
            </a:lvl4pPr>
            <a:lvl5pPr marL="715963" indent="0">
              <a:buFontTx/>
              <a:buNone/>
              <a:tabLst/>
              <a:defRPr sz="1200">
                <a:latin typeface="Arial" pitchFamily="34" charset="0"/>
                <a:cs typeface="Arial" pitchFamily="34" charset="0"/>
              </a:defRPr>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dirty="0"/>
          </a:p>
        </p:txBody>
      </p:sp>
      <p:sp>
        <p:nvSpPr>
          <p:cNvPr id="11" name="Text Placeholder 9"/>
          <p:cNvSpPr>
            <a:spLocks noGrp="1"/>
          </p:cNvSpPr>
          <p:nvPr>
            <p:ph type="body" sz="quarter" idx="14"/>
          </p:nvPr>
        </p:nvSpPr>
        <p:spPr>
          <a:xfrm>
            <a:off x="5109019" y="4761308"/>
            <a:ext cx="4446199" cy="1440000"/>
          </a:xfrm>
        </p:spPr>
        <p:txBody>
          <a:bodyPr>
            <a:normAutofit/>
          </a:bodyPr>
          <a:lstStyle>
            <a:lvl1pPr marL="0" indent="0">
              <a:buFontTx/>
              <a:buNone/>
              <a:defRPr sz="1200">
                <a:latin typeface="Arial" pitchFamily="34" charset="0"/>
                <a:cs typeface="Arial" pitchFamily="34" charset="0"/>
              </a:defRPr>
            </a:lvl1pPr>
            <a:lvl2pPr marL="182563" indent="0">
              <a:buFontTx/>
              <a:buNone/>
              <a:defRPr sz="1200"/>
            </a:lvl2pPr>
            <a:lvl3pPr marL="358775" indent="0">
              <a:buFontTx/>
              <a:buNone/>
              <a:defRPr sz="1200"/>
            </a:lvl3pPr>
            <a:lvl4pPr marL="541338" indent="0">
              <a:buFontTx/>
              <a:buNone/>
              <a:defRPr sz="1200"/>
            </a:lvl4pPr>
            <a:lvl5pPr marL="715963" indent="0">
              <a:buFontTx/>
              <a:buNone/>
              <a:defRPr sz="1200"/>
            </a:lvl5p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dirty="0"/>
          </a:p>
        </p:txBody>
      </p:sp>
      <p:sp>
        <p:nvSpPr>
          <p:cNvPr id="14" name="Picture Placeholder 13"/>
          <p:cNvSpPr>
            <a:spLocks noGrp="1"/>
          </p:cNvSpPr>
          <p:nvPr>
            <p:ph type="pic" sz="quarter" idx="15"/>
          </p:nvPr>
        </p:nvSpPr>
        <p:spPr>
          <a:xfrm>
            <a:off x="350489" y="1341438"/>
            <a:ext cx="4524724" cy="3230916"/>
          </a:xfrm>
        </p:spPr>
        <p:txBody>
          <a:bodyPr rtlCol="0">
            <a:normAutofit/>
          </a:bodyPr>
          <a:lstStyle>
            <a:lvl1pPr marL="0" indent="0">
              <a:buNone/>
              <a:defRPr sz="1800">
                <a:latin typeface="Arial" pitchFamily="34" charset="0"/>
                <a:cs typeface="Arial" pitchFamily="34" charset="0"/>
              </a:defRPr>
            </a:lvl1pPr>
          </a:lstStyle>
          <a:p>
            <a:pPr lvl="0"/>
            <a:r>
              <a:rPr lang="de-DE" noProof="0" dirty="0" smtClean="0"/>
              <a:t>Bild durch Klicken auf Symbol hinzufügen</a:t>
            </a:r>
            <a:endParaRPr lang="de-CH" noProof="0" dirty="0"/>
          </a:p>
        </p:txBody>
      </p:sp>
      <p:sp>
        <p:nvSpPr>
          <p:cNvPr id="9" name="Picture Placeholder 13"/>
          <p:cNvSpPr>
            <a:spLocks noGrp="1"/>
          </p:cNvSpPr>
          <p:nvPr>
            <p:ph type="pic" sz="quarter" idx="16"/>
          </p:nvPr>
        </p:nvSpPr>
        <p:spPr>
          <a:xfrm>
            <a:off x="5030788" y="1341438"/>
            <a:ext cx="4524375" cy="3203689"/>
          </a:xfrm>
        </p:spPr>
        <p:txBody>
          <a:bodyPr rtlCol="0">
            <a:normAutofit/>
          </a:bodyPr>
          <a:lstStyle>
            <a:lvl1pPr marL="0" indent="0">
              <a:buNone/>
              <a:defRPr sz="1800">
                <a:latin typeface="Arial" pitchFamily="34" charset="0"/>
                <a:cs typeface="Arial" pitchFamily="34" charset="0"/>
              </a:defRPr>
            </a:lvl1pPr>
          </a:lstStyle>
          <a:p>
            <a:pPr lvl="0"/>
            <a:r>
              <a:rPr lang="de-DE" noProof="0" dirty="0" smtClean="0"/>
              <a:t>Bild durch Klicken auf Symbol hinzufügen</a:t>
            </a:r>
            <a:endParaRPr lang="de-CH" noProof="0" dirty="0"/>
          </a:p>
        </p:txBody>
      </p:sp>
      <p:sp>
        <p:nvSpPr>
          <p:cNvPr id="8" name="Slide Number Placeholder 5"/>
          <p:cNvSpPr>
            <a:spLocks noGrp="1"/>
          </p:cNvSpPr>
          <p:nvPr>
            <p:ph type="sldNum" sz="quarter" idx="18"/>
          </p:nvPr>
        </p:nvSpPr>
        <p:spPr/>
        <p:txBody>
          <a:bodyPr/>
          <a:lstStyle>
            <a:lvl1pPr>
              <a:defRPr/>
            </a:lvl1pPr>
          </a:lstStyle>
          <a:p>
            <a:pPr>
              <a:defRPr/>
            </a:pPr>
            <a:fld id="{96206DFA-5362-47EC-8101-E1875A9FE4F9}" type="slidenum">
              <a:rPr lang="de-CH"/>
              <a:pPr>
                <a:defRPr/>
              </a:pPr>
              <a:t>‹Nr.›</a:t>
            </a:fld>
            <a:endParaRPr lang="de-CH" dirty="0"/>
          </a:p>
        </p:txBody>
      </p:sp>
      <p:sp>
        <p:nvSpPr>
          <p:cNvPr id="12" name="Footer Placeholder 4"/>
          <p:cNvSpPr>
            <a:spLocks noGrp="1"/>
          </p:cNvSpPr>
          <p:nvPr>
            <p:ph type="ftr" sz="quarter" idx="11"/>
          </p:nvPr>
        </p:nvSpPr>
        <p:spPr>
          <a:xfrm>
            <a:off x="350839" y="6453188"/>
            <a:ext cx="8425260" cy="144462"/>
          </a:xfrm>
        </p:spPr>
        <p:txBody>
          <a:bodyPr/>
          <a:lstStyle>
            <a:lvl1pPr>
              <a:defRPr/>
            </a:lvl1pPr>
          </a:lstStyle>
          <a:p>
            <a:pPr>
              <a:defRPr/>
            </a:pPr>
            <a:r>
              <a:rPr lang="en-US" dirty="0" smtClean="0"/>
              <a:t>Zug Estates AG</a:t>
            </a:r>
            <a:endParaRPr lang="de-CH" dirty="0"/>
          </a:p>
        </p:txBody>
      </p:sp>
      <p:sp>
        <p:nvSpPr>
          <p:cNvPr id="13" name="Title 1"/>
          <p:cNvSpPr>
            <a:spLocks noGrp="1"/>
          </p:cNvSpPr>
          <p:nvPr>
            <p:ph type="title"/>
          </p:nvPr>
        </p:nvSpPr>
        <p:spPr>
          <a:xfrm>
            <a:off x="351000" y="116632"/>
            <a:ext cx="9204511" cy="936104"/>
          </a:xfrm>
        </p:spPr>
        <p:txBody>
          <a:bodyPr/>
          <a:lstStyle/>
          <a:p>
            <a:r>
              <a:rPr lang="de-DE" noProof="0" smtClean="0"/>
              <a:t>Titelmasterformat durch Klicken bearbeiten</a:t>
            </a:r>
            <a:endParaRPr lang="de-CH" noProof="0" dirty="0"/>
          </a:p>
        </p:txBody>
      </p:sp>
    </p:spTree>
    <p:extLst>
      <p:ext uri="{BB962C8B-B14F-4D97-AF65-F5344CB8AC3E}">
        <p14:creationId xmlns:p14="http://schemas.microsoft.com/office/powerpoint/2010/main" val="20151351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4" name="Footer Placeholder 3"/>
          <p:cNvSpPr>
            <a:spLocks noGrp="1"/>
          </p:cNvSpPr>
          <p:nvPr>
            <p:ph type="ftr" sz="quarter" idx="11"/>
          </p:nvPr>
        </p:nvSpPr>
        <p:spPr/>
        <p:txBody>
          <a:bodyPr/>
          <a:lstStyle/>
          <a:p>
            <a:r>
              <a:rPr lang="de-CH" noProof="0" dirty="0" smtClean="0"/>
              <a:t>Zug Estates AG</a:t>
            </a:r>
            <a:endParaRPr lang="de-CH" noProof="0" dirty="0"/>
          </a:p>
        </p:txBody>
      </p:sp>
      <p:sp>
        <p:nvSpPr>
          <p:cNvPr id="5" name="Slide Number Placeholder 4"/>
          <p:cNvSpPr>
            <a:spLocks noGrp="1"/>
          </p:cNvSpPr>
          <p:nvPr>
            <p:ph type="sldNum" sz="quarter" idx="12"/>
          </p:nvPr>
        </p:nvSpPr>
        <p:spPr/>
        <p:txBody>
          <a:bodyPr/>
          <a:lstStyle/>
          <a:p>
            <a:fld id="{483730BF-772B-44D6-9AC7-0B4E1C172F86}" type="slidenum">
              <a:rPr lang="de-CH" noProof="0" smtClean="0"/>
              <a:pPr/>
              <a:t>‹Nr.›</a:t>
            </a:fld>
            <a:endParaRPr lang="de-CH" noProof="0" dirty="0"/>
          </a:p>
        </p:txBody>
      </p:sp>
    </p:spTree>
    <p:extLst>
      <p:ext uri="{BB962C8B-B14F-4D97-AF65-F5344CB8AC3E}">
        <p14:creationId xmlns:p14="http://schemas.microsoft.com/office/powerpoint/2010/main" val="26279455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weiss">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CH" dirty="0" smtClean="0"/>
              <a:t>Zug Estates AG</a:t>
            </a:r>
            <a:endParaRPr lang="en-US" dirty="0"/>
          </a:p>
        </p:txBody>
      </p:sp>
      <p:sp>
        <p:nvSpPr>
          <p:cNvPr id="4" name="Slide Number Placeholder 3"/>
          <p:cNvSpPr>
            <a:spLocks noGrp="1"/>
          </p:cNvSpPr>
          <p:nvPr>
            <p:ph type="sldNum" sz="quarter" idx="12"/>
          </p:nvPr>
        </p:nvSpPr>
        <p:spPr/>
        <p:txBody>
          <a:bodyPr/>
          <a:lstStyle/>
          <a:p>
            <a:fld id="{483730BF-772B-44D6-9AC7-0B4E1C172F86}" type="slidenum">
              <a:rPr lang="en-US" smtClean="0"/>
              <a:pPr/>
              <a:t>‹Nr.›</a:t>
            </a:fld>
            <a:endParaRPr lang="en-US" dirty="0"/>
          </a:p>
        </p:txBody>
      </p:sp>
    </p:spTree>
    <p:extLst>
      <p:ext uri="{BB962C8B-B14F-4D97-AF65-F5344CB8AC3E}">
        <p14:creationId xmlns:p14="http://schemas.microsoft.com/office/powerpoint/2010/main" val="3224117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gruen">
    <p:bg>
      <p:bgPr>
        <a:solidFill>
          <a:srgbClr val="A0CB47"/>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CH" dirty="0" smtClean="0"/>
              <a:t>Zug Estates AG</a:t>
            </a:r>
            <a:endParaRPr lang="en-US" dirty="0"/>
          </a:p>
        </p:txBody>
      </p:sp>
      <p:sp>
        <p:nvSpPr>
          <p:cNvPr id="4" name="Slide Number Placeholder 3"/>
          <p:cNvSpPr>
            <a:spLocks noGrp="1"/>
          </p:cNvSpPr>
          <p:nvPr>
            <p:ph type="sldNum" sz="quarter" idx="12"/>
          </p:nvPr>
        </p:nvSpPr>
        <p:spPr/>
        <p:txBody>
          <a:bodyPr/>
          <a:lstStyle/>
          <a:p>
            <a:fld id="{483730BF-772B-44D6-9AC7-0B4E1C172F86}" type="slidenum">
              <a:rPr lang="en-US" smtClean="0"/>
              <a:pPr/>
              <a:t>‹Nr.›</a:t>
            </a:fld>
            <a:endParaRPr lang="en-US" dirty="0"/>
          </a:p>
        </p:txBody>
      </p:sp>
    </p:spTree>
    <p:extLst>
      <p:ext uri="{BB962C8B-B14F-4D97-AF65-F5344CB8AC3E}">
        <p14:creationId xmlns:p14="http://schemas.microsoft.com/office/powerpoint/2010/main" val="208473790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pink">
    <p:bg>
      <p:bgPr>
        <a:solidFill>
          <a:srgbClr val="E3007B"/>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CH" dirty="0" smtClean="0"/>
              <a:t>Zug Estates AG</a:t>
            </a:r>
            <a:endParaRPr lang="en-US" dirty="0"/>
          </a:p>
        </p:txBody>
      </p:sp>
      <p:sp>
        <p:nvSpPr>
          <p:cNvPr id="4" name="Slide Number Placeholder 3"/>
          <p:cNvSpPr>
            <a:spLocks noGrp="1"/>
          </p:cNvSpPr>
          <p:nvPr>
            <p:ph type="sldNum" sz="quarter" idx="12"/>
          </p:nvPr>
        </p:nvSpPr>
        <p:spPr/>
        <p:txBody>
          <a:bodyPr/>
          <a:lstStyle/>
          <a:p>
            <a:fld id="{483730BF-772B-44D6-9AC7-0B4E1C172F86}" type="slidenum">
              <a:rPr lang="en-US" smtClean="0"/>
              <a:pPr/>
              <a:t>‹Nr.›</a:t>
            </a:fld>
            <a:endParaRPr lang="en-US" dirty="0"/>
          </a:p>
        </p:txBody>
      </p:sp>
    </p:spTree>
    <p:extLst>
      <p:ext uri="{BB962C8B-B14F-4D97-AF65-F5344CB8AC3E}">
        <p14:creationId xmlns:p14="http://schemas.microsoft.com/office/powerpoint/2010/main" val="33721932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blau">
    <p:bg>
      <p:bgPr>
        <a:solidFill>
          <a:srgbClr val="008FC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de-CH" dirty="0" smtClean="0"/>
              <a:t>Zug Estates AG</a:t>
            </a:r>
            <a:endParaRPr lang="en-US" dirty="0"/>
          </a:p>
        </p:txBody>
      </p:sp>
      <p:sp>
        <p:nvSpPr>
          <p:cNvPr id="4" name="Slide Number Placeholder 3"/>
          <p:cNvSpPr>
            <a:spLocks noGrp="1"/>
          </p:cNvSpPr>
          <p:nvPr>
            <p:ph type="sldNum" sz="quarter" idx="12"/>
          </p:nvPr>
        </p:nvSpPr>
        <p:spPr/>
        <p:txBody>
          <a:bodyPr/>
          <a:lstStyle/>
          <a:p>
            <a:fld id="{483730BF-772B-44D6-9AC7-0B4E1C172F86}" type="slidenum">
              <a:rPr lang="en-US" smtClean="0"/>
              <a:pPr/>
              <a:t>‹Nr.›</a:t>
            </a:fld>
            <a:endParaRPr lang="en-US" dirty="0"/>
          </a:p>
        </p:txBody>
      </p:sp>
    </p:spTree>
    <p:extLst>
      <p:ext uri="{BB962C8B-B14F-4D97-AF65-F5344CB8AC3E}">
        <p14:creationId xmlns:p14="http://schemas.microsoft.com/office/powerpoint/2010/main" val="18788544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ckblatt Pink">
    <p:bg>
      <p:bgPr>
        <a:solidFill>
          <a:srgbClr val="E3007B"/>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804" y="2472517"/>
            <a:ext cx="6226745" cy="1172507"/>
          </a:xfrm>
          <a:prstGeom prst="rect">
            <a:avLst/>
          </a:prstGeom>
        </p:spPr>
      </p:pic>
    </p:spTree>
    <p:extLst>
      <p:ext uri="{BB962C8B-B14F-4D97-AF65-F5344CB8AC3E}">
        <p14:creationId xmlns:p14="http://schemas.microsoft.com/office/powerpoint/2010/main" val="3349420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noProof="0" smtClean="0"/>
              <a:t>Titelmasterformat durch Klicken bearbeiten</a:t>
            </a:r>
            <a:endParaRPr lang="de-CH" noProof="0" dirty="0"/>
          </a:p>
        </p:txBody>
      </p:sp>
      <p:sp>
        <p:nvSpPr>
          <p:cNvPr id="6" name="Textfeld 5"/>
          <p:cNvSpPr txBox="1">
            <a:spLocks noChangeArrowheads="1"/>
          </p:cNvSpPr>
          <p:nvPr userDrawn="1"/>
        </p:nvSpPr>
        <p:spPr bwMode="auto">
          <a:xfrm>
            <a:off x="271727" y="6022975"/>
            <a:ext cx="9319552" cy="57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CH" sz="1625" b="1" dirty="0">
                <a:cs typeface="Arial" pitchFamily="34" charset="0"/>
              </a:rPr>
              <a:t>Zug </a:t>
            </a:r>
            <a:r>
              <a:rPr lang="de-CH" sz="1625" b="1" dirty="0" smtClean="0">
                <a:cs typeface="Arial" pitchFamily="34" charset="0"/>
              </a:rPr>
              <a:t>Estates </a:t>
            </a:r>
            <a:r>
              <a:rPr lang="de-CH" sz="1625" b="1" dirty="0">
                <a:cs typeface="Arial" pitchFamily="34" charset="0"/>
              </a:rPr>
              <a:t>AG</a:t>
            </a:r>
          </a:p>
          <a:p>
            <a:pPr eaLnBrk="1" fontAlgn="base" hangingPunct="1">
              <a:spcBef>
                <a:spcPct val="0"/>
              </a:spcBef>
              <a:spcAft>
                <a:spcPct val="0"/>
              </a:spcAft>
            </a:pPr>
            <a:r>
              <a:rPr lang="de-CH" sz="1517" dirty="0">
                <a:cs typeface="Arial" pitchFamily="34" charset="0"/>
              </a:rPr>
              <a:t>Industriestrasse 12 I CH-6300  Zug I T +41 41 729 10 10 I F +41 41 729 10 29 I www.zugestates.ch </a:t>
            </a:r>
          </a:p>
        </p:txBody>
      </p:sp>
    </p:spTree>
    <p:extLst>
      <p:ext uri="{BB962C8B-B14F-4D97-AF65-F5344CB8AC3E}">
        <p14:creationId xmlns:p14="http://schemas.microsoft.com/office/powerpoint/2010/main" val="41047741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usrichthilfe Führungslinien">
    <p:spTree>
      <p:nvGrpSpPr>
        <p:cNvPr id="1" name=""/>
        <p:cNvGrpSpPr/>
        <p:nvPr/>
      </p:nvGrpSpPr>
      <p:grpSpPr>
        <a:xfrm>
          <a:off x="0" y="0"/>
          <a:ext cx="0" cy="0"/>
          <a:chOff x="0" y="0"/>
          <a:chExt cx="0" cy="0"/>
        </a:xfrm>
      </p:grpSpPr>
      <p:cxnSp>
        <p:nvCxnSpPr>
          <p:cNvPr id="6" name="Gerade Verbindung 5"/>
          <p:cNvCxnSpPr/>
          <p:nvPr userDrawn="1"/>
        </p:nvCxnSpPr>
        <p:spPr>
          <a:xfrm>
            <a:off x="342030" y="0"/>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userDrawn="1"/>
        </p:nvCxnSpPr>
        <p:spPr>
          <a:xfrm>
            <a:off x="6432881" y="-7938"/>
            <a:ext cx="0" cy="6858001"/>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a:xfrm>
            <a:off x="5022896" y="7938"/>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userDrawn="1"/>
        </p:nvCxnSpPr>
        <p:spPr>
          <a:xfrm>
            <a:off x="4873031" y="7938"/>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userDrawn="1"/>
        </p:nvCxnSpPr>
        <p:spPr>
          <a:xfrm>
            <a:off x="3476341" y="7938"/>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userDrawn="1"/>
        </p:nvCxnSpPr>
        <p:spPr>
          <a:xfrm>
            <a:off x="3294358" y="7938"/>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a:xfrm>
            <a:off x="6606726" y="-7938"/>
            <a:ext cx="0" cy="6858001"/>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userDrawn="1"/>
        </p:nvCxnSpPr>
        <p:spPr>
          <a:xfrm>
            <a:off x="9559054" y="7938"/>
            <a:ext cx="0" cy="685800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Gerade Verbindung 22"/>
          <p:cNvCxnSpPr/>
          <p:nvPr userDrawn="1"/>
        </p:nvCxnSpPr>
        <p:spPr>
          <a:xfrm>
            <a:off x="0" y="1338931"/>
            <a:ext cx="9906000"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 Verbindung 25"/>
          <p:cNvCxnSpPr/>
          <p:nvPr userDrawn="1"/>
        </p:nvCxnSpPr>
        <p:spPr>
          <a:xfrm>
            <a:off x="6019" y="6594894"/>
            <a:ext cx="9906000"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Textfeld 26"/>
          <p:cNvSpPr txBox="1">
            <a:spLocks noChangeAspect="1"/>
          </p:cNvSpPr>
          <p:nvPr userDrawn="1"/>
        </p:nvSpPr>
        <p:spPr bwMode="auto">
          <a:xfrm>
            <a:off x="345727" y="3201988"/>
            <a:ext cx="481542"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12.80</a:t>
            </a:r>
            <a:endParaRPr lang="de-CH" sz="1083" dirty="0">
              <a:solidFill>
                <a:prstClr val="black"/>
              </a:solidFill>
            </a:endParaRPr>
          </a:p>
        </p:txBody>
      </p:sp>
      <p:sp>
        <p:nvSpPr>
          <p:cNvPr id="27" name="Textfeld 29"/>
          <p:cNvSpPr txBox="1">
            <a:spLocks noChangeAspect="1"/>
          </p:cNvSpPr>
          <p:nvPr userDrawn="1"/>
        </p:nvSpPr>
        <p:spPr bwMode="auto">
          <a:xfrm>
            <a:off x="2816994" y="3201988"/>
            <a:ext cx="479822"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4.60</a:t>
            </a:r>
            <a:endParaRPr lang="de-CH" sz="1083" dirty="0">
              <a:solidFill>
                <a:prstClr val="black"/>
              </a:solidFill>
            </a:endParaRPr>
          </a:p>
        </p:txBody>
      </p:sp>
      <p:sp>
        <p:nvSpPr>
          <p:cNvPr id="28" name="Textfeld 30"/>
          <p:cNvSpPr txBox="1">
            <a:spLocks noChangeAspect="1"/>
          </p:cNvSpPr>
          <p:nvPr userDrawn="1"/>
        </p:nvSpPr>
        <p:spPr bwMode="auto">
          <a:xfrm>
            <a:off x="3476458" y="3201988"/>
            <a:ext cx="479822"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4.10</a:t>
            </a:r>
            <a:endParaRPr lang="de-CH" sz="1083" dirty="0">
              <a:solidFill>
                <a:prstClr val="black"/>
              </a:solidFill>
            </a:endParaRPr>
          </a:p>
        </p:txBody>
      </p:sp>
      <p:sp>
        <p:nvSpPr>
          <p:cNvPr id="29" name="Textfeld 31"/>
          <p:cNvSpPr txBox="1">
            <a:spLocks noChangeAspect="1"/>
          </p:cNvSpPr>
          <p:nvPr userDrawn="1"/>
        </p:nvSpPr>
        <p:spPr bwMode="auto">
          <a:xfrm>
            <a:off x="4391222" y="3201988"/>
            <a:ext cx="479822"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a:solidFill>
                  <a:prstClr val="black"/>
                </a:solidFill>
              </a:rPr>
              <a:t>0.20</a:t>
            </a:r>
          </a:p>
        </p:txBody>
      </p:sp>
      <p:sp>
        <p:nvSpPr>
          <p:cNvPr id="30" name="Textfeld 32"/>
          <p:cNvSpPr txBox="1">
            <a:spLocks noChangeAspect="1"/>
          </p:cNvSpPr>
          <p:nvPr userDrawn="1"/>
        </p:nvSpPr>
        <p:spPr bwMode="auto">
          <a:xfrm>
            <a:off x="5023248" y="3201988"/>
            <a:ext cx="479821"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a:solidFill>
                  <a:prstClr val="black"/>
                </a:solidFill>
              </a:rPr>
              <a:t>0.20</a:t>
            </a:r>
          </a:p>
        </p:txBody>
      </p:sp>
      <p:sp>
        <p:nvSpPr>
          <p:cNvPr id="31" name="Textfeld 33"/>
          <p:cNvSpPr txBox="1">
            <a:spLocks noChangeAspect="1"/>
          </p:cNvSpPr>
          <p:nvPr userDrawn="1"/>
        </p:nvSpPr>
        <p:spPr bwMode="auto">
          <a:xfrm>
            <a:off x="5953738" y="3201988"/>
            <a:ext cx="479821"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4.10</a:t>
            </a:r>
            <a:endParaRPr lang="de-CH" sz="1083" dirty="0">
              <a:solidFill>
                <a:prstClr val="black"/>
              </a:solidFill>
            </a:endParaRPr>
          </a:p>
        </p:txBody>
      </p:sp>
      <p:sp>
        <p:nvSpPr>
          <p:cNvPr id="32" name="Textfeld 34"/>
          <p:cNvSpPr txBox="1">
            <a:spLocks noChangeAspect="1"/>
          </p:cNvSpPr>
          <p:nvPr userDrawn="1"/>
        </p:nvSpPr>
        <p:spPr bwMode="auto">
          <a:xfrm>
            <a:off x="6604422" y="3201988"/>
            <a:ext cx="479821"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4.60</a:t>
            </a:r>
            <a:endParaRPr lang="de-CH" sz="1083" dirty="0">
              <a:solidFill>
                <a:prstClr val="black"/>
              </a:solidFill>
            </a:endParaRPr>
          </a:p>
        </p:txBody>
      </p:sp>
      <p:sp>
        <p:nvSpPr>
          <p:cNvPr id="35" name="Textfeld 37"/>
          <p:cNvSpPr txBox="1">
            <a:spLocks noChangeAspect="1"/>
          </p:cNvSpPr>
          <p:nvPr userDrawn="1"/>
        </p:nvSpPr>
        <p:spPr bwMode="auto">
          <a:xfrm>
            <a:off x="9076582" y="3201988"/>
            <a:ext cx="481542" cy="245410"/>
          </a:xfrm>
          <a:prstGeom prst="rect">
            <a:avLst/>
          </a:prstGeom>
          <a:solidFill>
            <a:srgbClr val="A0CB47"/>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12.80</a:t>
            </a:r>
            <a:endParaRPr lang="de-CH" sz="1083" dirty="0">
              <a:solidFill>
                <a:prstClr val="black"/>
              </a:solidFill>
            </a:endParaRPr>
          </a:p>
        </p:txBody>
      </p:sp>
      <p:sp>
        <p:nvSpPr>
          <p:cNvPr id="37" name="Textfeld 39"/>
          <p:cNvSpPr txBox="1">
            <a:spLocks noChangeAspect="1"/>
          </p:cNvSpPr>
          <p:nvPr userDrawn="1"/>
        </p:nvSpPr>
        <p:spPr bwMode="auto">
          <a:xfrm>
            <a:off x="4712182" y="6349561"/>
            <a:ext cx="479822" cy="245410"/>
          </a:xfrm>
          <a:prstGeom prst="rect">
            <a:avLst/>
          </a:prstGeom>
          <a:solidFill>
            <a:srgbClr val="008FC1"/>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smtClean="0">
                <a:solidFill>
                  <a:prstClr val="black"/>
                </a:solidFill>
              </a:rPr>
              <a:t>8.80</a:t>
            </a:r>
            <a:endParaRPr lang="de-CH" sz="1083" dirty="0">
              <a:solidFill>
                <a:prstClr val="black"/>
              </a:solidFill>
            </a:endParaRPr>
          </a:p>
        </p:txBody>
      </p:sp>
      <p:sp>
        <p:nvSpPr>
          <p:cNvPr id="38" name="Textfeld 40"/>
          <p:cNvSpPr txBox="1">
            <a:spLocks noChangeAspect="1"/>
          </p:cNvSpPr>
          <p:nvPr userDrawn="1"/>
        </p:nvSpPr>
        <p:spPr bwMode="auto">
          <a:xfrm>
            <a:off x="4719109" y="1095358"/>
            <a:ext cx="479822" cy="245410"/>
          </a:xfrm>
          <a:prstGeom prst="rect">
            <a:avLst/>
          </a:prstGeom>
          <a:solidFill>
            <a:srgbClr val="008FC1"/>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a:solidFill>
                  <a:prstClr val="black"/>
                </a:solidFill>
              </a:rPr>
              <a:t>5.80</a:t>
            </a:r>
          </a:p>
        </p:txBody>
      </p:sp>
      <p:cxnSp>
        <p:nvCxnSpPr>
          <p:cNvPr id="42" name="Gerade Verbindung 44"/>
          <p:cNvCxnSpPr/>
          <p:nvPr userDrawn="1"/>
        </p:nvCxnSpPr>
        <p:spPr>
          <a:xfrm>
            <a:off x="0" y="6163469"/>
            <a:ext cx="9906000"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3" name="Textfeld 45"/>
          <p:cNvSpPr txBox="1">
            <a:spLocks noChangeAspect="1"/>
          </p:cNvSpPr>
          <p:nvPr userDrawn="1"/>
        </p:nvSpPr>
        <p:spPr bwMode="auto">
          <a:xfrm>
            <a:off x="4719109" y="5916336"/>
            <a:ext cx="479822" cy="245410"/>
          </a:xfrm>
          <a:prstGeom prst="rect">
            <a:avLst/>
          </a:prstGeom>
          <a:solidFill>
            <a:srgbClr val="008FC1"/>
          </a:solidFill>
          <a:ln w="3175">
            <a:solidFill>
              <a:schemeClr val="tx1"/>
            </a:solidFill>
            <a:miter lim="800000"/>
            <a:headEnd/>
            <a:tailEnd/>
          </a:ln>
        </p:spPr>
        <p:txBody>
          <a:bodyPr lIns="39000" tIns="39000" rIns="39000" bIns="390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de-CH" sz="1083" dirty="0">
                <a:solidFill>
                  <a:prstClr val="black"/>
                </a:solidFill>
              </a:rPr>
              <a:t>7.60</a:t>
            </a:r>
          </a:p>
        </p:txBody>
      </p:sp>
    </p:spTree>
    <p:extLst>
      <p:ext uri="{BB962C8B-B14F-4D97-AF65-F5344CB8AC3E}">
        <p14:creationId xmlns:p14="http://schemas.microsoft.com/office/powerpoint/2010/main" val="821669035"/>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ckblatt Blau">
    <p:bg>
      <p:bgPr>
        <a:solidFill>
          <a:srgbClr val="008FC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804" y="2472517"/>
            <a:ext cx="6226745" cy="1172507"/>
          </a:xfrm>
          <a:prstGeom prst="rect">
            <a:avLst/>
          </a:prstGeom>
        </p:spPr>
      </p:pic>
    </p:spTree>
    <p:extLst>
      <p:ext uri="{BB962C8B-B14F-4D97-AF65-F5344CB8AC3E}">
        <p14:creationId xmlns:p14="http://schemas.microsoft.com/office/powerpoint/2010/main" val="42708789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350489" y="2492896"/>
            <a:ext cx="9205023" cy="1152128"/>
          </a:xfrm>
        </p:spPr>
        <p:txBody>
          <a:bodyPr tIns="36000" bIns="0" anchor="b" anchorCtr="0">
            <a:noAutofit/>
          </a:bodyPr>
          <a:lstStyle>
            <a:lvl1pPr>
              <a:lnSpc>
                <a:spcPts val="4225"/>
              </a:lnSpc>
              <a:defRPr sz="3900" baseline="0"/>
            </a:lvl1pPr>
          </a:lstStyle>
          <a:p>
            <a:r>
              <a:rPr lang="de-DE" noProof="0" smtClean="0"/>
              <a:t>Titelmasterformat durch Klicken bearbeiten</a:t>
            </a:r>
            <a:endParaRPr lang="de-CH" noProof="0" dirty="0"/>
          </a:p>
        </p:txBody>
      </p:sp>
      <p:sp>
        <p:nvSpPr>
          <p:cNvPr id="3" name="Subtitle 2"/>
          <p:cNvSpPr>
            <a:spLocks noGrp="1"/>
          </p:cNvSpPr>
          <p:nvPr>
            <p:ph type="subTitle" idx="1" hasCustomPrompt="1"/>
          </p:nvPr>
        </p:nvSpPr>
        <p:spPr>
          <a:xfrm>
            <a:off x="350837" y="3933825"/>
            <a:ext cx="9205023" cy="1223367"/>
          </a:xfrm>
        </p:spPr>
        <p:txBody>
          <a:bodyPr>
            <a:noAutofit/>
          </a:bodyPr>
          <a:lstStyle>
            <a:lvl1pPr marL="0" indent="0" algn="l">
              <a:lnSpc>
                <a:spcPts val="3033"/>
              </a:lnSpc>
              <a:spcBef>
                <a:spcPts val="0"/>
              </a:spcBef>
              <a:buNone/>
              <a:defRPr sz="2383" baseline="0">
                <a:solidFill>
                  <a:srgbClr val="000000"/>
                </a:solidFill>
                <a:latin typeface="Arial" pitchFamily="34" charset="0"/>
                <a:cs typeface="Arial" pitchFamily="34" charset="0"/>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lang="de-CH" noProof="0" dirty="0" smtClean="0"/>
              <a:t>Vorname Name, Funktion</a:t>
            </a:r>
            <a:endParaRPr lang="de-CH" noProof="0" dirty="0"/>
          </a:p>
        </p:txBody>
      </p:sp>
      <p:pic>
        <p:nvPicPr>
          <p:cNvPr id="7" name="Grafik 5" descr="Logo_ZugEstates_Black.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45276" y="476250"/>
            <a:ext cx="287205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6708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5" name="Textplatzhalter 4"/>
          <p:cNvSpPr>
            <a:spLocks noGrp="1"/>
          </p:cNvSpPr>
          <p:nvPr>
            <p:ph type="body" sz="quarter" idx="13"/>
          </p:nvPr>
        </p:nvSpPr>
        <p:spPr>
          <a:xfrm>
            <a:off x="351000" y="1268760"/>
            <a:ext cx="9204511" cy="4896544"/>
          </a:xfrm>
        </p:spPr>
        <p:txBody>
          <a:bodyPr>
            <a:normAutofit/>
          </a:bodyPr>
          <a:lstStyle>
            <a:lvl1pPr marL="557195" indent="-557195">
              <a:lnSpc>
                <a:spcPts val="3575"/>
              </a:lnSpc>
              <a:spcBef>
                <a:spcPts val="1300"/>
              </a:spcBef>
              <a:spcAft>
                <a:spcPts val="0"/>
              </a:spcAft>
              <a:buClr>
                <a:schemeClr val="tx1"/>
              </a:buClr>
              <a:buSzPct val="100000"/>
              <a:buFont typeface="+mj-lt"/>
              <a:buAutoNum type="arabicPeriod"/>
              <a:defRPr sz="2925"/>
            </a:lvl1pPr>
            <a:lvl2pPr marL="579553" indent="0">
              <a:lnSpc>
                <a:spcPts val="2708"/>
              </a:lnSpc>
              <a:buClr>
                <a:schemeClr val="tx1"/>
              </a:buClr>
              <a:buSzPct val="100000"/>
              <a:buFont typeface="Symbol" pitchFamily="18" charset="2"/>
              <a:buNone/>
              <a:defRPr sz="1950"/>
            </a:lvl2pPr>
            <a:lvl3pPr marL="780761" indent="-199490">
              <a:lnSpc>
                <a:spcPts val="2708"/>
              </a:lnSpc>
              <a:buClr>
                <a:schemeClr val="tx1"/>
              </a:buClr>
              <a:buSzPct val="100000"/>
              <a:buFont typeface="Symbol" pitchFamily="18" charset="2"/>
              <a:buChar char="-"/>
              <a:defRPr sz="1950"/>
            </a:lvl3pPr>
            <a:lvl4pPr marL="971653" indent="-190892">
              <a:lnSpc>
                <a:spcPts val="2708"/>
              </a:lnSpc>
              <a:buClr>
                <a:schemeClr val="tx1"/>
              </a:buClr>
              <a:buSzPct val="100000"/>
              <a:buFont typeface="Symbol" pitchFamily="18" charset="2"/>
              <a:buChar char="-"/>
              <a:defRPr sz="1950" baseline="0"/>
            </a:lvl4pPr>
            <a:lvl5pPr marL="1162543" indent="-190892">
              <a:lnSpc>
                <a:spcPts val="2708"/>
              </a:lnSpc>
              <a:buClr>
                <a:schemeClr val="tx1"/>
              </a:buClr>
              <a:buSzPct val="100000"/>
              <a:buFont typeface="Symbol" pitchFamily="18" charset="2"/>
              <a:buChar char="-"/>
              <a:tabLst/>
              <a:defRPr sz="195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smtClean="0"/>
          </a:p>
        </p:txBody>
      </p:sp>
    </p:spTree>
    <p:extLst>
      <p:ext uri="{BB962C8B-B14F-4D97-AF65-F5344CB8AC3E}">
        <p14:creationId xmlns:p14="http://schemas.microsoft.com/office/powerpoint/2010/main" val="12314616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fol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5" name="Footer Placeholder 4"/>
          <p:cNvSpPr>
            <a:spLocks noGrp="1"/>
          </p:cNvSpPr>
          <p:nvPr>
            <p:ph type="ftr" sz="quarter" idx="11"/>
          </p:nvPr>
        </p:nvSpPr>
        <p:spPr/>
        <p:txBody>
          <a:bodyPr/>
          <a:lstStyle/>
          <a:p>
            <a:r>
              <a:rPr lang="de-CH" noProof="0" dirty="0" smtClean="0"/>
              <a:t>Zug Estates AG</a:t>
            </a:r>
            <a:endParaRPr lang="de-CH" noProof="0" dirty="0"/>
          </a:p>
        </p:txBody>
      </p:sp>
      <p:sp>
        <p:nvSpPr>
          <p:cNvPr id="6" name="Slide Number Placeholder 5"/>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7" name="Content Placeholder 6"/>
          <p:cNvSpPr>
            <a:spLocks noGrp="1"/>
          </p:cNvSpPr>
          <p:nvPr>
            <p:ph sz="quarter" idx="13"/>
          </p:nvPr>
        </p:nvSpPr>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Tree>
    <p:extLst>
      <p:ext uri="{BB962C8B-B14F-4D97-AF65-F5344CB8AC3E}">
        <p14:creationId xmlns:p14="http://schemas.microsoft.com/office/powerpoint/2010/main" val="29760079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8" name="Content Placeholder 7"/>
          <p:cNvSpPr>
            <a:spLocks noGrp="1"/>
          </p:cNvSpPr>
          <p:nvPr>
            <p:ph sz="quarter" idx="13"/>
          </p:nvPr>
        </p:nvSpPr>
        <p:spPr>
          <a:xfrm>
            <a:off x="350488" y="1268414"/>
            <a:ext cx="4525121"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10" name="Content Placeholder 9"/>
          <p:cNvSpPr>
            <a:spLocks noGrp="1"/>
          </p:cNvSpPr>
          <p:nvPr>
            <p:ph sz="quarter" idx="14"/>
          </p:nvPr>
        </p:nvSpPr>
        <p:spPr>
          <a:xfrm>
            <a:off x="5030392" y="1268414"/>
            <a:ext cx="4525119"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305839015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links - rechts fre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8" name="Content Placeholder 7"/>
          <p:cNvSpPr>
            <a:spLocks noGrp="1"/>
          </p:cNvSpPr>
          <p:nvPr>
            <p:ph sz="quarter" idx="13"/>
          </p:nvPr>
        </p:nvSpPr>
        <p:spPr>
          <a:xfrm>
            <a:off x="350488" y="1268414"/>
            <a:ext cx="4525121"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41484845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rechts - links fre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smtClean="0"/>
              <a:t>Titelmasterformat durch Klicken bearbeiten</a:t>
            </a:r>
            <a:endParaRPr lang="de-CH" noProof="0" dirty="0"/>
          </a:p>
        </p:txBody>
      </p:sp>
      <p:sp>
        <p:nvSpPr>
          <p:cNvPr id="6" name="Footer Placeholder 5"/>
          <p:cNvSpPr>
            <a:spLocks noGrp="1"/>
          </p:cNvSpPr>
          <p:nvPr>
            <p:ph type="ftr" sz="quarter" idx="11"/>
          </p:nvPr>
        </p:nvSpPr>
        <p:spPr/>
        <p:txBody>
          <a:bodyPr/>
          <a:lstStyle/>
          <a:p>
            <a:r>
              <a:rPr lang="de-CH" noProof="0" dirty="0" smtClean="0"/>
              <a:t>Zug Estates AG</a:t>
            </a:r>
            <a:endParaRPr lang="de-CH" noProof="0" dirty="0"/>
          </a:p>
        </p:txBody>
      </p:sp>
      <p:sp>
        <p:nvSpPr>
          <p:cNvPr id="7" name="Slide Number Placeholder 6"/>
          <p:cNvSpPr>
            <a:spLocks noGrp="1"/>
          </p:cNvSpPr>
          <p:nvPr>
            <p:ph type="sldNum" sz="quarter" idx="12"/>
          </p:nvPr>
        </p:nvSpPr>
        <p:spPr/>
        <p:txBody>
          <a:bodyPr/>
          <a:lstStyle/>
          <a:p>
            <a:fld id="{483730BF-772B-44D6-9AC7-0B4E1C172F86}" type="slidenum">
              <a:rPr lang="de-CH" noProof="0" smtClean="0"/>
              <a:pPr/>
              <a:t>‹Nr.›</a:t>
            </a:fld>
            <a:endParaRPr lang="de-CH" noProof="0" dirty="0"/>
          </a:p>
        </p:txBody>
      </p:sp>
      <p:sp>
        <p:nvSpPr>
          <p:cNvPr id="10" name="Content Placeholder 9"/>
          <p:cNvSpPr>
            <a:spLocks noGrp="1"/>
          </p:cNvSpPr>
          <p:nvPr>
            <p:ph sz="quarter" idx="14"/>
          </p:nvPr>
        </p:nvSpPr>
        <p:spPr>
          <a:xfrm>
            <a:off x="5030392" y="1268414"/>
            <a:ext cx="4525119" cy="4896891"/>
          </a:xfrm>
        </p:spPr>
        <p:txBody>
          <a:bodyPr/>
          <a:lstStyle>
            <a:lvl1pPr marL="272992" indent="-272992">
              <a:buClr>
                <a:schemeClr val="tx1"/>
              </a:buClr>
              <a:buFont typeface="Symbol" pitchFamily="18" charset="2"/>
              <a:buChar char="-"/>
              <a:defRPr/>
            </a:lvl1pPr>
            <a:lvl2pPr marL="506984" indent="-233993">
              <a:buClr>
                <a:schemeClr val="tx1"/>
              </a:buClr>
              <a:buFont typeface="Symbol" pitchFamily="18" charset="2"/>
              <a:buChar char="-"/>
              <a:defRPr/>
            </a:lvl2pPr>
            <a:lvl3pPr marL="818975" indent="-233993">
              <a:buClr>
                <a:schemeClr val="tx1"/>
              </a:buClr>
              <a:buFont typeface="Symbol" pitchFamily="18" charset="2"/>
              <a:buChar char="-"/>
              <a:defRPr/>
            </a:lvl3pPr>
            <a:lvl4pPr marL="1091966" indent="-233993">
              <a:buClr>
                <a:schemeClr val="tx1"/>
              </a:buClr>
              <a:buFont typeface="Symbol" pitchFamily="18" charset="2"/>
              <a:buChar char="-"/>
              <a:defRPr/>
            </a:lvl4pPr>
            <a:lvl5pPr marL="1403957" indent="-233993">
              <a:buClr>
                <a:schemeClr val="tx1"/>
              </a:buClr>
              <a:buFont typeface="Symbol" pitchFamily="18" charset="2"/>
              <a:buChar cha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Tree>
    <p:extLst>
      <p:ext uri="{BB962C8B-B14F-4D97-AF65-F5344CB8AC3E}">
        <p14:creationId xmlns:p14="http://schemas.microsoft.com/office/powerpoint/2010/main" val="17130239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1000" y="116632"/>
            <a:ext cx="9204511" cy="936104"/>
          </a:xfrm>
          <a:prstGeom prst="rect">
            <a:avLst/>
          </a:prstGeom>
        </p:spPr>
        <p:txBody>
          <a:bodyPr vert="horz" lIns="0" tIns="0" rIns="0" bIns="54000" rtlCol="0" anchor="b" anchorCtr="0">
            <a:noAutofit/>
          </a:bodyPr>
          <a:lstStyle/>
          <a:p>
            <a:endParaRPr lang="de-CH" noProof="0" dirty="0"/>
          </a:p>
        </p:txBody>
      </p:sp>
      <p:sp>
        <p:nvSpPr>
          <p:cNvPr id="3" name="Text Placeholder 2"/>
          <p:cNvSpPr>
            <a:spLocks noGrp="1"/>
          </p:cNvSpPr>
          <p:nvPr>
            <p:ph type="body" idx="1"/>
          </p:nvPr>
        </p:nvSpPr>
        <p:spPr>
          <a:xfrm>
            <a:off x="351000" y="1268760"/>
            <a:ext cx="9204511" cy="4896544"/>
          </a:xfrm>
          <a:prstGeom prst="rect">
            <a:avLst/>
          </a:prstGeom>
        </p:spPr>
        <p:txBody>
          <a:bodyPr vert="horz" lIns="0" tIns="0" rIns="0" bIns="0" rtlCol="0">
            <a:normAutofit/>
          </a:bodyPr>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CH" noProof="0" dirty="0"/>
          </a:p>
        </p:txBody>
      </p:sp>
      <p:sp>
        <p:nvSpPr>
          <p:cNvPr id="5" name="Footer Placeholder 4"/>
          <p:cNvSpPr>
            <a:spLocks noGrp="1"/>
          </p:cNvSpPr>
          <p:nvPr>
            <p:ph type="ftr" sz="quarter" idx="3"/>
          </p:nvPr>
        </p:nvSpPr>
        <p:spPr>
          <a:xfrm>
            <a:off x="351000" y="6480694"/>
            <a:ext cx="8424425" cy="144015"/>
          </a:xfrm>
          <a:prstGeom prst="rect">
            <a:avLst/>
          </a:prstGeom>
        </p:spPr>
        <p:txBody>
          <a:bodyPr vert="horz" lIns="0" tIns="0" rIns="0" bIns="0" rtlCol="0" anchor="t" anchorCtr="0">
            <a:noAutofit/>
          </a:bodyPr>
          <a:lstStyle>
            <a:lvl1pPr algn="l">
              <a:lnSpc>
                <a:spcPts val="1300"/>
              </a:lnSpc>
              <a:defRPr sz="975">
                <a:solidFill>
                  <a:srgbClr val="000000"/>
                </a:solidFill>
                <a:latin typeface="Arial" pitchFamily="34" charset="0"/>
                <a:cs typeface="Arial" pitchFamily="34" charset="0"/>
              </a:defRPr>
            </a:lvl1pPr>
          </a:lstStyle>
          <a:p>
            <a:r>
              <a:rPr lang="de-CH" dirty="0" smtClean="0"/>
              <a:t>Zug Estates AG</a:t>
            </a:r>
            <a:endParaRPr lang="de-CH" dirty="0"/>
          </a:p>
        </p:txBody>
      </p:sp>
      <p:sp>
        <p:nvSpPr>
          <p:cNvPr id="6" name="Slide Number Placeholder 5"/>
          <p:cNvSpPr>
            <a:spLocks noGrp="1"/>
          </p:cNvSpPr>
          <p:nvPr>
            <p:ph type="sldNum" sz="quarter" idx="4"/>
          </p:nvPr>
        </p:nvSpPr>
        <p:spPr>
          <a:xfrm>
            <a:off x="9165468" y="6480694"/>
            <a:ext cx="390043" cy="144015"/>
          </a:xfrm>
          <a:prstGeom prst="rect">
            <a:avLst/>
          </a:prstGeom>
        </p:spPr>
        <p:txBody>
          <a:bodyPr vert="horz" lIns="0" tIns="0" rIns="0" bIns="0" rtlCol="0" anchor="t" anchorCtr="0">
            <a:noAutofit/>
          </a:bodyPr>
          <a:lstStyle>
            <a:lvl1pPr algn="r">
              <a:lnSpc>
                <a:spcPts val="1300"/>
              </a:lnSpc>
              <a:defRPr sz="975">
                <a:solidFill>
                  <a:srgbClr val="000000"/>
                </a:solidFill>
                <a:latin typeface="Arial" pitchFamily="34" charset="0"/>
                <a:cs typeface="Arial" pitchFamily="34" charset="0"/>
              </a:defRPr>
            </a:lvl1pPr>
          </a:lstStyle>
          <a:p>
            <a:fld id="{483730BF-772B-44D6-9AC7-0B4E1C172F86}" type="slidenum">
              <a:rPr lang="de-CH" smtClean="0"/>
              <a:pPr/>
              <a:t>‹Nr.›</a:t>
            </a:fld>
            <a:endParaRPr lang="de-CH" dirty="0"/>
          </a:p>
        </p:txBody>
      </p:sp>
    </p:spTree>
    <p:extLst>
      <p:ext uri="{BB962C8B-B14F-4D97-AF65-F5344CB8AC3E}">
        <p14:creationId xmlns:p14="http://schemas.microsoft.com/office/powerpoint/2010/main" val="652966175"/>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63" r:id="rId3"/>
    <p:sldLayoutId id="2147483649" r:id="rId4"/>
    <p:sldLayoutId id="2147483659" r:id="rId5"/>
    <p:sldLayoutId id="2147483650" r:id="rId6"/>
    <p:sldLayoutId id="2147483652" r:id="rId7"/>
    <p:sldLayoutId id="2147483669" r:id="rId8"/>
    <p:sldLayoutId id="2147483668" r:id="rId9"/>
    <p:sldLayoutId id="2147483672" r:id="rId10"/>
    <p:sldLayoutId id="2147483671" r:id="rId11"/>
    <p:sldLayoutId id="2147483670" r:id="rId12"/>
    <p:sldLayoutId id="2147483673" r:id="rId13"/>
    <p:sldLayoutId id="2147483674" r:id="rId14"/>
    <p:sldLayoutId id="2147483654" r:id="rId15"/>
    <p:sldLayoutId id="2147483655" r:id="rId16"/>
    <p:sldLayoutId id="2147483666" r:id="rId17"/>
    <p:sldLayoutId id="2147483664" r:id="rId18"/>
    <p:sldLayoutId id="2147483665" r:id="rId19"/>
    <p:sldLayoutId id="2147483661" r:id="rId20"/>
    <p:sldLayoutId id="2147483667" r:id="rId21"/>
  </p:sldLayoutIdLst>
  <p:timing>
    <p:tnLst>
      <p:par>
        <p:cTn id="1" dur="indefinite" restart="never" nodeType="tmRoot"/>
      </p:par>
    </p:tnLst>
  </p:timing>
  <p:hf sldNum="0" hdr="0" dt="0"/>
  <p:txStyles>
    <p:titleStyle>
      <a:lvl1pPr algn="l" defTabSz="990570" rtl="0" eaLnBrk="1" latinLnBrk="0" hangingPunct="1">
        <a:lnSpc>
          <a:spcPts val="3575"/>
        </a:lnSpc>
        <a:spcBef>
          <a:spcPct val="0"/>
        </a:spcBef>
        <a:buNone/>
        <a:defRPr sz="2925" b="1" kern="1200" baseline="0">
          <a:solidFill>
            <a:srgbClr val="A0CB47"/>
          </a:solidFill>
          <a:latin typeface="Arial" pitchFamily="34" charset="0"/>
          <a:ea typeface="+mj-ea"/>
          <a:cs typeface="Arial" pitchFamily="34" charset="0"/>
        </a:defRPr>
      </a:lvl1pPr>
    </p:titleStyle>
    <p:bodyStyle>
      <a:lvl1pPr marL="272992" indent="-272992" algn="l" defTabSz="990570" rtl="0" eaLnBrk="1" latinLnBrk="0" hangingPunct="1">
        <a:lnSpc>
          <a:spcPct val="110000"/>
        </a:lnSpc>
        <a:spcBef>
          <a:spcPts val="0"/>
        </a:spcBef>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p:bodyStyle>
    <p:otherStyle>
      <a:defPPr>
        <a:defRPr lang="de-DE"/>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8.xml"/><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816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Hotel City Garden - Zug</a:t>
            </a:r>
            <a:endParaRPr lang="de-CH"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476001" y="1052736"/>
            <a:ext cx="3036839" cy="5184576"/>
          </a:xfrm>
        </p:spPr>
        <p:txBody>
          <a:bodyPr>
            <a:normAutofit/>
          </a:bodyPr>
          <a:lstStyle/>
          <a:p>
            <a:pPr marL="0" indent="0">
              <a:buNone/>
            </a:pPr>
            <a:r>
              <a:rPr lang="de-CH" sz="1600" b="1" dirty="0" smtClean="0"/>
              <a:t>Fazit</a:t>
            </a:r>
            <a:r>
              <a:rPr lang="de-CH" sz="1600" b="1" dirty="0"/>
              <a:t>:</a:t>
            </a:r>
          </a:p>
          <a:p>
            <a:pPr marL="0" indent="0">
              <a:buNone/>
            </a:pPr>
            <a:r>
              <a:rPr lang="de-CH" sz="1600" dirty="0"/>
              <a:t>Terminplan konnte eingehalten </a:t>
            </a:r>
            <a:r>
              <a:rPr lang="de-CH" sz="1600" dirty="0" smtClean="0"/>
              <a:t>werden</a:t>
            </a:r>
          </a:p>
          <a:p>
            <a:pPr marL="0" indent="0">
              <a:buNone/>
            </a:pPr>
            <a:endParaRPr lang="de-CH" sz="1600" dirty="0" smtClean="0"/>
          </a:p>
          <a:p>
            <a:pPr marL="0" indent="0">
              <a:buNone/>
            </a:pPr>
            <a:r>
              <a:rPr lang="de-CH" sz="1600" dirty="0" smtClean="0"/>
              <a:t>verbesserte </a:t>
            </a:r>
            <a:r>
              <a:rPr lang="de-CH" sz="1600" dirty="0"/>
              <a:t>Rendite (bedingt durch beschränkte Betriebsdauer auf min. 12 Jahre / kurze Amortisationsdauer</a:t>
            </a:r>
            <a:r>
              <a:rPr lang="de-CH" sz="1600" dirty="0" smtClean="0"/>
              <a:t>)</a:t>
            </a:r>
          </a:p>
          <a:p>
            <a:pPr marL="0" indent="0">
              <a:buNone/>
            </a:pPr>
            <a:endParaRPr lang="de-CH" sz="1600" dirty="0"/>
          </a:p>
          <a:p>
            <a:pPr marL="0" indent="0">
              <a:buNone/>
            </a:pPr>
            <a:r>
              <a:rPr lang="de-CH" sz="1600" dirty="0"/>
              <a:t>Im Vergleich zum Massivbau keine wesentlich höhere </a:t>
            </a:r>
            <a:r>
              <a:rPr lang="de-CH" sz="1600" dirty="0" smtClean="0"/>
              <a:t>Erstellungskosten</a:t>
            </a:r>
          </a:p>
          <a:p>
            <a:pPr marL="0" indent="0">
              <a:buNone/>
            </a:pPr>
            <a:endParaRPr lang="de-CH" sz="1600" dirty="0" smtClean="0"/>
          </a:p>
          <a:p>
            <a:pPr marL="0" indent="0">
              <a:buNone/>
            </a:pPr>
            <a:r>
              <a:rPr lang="de-CH" sz="1600" dirty="0" smtClean="0"/>
              <a:t>Hotel wird nicht als temporärer Bau wahrgenommen, sondern hochwertig solide (keine qualitativen Einbussen)</a:t>
            </a:r>
            <a:endParaRPr lang="de-CH" sz="1600" dirty="0"/>
          </a:p>
          <a:p>
            <a:pPr marL="324749" indent="-285750">
              <a:buFontTx/>
              <a:buChar char="-"/>
            </a:pPr>
            <a:endParaRPr lang="de-CH" sz="1600" dirty="0" smtClean="0"/>
          </a:p>
          <a:p>
            <a:pPr marL="0" indent="0">
              <a:buNone/>
            </a:pPr>
            <a:endParaRPr lang="de-CH" sz="1600" dirty="0" smtClean="0"/>
          </a:p>
        </p:txBody>
      </p:sp>
      <p:sp>
        <p:nvSpPr>
          <p:cNvPr id="7" name="Inhaltsplatzhalter 4"/>
          <p:cNvSpPr txBox="1">
            <a:spLocks/>
          </p:cNvSpPr>
          <p:nvPr/>
        </p:nvSpPr>
        <p:spPr>
          <a:xfrm>
            <a:off x="3520135" y="1081829"/>
            <a:ext cx="3036839" cy="5089281"/>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en-GB" sz="1600" b="1" dirty="0" smtClean="0"/>
              <a:t>Conclusion:</a:t>
            </a:r>
          </a:p>
          <a:p>
            <a:pPr marL="0" indent="0">
              <a:buNone/>
            </a:pPr>
            <a:r>
              <a:rPr lang="en-GB" sz="1600" dirty="0" smtClean="0"/>
              <a:t>The schedule was met</a:t>
            </a:r>
          </a:p>
          <a:p>
            <a:pPr marL="0" indent="0">
              <a:buNone/>
            </a:pPr>
            <a:r>
              <a:rPr lang="en-GB" sz="1600" dirty="0" smtClean="0"/>
              <a:t/>
            </a:r>
            <a:br>
              <a:rPr lang="en-GB" sz="1600" dirty="0" smtClean="0"/>
            </a:br>
            <a:endParaRPr lang="en-GB" sz="1600" dirty="0" smtClean="0"/>
          </a:p>
          <a:p>
            <a:pPr marL="0" indent="0">
              <a:buNone/>
            </a:pPr>
            <a:r>
              <a:rPr lang="en-GB" sz="1600" dirty="0" smtClean="0"/>
              <a:t>An improved return (due to a limited service life of at least 12 years / short amortisation period)</a:t>
            </a:r>
          </a:p>
          <a:p>
            <a:pPr marL="0" indent="0">
              <a:buNone/>
            </a:pPr>
            <a:endParaRPr lang="en-GB" sz="1600" dirty="0" smtClean="0"/>
          </a:p>
          <a:p>
            <a:pPr marL="0" indent="0">
              <a:buNone/>
            </a:pPr>
            <a:endParaRPr lang="en-GB" sz="1600" dirty="0"/>
          </a:p>
          <a:p>
            <a:pPr marL="0" indent="0">
              <a:buNone/>
            </a:pPr>
            <a:r>
              <a:rPr lang="en-GB" sz="1600" dirty="0" smtClean="0"/>
              <a:t>Compared to massive construction no significantly higher construction costs</a:t>
            </a:r>
          </a:p>
          <a:p>
            <a:pPr marL="0" indent="0">
              <a:buNone/>
            </a:pPr>
            <a:endParaRPr lang="en-GB" sz="1600" dirty="0" smtClean="0"/>
          </a:p>
          <a:p>
            <a:pPr marL="0" indent="0">
              <a:buNone/>
            </a:pPr>
            <a:r>
              <a:rPr lang="en-GB" sz="1600" dirty="0" smtClean="0"/>
              <a:t>The hotel is not perceived as a temporary building, but as high-quality and solid (no loss of quality)</a:t>
            </a:r>
          </a:p>
          <a:p>
            <a:pPr marL="0" indent="0">
              <a:buNone/>
            </a:pPr>
            <a:endParaRPr lang="de-CH" sz="1600" dirty="0"/>
          </a:p>
          <a:p>
            <a:pPr marL="324749" indent="-285750">
              <a:buFontTx/>
              <a:buChar char="-"/>
            </a:pPr>
            <a:endParaRPr lang="de-CH" sz="1600" dirty="0" smtClean="0"/>
          </a:p>
          <a:p>
            <a:pPr marL="0" indent="0">
              <a:buFont typeface="Symbol" pitchFamily="18" charset="2"/>
              <a:buNone/>
            </a:pPr>
            <a:endParaRPr lang="de-CH" sz="1600" dirty="0" smtClean="0"/>
          </a:p>
        </p:txBody>
      </p:sp>
      <p:sp>
        <p:nvSpPr>
          <p:cNvPr id="8" name="Inhaltsplatzhalter 4"/>
          <p:cNvSpPr txBox="1">
            <a:spLocks/>
          </p:cNvSpPr>
          <p:nvPr/>
        </p:nvSpPr>
        <p:spPr>
          <a:xfrm>
            <a:off x="6681192" y="1145874"/>
            <a:ext cx="3036839" cy="5241681"/>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fr-FR" sz="1600" b="1" dirty="0" smtClean="0"/>
              <a:t>Conclusion:</a:t>
            </a:r>
          </a:p>
          <a:p>
            <a:pPr marL="0" indent="0">
              <a:buNone/>
            </a:pPr>
            <a:r>
              <a:rPr lang="fr-FR" sz="1600" dirty="0" smtClean="0"/>
              <a:t>Le </a:t>
            </a:r>
            <a:r>
              <a:rPr lang="fr-FR" sz="1600" dirty="0"/>
              <a:t>calendrier a été respecté </a:t>
            </a:r>
            <a:endParaRPr lang="fr-FR" sz="1600" dirty="0" smtClean="0"/>
          </a:p>
          <a:p>
            <a:pPr marL="0" indent="0">
              <a:buNone/>
            </a:pPr>
            <a:endParaRPr lang="fr-FR" sz="1600" dirty="0"/>
          </a:p>
          <a:p>
            <a:pPr marL="0" indent="0">
              <a:buNone/>
            </a:pPr>
            <a:endParaRPr lang="fr-FR" sz="1600" dirty="0" smtClean="0"/>
          </a:p>
          <a:p>
            <a:pPr marL="0" indent="0">
              <a:buNone/>
            </a:pPr>
            <a:r>
              <a:rPr lang="fr-FR" sz="1600" dirty="0"/>
              <a:t>R</a:t>
            </a:r>
            <a:r>
              <a:rPr lang="fr-FR" sz="1600" dirty="0" smtClean="0"/>
              <a:t>endement </a:t>
            </a:r>
            <a:r>
              <a:rPr lang="fr-FR" sz="1600" dirty="0"/>
              <a:t>amélioré (en raison d'une durée de vie limitée à au moins 12 ans / courte période </a:t>
            </a:r>
            <a:r>
              <a:rPr lang="fr-FR" sz="1600" dirty="0" smtClean="0"/>
              <a:t>d'amortissement) </a:t>
            </a:r>
          </a:p>
          <a:p>
            <a:pPr marL="0" indent="0">
              <a:buNone/>
            </a:pPr>
            <a:endParaRPr lang="fr-FR" sz="1600" dirty="0"/>
          </a:p>
          <a:p>
            <a:pPr marL="0" indent="0">
              <a:buNone/>
            </a:pPr>
            <a:r>
              <a:rPr lang="fr-FR" sz="1600" dirty="0" smtClean="0"/>
              <a:t>Comparé </a:t>
            </a:r>
            <a:r>
              <a:rPr lang="fr-FR" sz="1600" dirty="0"/>
              <a:t>à la construction massive, pas de coûts de construction significativement plus élevés </a:t>
            </a:r>
            <a:endParaRPr lang="fr-FR" sz="1600" dirty="0" smtClean="0"/>
          </a:p>
          <a:p>
            <a:pPr marL="0" indent="0">
              <a:buNone/>
            </a:pPr>
            <a:r>
              <a:rPr lang="fr-FR" sz="1600" dirty="0" smtClean="0"/>
              <a:t>L'hôtel </a:t>
            </a:r>
            <a:r>
              <a:rPr lang="fr-FR" sz="1600" dirty="0"/>
              <a:t>n'est pas perçu comme un bâtiment temporaire, mais de haute qualité et solide (pas de pertes </a:t>
            </a:r>
            <a:r>
              <a:rPr lang="fr-FR" sz="1600" dirty="0" smtClean="0"/>
              <a:t>qualitatives)</a:t>
            </a: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125004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19161"/>
          <a:stretch/>
        </p:blipFill>
        <p:spPr>
          <a:xfrm>
            <a:off x="-28282" y="1127602"/>
            <a:ext cx="7474401" cy="3398769"/>
          </a:xfrm>
          <a:prstGeom prst="rect">
            <a:avLst/>
          </a:prstGeom>
        </p:spPr>
      </p:pic>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pic>
        <p:nvPicPr>
          <p:cNvPr id="11" name="Grafik 10"/>
          <p:cNvPicPr>
            <a:picLocks noChangeAspect="1"/>
          </p:cNvPicPr>
          <p:nvPr/>
        </p:nvPicPr>
        <p:blipFill>
          <a:blip r:embed="rId3"/>
          <a:stretch>
            <a:fillRect/>
          </a:stretch>
        </p:blipFill>
        <p:spPr>
          <a:xfrm>
            <a:off x="6918095" y="1129658"/>
            <a:ext cx="3003457" cy="3420000"/>
          </a:xfrm>
          <a:prstGeom prst="rect">
            <a:avLst/>
          </a:prstGeom>
        </p:spPr>
      </p:pic>
      <p:sp>
        <p:nvSpPr>
          <p:cNvPr id="7" name="Inhaltsplatzhalter 4"/>
          <p:cNvSpPr>
            <a:spLocks noGrp="1"/>
          </p:cNvSpPr>
          <p:nvPr>
            <p:ph sz="quarter" idx="13"/>
          </p:nvPr>
        </p:nvSpPr>
        <p:spPr>
          <a:xfrm>
            <a:off x="-15552" y="4509120"/>
            <a:ext cx="9921552" cy="2348880"/>
          </a:xfrm>
          <a:solidFill>
            <a:schemeClr val="tx2">
              <a:lumMod val="85000"/>
              <a:lumOff val="15000"/>
            </a:schemeClr>
          </a:solidFill>
        </p:spPr>
        <p:txBody>
          <a:bodyPr lIns="360000" rIns="360000" numCol="3" anchor="ctr">
            <a:normAutofit fontScale="92500" lnSpcReduction="20000"/>
          </a:bodyPr>
          <a:lstStyle/>
          <a:p>
            <a:pPr marL="0" indent="0">
              <a:buNone/>
            </a:pPr>
            <a:r>
              <a:rPr lang="de-CH" sz="1600" b="1" cap="all" dirty="0" smtClean="0">
                <a:solidFill>
                  <a:schemeClr val="bg1"/>
                </a:solidFill>
              </a:rPr>
              <a:t>Erstes Holzhochhaus der schweiz</a:t>
            </a:r>
          </a:p>
          <a:p>
            <a:pPr marL="0" indent="0">
              <a:buNone/>
            </a:pPr>
            <a:r>
              <a:rPr lang="de-CH" sz="1400" dirty="0" smtClean="0">
                <a:solidFill>
                  <a:schemeClr val="bg1"/>
                </a:solidFill>
              </a:rPr>
              <a:t>Das Gebäude ist in einer Holz-Betonverbundkonstruktion geplant. Dies erlaubt eine 4-6 Monate verkürzte Bauzeit, da die einzelnen Elemente im Werk inkl. Heizung- Kühl- und Lüftungskomponenten vorproduziert werden. Diese Form der Vorfabrikation erfordert eine konsequente Planung, die mit BIM (Building Information Modeling) umgesetzt wird.</a:t>
            </a:r>
          </a:p>
          <a:p>
            <a:pPr marL="0" indent="0">
              <a:buNone/>
            </a:pPr>
            <a:endParaRPr lang="en-GB" sz="1400" dirty="0" smtClean="0">
              <a:solidFill>
                <a:schemeClr val="bg1"/>
              </a:solidFill>
            </a:endParaRPr>
          </a:p>
          <a:p>
            <a:pPr marL="0" indent="0">
              <a:buNone/>
            </a:pPr>
            <a:r>
              <a:rPr lang="en-GB" sz="1400" dirty="0" smtClean="0">
                <a:solidFill>
                  <a:schemeClr val="bg1"/>
                </a:solidFill>
              </a:rPr>
              <a:t> </a:t>
            </a:r>
            <a:r>
              <a:rPr lang="en-GB" sz="1400" dirty="0">
                <a:solidFill>
                  <a:schemeClr val="bg1"/>
                </a:solidFill>
              </a:rPr>
              <a:t>The building is planned in a wood – concrete composite construction. This allows a 4 – 6 months shorter construction time, as the individual elements are pre-produced in the factory, including heating, cooling an ventilation components. </a:t>
            </a:r>
            <a:br>
              <a:rPr lang="en-GB" sz="1400" dirty="0">
                <a:solidFill>
                  <a:schemeClr val="bg1"/>
                </a:solidFill>
              </a:rPr>
            </a:br>
            <a:r>
              <a:rPr lang="en-GB" sz="1400" dirty="0">
                <a:solidFill>
                  <a:schemeClr val="bg1"/>
                </a:solidFill>
              </a:rPr>
              <a:t>This form of prefabrication requires consistent planning, which is implemented in this project with BIM (Building Information Modeling) </a:t>
            </a:r>
            <a:endParaRPr lang="en-GB" sz="1400" dirty="0" smtClean="0">
              <a:solidFill>
                <a:schemeClr val="bg1"/>
              </a:solidFill>
            </a:endParaRPr>
          </a:p>
          <a:p>
            <a:pPr marL="0" indent="0">
              <a:buNone/>
            </a:pPr>
            <a:endParaRPr lang="en-GB" sz="1400" dirty="0">
              <a:solidFill>
                <a:schemeClr val="bg1"/>
              </a:solidFill>
            </a:endParaRPr>
          </a:p>
          <a:p>
            <a:pPr marL="0" indent="0">
              <a:buNone/>
            </a:pPr>
            <a:endParaRPr lang="en-GB" sz="1400" dirty="0" smtClean="0">
              <a:solidFill>
                <a:schemeClr val="bg1"/>
              </a:solidFill>
            </a:endParaRPr>
          </a:p>
          <a:p>
            <a:pPr marL="0" indent="0">
              <a:buNone/>
            </a:pPr>
            <a:r>
              <a:rPr lang="fr-FR" sz="1400" dirty="0" smtClean="0">
                <a:solidFill>
                  <a:schemeClr val="bg1"/>
                </a:solidFill>
              </a:rPr>
              <a:t>Le </a:t>
            </a:r>
            <a:r>
              <a:rPr lang="fr-FR" sz="1400" dirty="0">
                <a:solidFill>
                  <a:schemeClr val="bg1"/>
                </a:solidFill>
              </a:rPr>
              <a:t>bâtiment est conçu dans une construction composite bois-béton. Cela permet un temps de construction plus court de 4 à 6 mois car les éléments individuels de l'usine sont pré-produits, y compris les composants de chauffage, de refroidissement et de ventilation. Cette forme de préfabrication nécessite une planification cohérente, qui est mise en œuvre dans ce projet avec BIM (Building Information </a:t>
            </a:r>
            <a:endParaRPr lang="de-CH" sz="1400" dirty="0">
              <a:solidFill>
                <a:schemeClr val="bg1"/>
              </a:solidFill>
            </a:endParaRPr>
          </a:p>
          <a:p>
            <a:pPr marL="0" indent="0">
              <a:buNone/>
            </a:pPr>
            <a:endParaRPr lang="de-CH" sz="1600" dirty="0" smtClean="0">
              <a:solidFill>
                <a:schemeClr val="bg1"/>
              </a:solidFill>
            </a:endParaRPr>
          </a:p>
        </p:txBody>
      </p:sp>
      <p:sp>
        <p:nvSpPr>
          <p:cNvPr id="8" name="Titel 1"/>
          <p:cNvSpPr>
            <a:spLocks noGrp="1"/>
          </p:cNvSpPr>
          <p:nvPr>
            <p:ph type="title"/>
          </p:nvPr>
        </p:nvSpPr>
        <p:spPr>
          <a:xfrm>
            <a:off x="351000" y="428133"/>
            <a:ext cx="9204511" cy="648072"/>
          </a:xfrm>
        </p:spPr>
        <p:txBody>
          <a:bodyPr/>
          <a:lstStyle/>
          <a:p>
            <a:pPr>
              <a:lnSpc>
                <a:spcPct val="100000"/>
              </a:lnSpc>
            </a:pPr>
            <a:r>
              <a:rPr lang="de-CH" sz="1600" dirty="0"/>
              <a:t>Suurstoffi 22 / 1. Holzhochhaus in der Schweiz</a:t>
            </a:r>
            <a:br>
              <a:rPr lang="de-CH" sz="1600" dirty="0"/>
            </a:br>
            <a:r>
              <a:rPr lang="en-GB" sz="1600" dirty="0"/>
              <a:t>Suurstoffi Construction field 1 / education an office building</a:t>
            </a:r>
            <a:r>
              <a:rPr lang="de-CH" sz="1600" dirty="0"/>
              <a:t/>
            </a:r>
            <a:br>
              <a:rPr lang="de-CH" sz="1600" dirty="0"/>
            </a:br>
            <a:r>
              <a:rPr lang="fr-FR" sz="1600" dirty="0"/>
              <a:t>Suurstoffi 22 - 1ère tour en bois de Suisse</a:t>
            </a:r>
            <a:endParaRPr lang="de-CH" sz="1600" dirty="0"/>
          </a:p>
        </p:txBody>
      </p:sp>
    </p:spTree>
    <p:extLst>
      <p:ext uri="{BB962C8B-B14F-4D97-AF65-F5344CB8AC3E}">
        <p14:creationId xmlns:p14="http://schemas.microsoft.com/office/powerpoint/2010/main" val="2767667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pic>
        <p:nvPicPr>
          <p:cNvPr id="5" name="Grafik 4"/>
          <p:cNvPicPr>
            <a:picLocks noChangeAspect="1"/>
          </p:cNvPicPr>
          <p:nvPr/>
        </p:nvPicPr>
        <p:blipFill rotWithShape="1">
          <a:blip r:embed="rId2"/>
          <a:srcRect t="13536"/>
          <a:stretch/>
        </p:blipFill>
        <p:spPr>
          <a:xfrm>
            <a:off x="4934932" y="4005064"/>
            <a:ext cx="4971068" cy="2880320"/>
          </a:xfrm>
          <a:prstGeom prst="rect">
            <a:avLst/>
          </a:prstGeom>
        </p:spPr>
      </p:pic>
      <p:pic>
        <p:nvPicPr>
          <p:cNvPr id="6" name="Grafik 5"/>
          <p:cNvPicPr>
            <a:picLocks noChangeAspect="1"/>
          </p:cNvPicPr>
          <p:nvPr/>
        </p:nvPicPr>
        <p:blipFill rotWithShape="1">
          <a:blip r:embed="rId3"/>
          <a:srcRect t="-2546" b="27121"/>
          <a:stretch/>
        </p:blipFill>
        <p:spPr>
          <a:xfrm>
            <a:off x="0" y="3905672"/>
            <a:ext cx="4950484" cy="2979712"/>
          </a:xfrm>
          <a:prstGeom prst="rect">
            <a:avLst/>
          </a:prstGeom>
        </p:spPr>
      </p:pic>
      <p:pic>
        <p:nvPicPr>
          <p:cNvPr id="12" name="Grafik 11"/>
          <p:cNvPicPr>
            <a:picLocks noChangeAspect="1"/>
          </p:cNvPicPr>
          <p:nvPr/>
        </p:nvPicPr>
        <p:blipFill>
          <a:blip r:embed="rId4"/>
          <a:stretch>
            <a:fillRect/>
          </a:stretch>
        </p:blipFill>
        <p:spPr>
          <a:xfrm>
            <a:off x="848412" y="1141942"/>
            <a:ext cx="3960572" cy="2554474"/>
          </a:xfrm>
          <a:prstGeom prst="rect">
            <a:avLst/>
          </a:prstGeom>
        </p:spPr>
      </p:pic>
      <p:pic>
        <p:nvPicPr>
          <p:cNvPr id="13" name="Grafik 12"/>
          <p:cNvPicPr>
            <a:picLocks noChangeAspect="1"/>
          </p:cNvPicPr>
          <p:nvPr/>
        </p:nvPicPr>
        <p:blipFill rotWithShape="1">
          <a:blip r:embed="rId5"/>
          <a:srcRect r="54770"/>
          <a:stretch/>
        </p:blipFill>
        <p:spPr>
          <a:xfrm>
            <a:off x="5162644" y="1098311"/>
            <a:ext cx="4091924" cy="2762737"/>
          </a:xfrm>
          <a:prstGeom prst="rect">
            <a:avLst/>
          </a:prstGeom>
        </p:spPr>
      </p:pic>
      <p:sp>
        <p:nvSpPr>
          <p:cNvPr id="10" name="Titel 1"/>
          <p:cNvSpPr>
            <a:spLocks noGrp="1"/>
          </p:cNvSpPr>
          <p:nvPr>
            <p:ph type="title"/>
          </p:nvPr>
        </p:nvSpPr>
        <p:spPr>
          <a:xfrm>
            <a:off x="332676" y="378231"/>
            <a:ext cx="9204511" cy="648072"/>
          </a:xfrm>
        </p:spPr>
        <p:txBody>
          <a:bodyPr/>
          <a:lstStyle/>
          <a:p>
            <a:pPr>
              <a:lnSpc>
                <a:spcPct val="100000"/>
              </a:lnSpc>
            </a:pPr>
            <a:r>
              <a:rPr lang="de-CH" sz="3200" dirty="0"/>
              <a:t/>
            </a:r>
            <a:br>
              <a:rPr lang="de-CH" sz="3200" dirty="0"/>
            </a:br>
            <a:r>
              <a:rPr lang="de-CH" sz="1600" dirty="0"/>
              <a:t>Suurstoffi 22 / 1. Holzhochhaus in der Schweiz</a:t>
            </a:r>
            <a:br>
              <a:rPr lang="de-CH" sz="1600" dirty="0"/>
            </a:br>
            <a:r>
              <a:rPr lang="en-GB" sz="1600" dirty="0"/>
              <a:t>Suurstoffi Construction field 1 / education an office building</a:t>
            </a:r>
            <a:r>
              <a:rPr lang="de-CH" sz="1600" dirty="0"/>
              <a:t/>
            </a:r>
            <a:br>
              <a:rPr lang="de-CH" sz="1600" dirty="0"/>
            </a:br>
            <a:r>
              <a:rPr lang="fr-FR" sz="1600" dirty="0"/>
              <a:t>Suurstoffi 22 - 1ère tour en bois de Suisse</a:t>
            </a:r>
            <a:endParaRPr lang="de-CH" sz="1600" dirty="0"/>
          </a:p>
        </p:txBody>
      </p:sp>
    </p:spTree>
    <p:extLst>
      <p:ext uri="{BB962C8B-B14F-4D97-AF65-F5344CB8AC3E}">
        <p14:creationId xmlns:p14="http://schemas.microsoft.com/office/powerpoint/2010/main" val="2900334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488" y="341681"/>
            <a:ext cx="4385976" cy="936104"/>
          </a:xfrm>
        </p:spPr>
        <p:txBody>
          <a:bodyPr/>
          <a:lstStyle/>
          <a:p>
            <a:pPr>
              <a:lnSpc>
                <a:spcPct val="100000"/>
              </a:lnSpc>
            </a:pPr>
            <a:r>
              <a:rPr lang="de-CH" sz="1400" dirty="0"/>
              <a:t>Suurstoffi 22 / 1. Holzhochhaus in der Schweiz</a:t>
            </a:r>
            <a:br>
              <a:rPr lang="de-CH" sz="1400" dirty="0"/>
            </a:br>
            <a:r>
              <a:rPr lang="en-GB" sz="1400" dirty="0"/>
              <a:t>Suurstoffi Construction field 1 / education an office building</a:t>
            </a:r>
            <a:r>
              <a:rPr lang="de-CH" sz="1400" dirty="0"/>
              <a:t/>
            </a:r>
            <a:br>
              <a:rPr lang="de-CH" sz="1400" dirty="0"/>
            </a:br>
            <a:r>
              <a:rPr lang="fr-FR" sz="1400" dirty="0"/>
              <a:t>Suurstoffi 22 - 1ère tour en bois de Suisse</a:t>
            </a:r>
            <a:endParaRPr lang="de-CH" sz="14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3935" r="1447" b="-346"/>
          <a:stretch/>
        </p:blipFill>
        <p:spPr>
          <a:xfrm>
            <a:off x="5017410" y="0"/>
            <a:ext cx="4904142" cy="3598192"/>
          </a:xfrm>
          <a:prstGeom prst="rect">
            <a:avLst/>
          </a:prstGeom>
        </p:spPr>
      </p:pic>
      <p:pic>
        <p:nvPicPr>
          <p:cNvPr id="4" name="Grafik 3"/>
          <p:cNvPicPr>
            <a:picLocks noChangeAspect="1"/>
          </p:cNvPicPr>
          <p:nvPr/>
        </p:nvPicPr>
        <p:blipFill>
          <a:blip r:embed="rId3"/>
          <a:stretch>
            <a:fillRect/>
          </a:stretch>
        </p:blipFill>
        <p:spPr>
          <a:xfrm>
            <a:off x="5017410" y="3561389"/>
            <a:ext cx="4894985" cy="3294325"/>
          </a:xfrm>
          <a:prstGeom prst="rect">
            <a:avLst/>
          </a:prstGeom>
        </p:spPr>
      </p:pic>
      <p:sp>
        <p:nvSpPr>
          <p:cNvPr id="7" name="Inhaltsplatzhalter 4"/>
          <p:cNvSpPr txBox="1">
            <a:spLocks/>
          </p:cNvSpPr>
          <p:nvPr/>
        </p:nvSpPr>
        <p:spPr>
          <a:xfrm>
            <a:off x="384050" y="1628799"/>
            <a:ext cx="4280918" cy="4594777"/>
          </a:xfrm>
          <a:prstGeom prst="rect">
            <a:avLst/>
          </a:prstGeom>
        </p:spPr>
        <p:txBody>
          <a:bodyPr vert="horz" lIns="0" tIns="0" rIns="0" bIns="0" rtlCol="0">
            <a:normAutofit fontScale="700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de-CH" sz="1600" b="1" dirty="0"/>
              <a:t>Realisierungsdauer</a:t>
            </a:r>
            <a:br>
              <a:rPr lang="de-CH" sz="1600" b="1" dirty="0"/>
            </a:br>
            <a:r>
              <a:rPr lang="de-CH" sz="1600" b="1" dirty="0"/>
              <a:t>Time </a:t>
            </a:r>
            <a:r>
              <a:rPr lang="en-GB" sz="1600" b="1" dirty="0"/>
              <a:t>of realisation </a:t>
            </a:r>
            <a:r>
              <a:rPr lang="de-CH" sz="1600" b="1" dirty="0"/>
              <a:t>/ </a:t>
            </a:r>
            <a:r>
              <a:rPr lang="fr-CH" sz="1600" b="1" dirty="0"/>
              <a:t>Délai de réalisation</a:t>
            </a:r>
            <a:r>
              <a:rPr lang="de-CH" sz="1600" b="1" dirty="0"/>
              <a:t>		</a:t>
            </a:r>
            <a:endParaRPr lang="de-CH" sz="1600" b="1" dirty="0" smtClean="0"/>
          </a:p>
          <a:p>
            <a:pPr marL="0" indent="0">
              <a:buNone/>
            </a:pPr>
            <a:r>
              <a:rPr lang="de-CH" sz="1600" b="1" dirty="0"/>
              <a:t>	</a:t>
            </a:r>
            <a:r>
              <a:rPr lang="de-CH" sz="1600" b="1" dirty="0" smtClean="0"/>
              <a:t>22 </a:t>
            </a:r>
            <a:r>
              <a:rPr lang="de-CH" sz="1600" b="1" dirty="0"/>
              <a:t>Monate / </a:t>
            </a:r>
            <a:r>
              <a:rPr lang="en-GB" sz="1600" b="1" dirty="0"/>
              <a:t>months</a:t>
            </a:r>
            <a:r>
              <a:rPr lang="de-CH" sz="1600" b="1" dirty="0"/>
              <a:t> / </a:t>
            </a:r>
            <a:r>
              <a:rPr lang="fr-CH" sz="1600" b="1" dirty="0"/>
              <a:t>mois</a:t>
            </a:r>
          </a:p>
          <a:p>
            <a:pPr marL="0" indent="0">
              <a:buNone/>
            </a:pPr>
            <a:r>
              <a:rPr lang="de-CH" sz="1600" dirty="0"/>
              <a:t>Baustart / </a:t>
            </a:r>
            <a:r>
              <a:rPr lang="en-GB" sz="1600" dirty="0"/>
              <a:t>start  of construction</a:t>
            </a:r>
            <a:r>
              <a:rPr lang="de-CH" sz="1600" dirty="0"/>
              <a:t>/ </a:t>
            </a:r>
            <a:r>
              <a:rPr lang="fr-CH" sz="1600" dirty="0"/>
              <a:t>début de réalisation </a:t>
            </a:r>
            <a:r>
              <a:rPr lang="de-CH" sz="1600" dirty="0"/>
              <a:t>			</a:t>
            </a:r>
            <a:r>
              <a:rPr lang="de-CH" sz="1600" dirty="0" smtClean="0"/>
              <a:t>8/2016</a:t>
            </a:r>
            <a:endParaRPr lang="de-CH" sz="1600" dirty="0"/>
          </a:p>
          <a:p>
            <a:pPr marL="0" indent="0">
              <a:buNone/>
            </a:pPr>
            <a:r>
              <a:rPr lang="de-CH" sz="1600" dirty="0"/>
              <a:t>Bezug Mieter / </a:t>
            </a:r>
            <a:r>
              <a:rPr lang="en-GB" sz="1600" dirty="0"/>
              <a:t>handover to tenants </a:t>
            </a:r>
            <a:r>
              <a:rPr lang="de-CH" sz="1600" dirty="0"/>
              <a:t>/</a:t>
            </a:r>
            <a:r>
              <a:rPr lang="fr-CH" sz="1600" dirty="0"/>
              <a:t> locataire de référence</a:t>
            </a:r>
            <a:r>
              <a:rPr lang="de-CH" sz="1600" dirty="0"/>
              <a:t>		</a:t>
            </a:r>
            <a:r>
              <a:rPr lang="de-CH" sz="1600" dirty="0" smtClean="0"/>
              <a:t>6/2018</a:t>
            </a:r>
            <a:endParaRPr lang="de-CH" sz="1600" dirty="0"/>
          </a:p>
          <a:p>
            <a:pPr marL="0" indent="0">
              <a:buNone/>
            </a:pPr>
            <a:endParaRPr lang="de-CH" sz="1600" dirty="0"/>
          </a:p>
          <a:p>
            <a:pPr marL="0" indent="0">
              <a:buNone/>
            </a:pPr>
            <a:r>
              <a:rPr lang="de-CH" sz="1600" b="1" dirty="0"/>
              <a:t>Verbautes Holz / </a:t>
            </a:r>
            <a:r>
              <a:rPr lang="en-GB" sz="1600" b="1" dirty="0"/>
              <a:t>built-up wood </a:t>
            </a:r>
            <a:r>
              <a:rPr lang="fr-CH" sz="1600" b="1" dirty="0"/>
              <a:t>/ bois</a:t>
            </a:r>
            <a:r>
              <a:rPr lang="de-CH" sz="1600" b="1" dirty="0"/>
              <a:t>        </a:t>
            </a:r>
          </a:p>
          <a:p>
            <a:pPr marL="0" indent="0">
              <a:buNone/>
            </a:pPr>
            <a:r>
              <a:rPr lang="de-CH" sz="1600" b="1" dirty="0"/>
              <a:t>		</a:t>
            </a:r>
            <a:r>
              <a:rPr lang="de-CH" sz="1600" b="1" dirty="0" smtClean="0"/>
              <a:t>1’500 </a:t>
            </a:r>
            <a:r>
              <a:rPr lang="de-CH" sz="1600" b="1" dirty="0"/>
              <a:t>m3</a:t>
            </a:r>
          </a:p>
          <a:p>
            <a:pPr marL="0" indent="0">
              <a:buNone/>
            </a:pPr>
            <a:r>
              <a:rPr lang="de-CH" sz="1600" b="1" dirty="0"/>
              <a:t>Vorgefertigte Holzelemente / </a:t>
            </a:r>
            <a:r>
              <a:rPr lang="en-GB" sz="1600" b="1" dirty="0"/>
              <a:t>prefabricated wooden elements </a:t>
            </a:r>
            <a:r>
              <a:rPr lang="de-CH" sz="1600" b="1" dirty="0"/>
              <a:t>/ </a:t>
            </a:r>
            <a:r>
              <a:rPr lang="fr-CH" sz="1600" b="1" dirty="0"/>
              <a:t>éléments des bois préfabriqués </a:t>
            </a:r>
            <a:r>
              <a:rPr lang="de-CH" sz="1600" b="1" dirty="0"/>
              <a:t>	</a:t>
            </a:r>
          </a:p>
          <a:p>
            <a:pPr marL="0" indent="0">
              <a:buNone/>
            </a:pPr>
            <a:r>
              <a:rPr lang="de-CH" sz="1600" b="1" dirty="0"/>
              <a:t>		1</a:t>
            </a:r>
            <a:r>
              <a:rPr lang="de-CH" sz="1600" b="1" dirty="0" smtClean="0"/>
              <a:t>’070</a:t>
            </a:r>
            <a:endParaRPr lang="de-CH" sz="1600" b="1" dirty="0"/>
          </a:p>
          <a:p>
            <a:pPr marL="0" indent="0">
              <a:buNone/>
            </a:pPr>
            <a:endParaRPr lang="de-CH" sz="1600" dirty="0"/>
          </a:p>
          <a:p>
            <a:pPr marL="0" indent="0">
              <a:buNone/>
            </a:pPr>
            <a:r>
              <a:rPr lang="de-CH" sz="1600" b="1" dirty="0"/>
              <a:t>Geschosse / </a:t>
            </a:r>
            <a:r>
              <a:rPr lang="en-GB" sz="1600" b="1" dirty="0"/>
              <a:t>storeys</a:t>
            </a:r>
            <a:r>
              <a:rPr lang="de-CH" sz="1600" b="1" dirty="0"/>
              <a:t> / </a:t>
            </a:r>
            <a:r>
              <a:rPr lang="fr-CH" sz="1600" b="1" dirty="0"/>
              <a:t>étages</a:t>
            </a:r>
            <a:r>
              <a:rPr lang="de-CH" sz="1600" b="1" dirty="0"/>
              <a:t> </a:t>
            </a:r>
            <a:br>
              <a:rPr lang="de-CH" sz="1600" b="1" dirty="0"/>
            </a:br>
            <a:r>
              <a:rPr lang="de-CH" sz="1600" dirty="0"/>
              <a:t>(Höhe / </a:t>
            </a:r>
            <a:r>
              <a:rPr lang="en-GB" sz="1600" dirty="0"/>
              <a:t>height</a:t>
            </a:r>
            <a:r>
              <a:rPr lang="de-CH" sz="1600" dirty="0"/>
              <a:t> / </a:t>
            </a:r>
            <a:r>
              <a:rPr lang="fr-CH" sz="1600" dirty="0"/>
              <a:t>hauteur</a:t>
            </a:r>
            <a:r>
              <a:rPr lang="de-CH" sz="1600" dirty="0"/>
              <a:t>  </a:t>
            </a:r>
            <a:r>
              <a:rPr lang="de-CH" sz="1600" dirty="0" smtClean="0"/>
              <a:t>36 m</a:t>
            </a:r>
            <a:r>
              <a:rPr lang="de-CH" sz="1600" dirty="0"/>
              <a:t>)</a:t>
            </a:r>
            <a:r>
              <a:rPr lang="de-CH" sz="1600" b="1" dirty="0"/>
              <a:t>	</a:t>
            </a:r>
          </a:p>
          <a:p>
            <a:pPr marL="0" indent="0">
              <a:buNone/>
            </a:pPr>
            <a:r>
              <a:rPr lang="de-CH" sz="1600" b="1" dirty="0"/>
              <a:t>$		</a:t>
            </a:r>
            <a:r>
              <a:rPr lang="de-CH" sz="1600" b="1" dirty="0" smtClean="0"/>
              <a:t>10</a:t>
            </a:r>
            <a:endParaRPr lang="de-CH" sz="1600" b="1" dirty="0"/>
          </a:p>
          <a:p>
            <a:pPr marL="0" indent="0">
              <a:buNone/>
            </a:pPr>
            <a:endParaRPr lang="de-CH" sz="1600" dirty="0"/>
          </a:p>
          <a:p>
            <a:pPr marL="0" indent="0">
              <a:buNone/>
            </a:pPr>
            <a:r>
              <a:rPr lang="de-CH" sz="1600" b="1" dirty="0"/>
              <a:t>Raumprogramm / </a:t>
            </a:r>
            <a:r>
              <a:rPr lang="en-GB" sz="1600" b="1" dirty="0"/>
              <a:t>Concept of the building </a:t>
            </a:r>
            <a:r>
              <a:rPr lang="de-CH" sz="1600" b="1" dirty="0"/>
              <a:t>/ </a:t>
            </a:r>
            <a:r>
              <a:rPr lang="fr-CH" sz="1600" b="1" dirty="0"/>
              <a:t>programme spatial</a:t>
            </a:r>
          </a:p>
          <a:p>
            <a:pPr marL="0" indent="0">
              <a:buNone/>
            </a:pPr>
            <a:endParaRPr lang="de-CH" sz="1600" b="1" dirty="0"/>
          </a:p>
          <a:p>
            <a:pPr marL="0" indent="0">
              <a:buNone/>
            </a:pPr>
            <a:r>
              <a:rPr lang="de-CH" sz="1600" dirty="0" smtClean="0"/>
              <a:t>Bürofläche </a:t>
            </a:r>
            <a:r>
              <a:rPr lang="de-CH" sz="1600" dirty="0"/>
              <a:t>/ </a:t>
            </a:r>
            <a:r>
              <a:rPr lang="en-GB" sz="1600" dirty="0" smtClean="0"/>
              <a:t>office </a:t>
            </a:r>
            <a:r>
              <a:rPr lang="en-GB" sz="1600" dirty="0"/>
              <a:t>space </a:t>
            </a:r>
            <a:r>
              <a:rPr lang="fr-CH" sz="1600" dirty="0"/>
              <a:t>/ zone bureau  </a:t>
            </a:r>
            <a:r>
              <a:rPr lang="fr-CH" sz="1600" dirty="0" smtClean="0"/>
              <a:t> </a:t>
            </a:r>
            <a:r>
              <a:rPr lang="de-CH" sz="1600" dirty="0"/>
              <a:t>		          </a:t>
            </a:r>
          </a:p>
          <a:p>
            <a:pPr marL="0" indent="0">
              <a:buNone/>
            </a:pPr>
            <a:r>
              <a:rPr lang="de-CH" sz="1600" dirty="0"/>
              <a:t>		</a:t>
            </a:r>
            <a:r>
              <a:rPr lang="de-CH" sz="1600" dirty="0" smtClean="0"/>
              <a:t>11’900 </a:t>
            </a:r>
            <a:r>
              <a:rPr lang="de-CH" sz="1600" dirty="0"/>
              <a:t>m2</a:t>
            </a:r>
          </a:p>
          <a:p>
            <a:pPr marL="0" indent="0">
              <a:buNone/>
            </a:pPr>
            <a:r>
              <a:rPr lang="de-CH" sz="1600" dirty="0"/>
              <a:t>Autoeinstellplätze / </a:t>
            </a:r>
            <a:r>
              <a:rPr lang="en-GB" sz="1600" dirty="0"/>
              <a:t>parking places </a:t>
            </a:r>
            <a:r>
              <a:rPr lang="de-CH" sz="1600" dirty="0"/>
              <a:t>/ </a:t>
            </a:r>
            <a:r>
              <a:rPr lang="fr-CH" sz="1600" dirty="0"/>
              <a:t>parking</a:t>
            </a:r>
            <a:r>
              <a:rPr lang="de-CH" sz="1600" dirty="0"/>
              <a:t>	</a:t>
            </a:r>
          </a:p>
          <a:p>
            <a:pPr marL="0" indent="0">
              <a:buNone/>
            </a:pPr>
            <a:r>
              <a:rPr lang="de-CH" sz="1600" dirty="0"/>
              <a:t>		</a:t>
            </a:r>
            <a:r>
              <a:rPr lang="de-CH" sz="1600" dirty="0" smtClean="0"/>
              <a:t>91</a:t>
            </a:r>
            <a:endParaRPr lang="de-CH" sz="1600" dirty="0"/>
          </a:p>
          <a:p>
            <a:pPr marL="0" indent="0">
              <a:buNone/>
            </a:pPr>
            <a:r>
              <a:rPr lang="de-CH" sz="1600" b="1" dirty="0"/>
              <a:t>Gesamtprojektsumme / </a:t>
            </a:r>
            <a:r>
              <a:rPr lang="en-GB" sz="1600" b="1" dirty="0"/>
              <a:t>total costs </a:t>
            </a:r>
            <a:r>
              <a:rPr lang="de-CH" sz="1600" b="1" dirty="0"/>
              <a:t>/ </a:t>
            </a:r>
            <a:r>
              <a:rPr lang="fr-CH" sz="1600" b="1" dirty="0"/>
              <a:t>montant</a:t>
            </a:r>
            <a:r>
              <a:rPr lang="de-CH" sz="1600" b="1" dirty="0"/>
              <a:t> total: 		</a:t>
            </a:r>
            <a:r>
              <a:rPr lang="de-CH" sz="1600" b="1" dirty="0" smtClean="0"/>
              <a:t>	CHF 55 </a:t>
            </a:r>
            <a:r>
              <a:rPr lang="de-CH" sz="1600" b="1" dirty="0"/>
              <a:t>Mio</a:t>
            </a:r>
            <a:r>
              <a:rPr lang="de-CH" sz="1600" dirty="0"/>
              <a:t>.</a:t>
            </a:r>
          </a:p>
          <a:p>
            <a:pPr marL="0" indent="0">
              <a:buFont typeface="Symbol" pitchFamily="18" charset="2"/>
              <a:buNone/>
            </a:pPr>
            <a:r>
              <a:rPr lang="de-CH" sz="1600" dirty="0" smtClean="0"/>
              <a:t>.</a:t>
            </a:r>
          </a:p>
        </p:txBody>
      </p:sp>
    </p:spTree>
    <p:extLst>
      <p:ext uri="{BB962C8B-B14F-4D97-AF65-F5344CB8AC3E}">
        <p14:creationId xmlns:p14="http://schemas.microsoft.com/office/powerpoint/2010/main" val="2229850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4"/>
          <p:cNvSpPr>
            <a:spLocks noGrp="1"/>
          </p:cNvSpPr>
          <p:nvPr>
            <p:ph sz="quarter" idx="13"/>
          </p:nvPr>
        </p:nvSpPr>
        <p:spPr>
          <a:xfrm>
            <a:off x="366767" y="1364069"/>
            <a:ext cx="3002057" cy="4657220"/>
          </a:xfrm>
        </p:spPr>
        <p:txBody>
          <a:bodyPr>
            <a:normAutofit/>
          </a:bodyPr>
          <a:lstStyle/>
          <a:p>
            <a:pPr marL="0" indent="0">
              <a:buNone/>
            </a:pPr>
            <a:r>
              <a:rPr lang="de-CH" sz="1600" b="1" dirty="0" smtClean="0"/>
              <a:t>Chancen:			</a:t>
            </a:r>
          </a:p>
          <a:p>
            <a:pPr>
              <a:buFontTx/>
              <a:buChar char="-"/>
            </a:pPr>
            <a:r>
              <a:rPr lang="de-CH" sz="1600" dirty="0" smtClean="0"/>
              <a:t>Verkürzte Bauzeit</a:t>
            </a:r>
            <a:endParaRPr lang="de-CH" sz="1600" dirty="0"/>
          </a:p>
          <a:p>
            <a:pPr lvl="1">
              <a:buFont typeface="Wingdings" panose="05000000000000000000" pitchFamily="2" charset="2"/>
              <a:buChar char="Ø"/>
            </a:pPr>
            <a:r>
              <a:rPr lang="de-CH" sz="1600" dirty="0" smtClean="0"/>
              <a:t>Rechtzeitige Bereitstellung der Flächen</a:t>
            </a:r>
          </a:p>
          <a:p>
            <a:pPr>
              <a:buFontTx/>
              <a:buChar char="-"/>
            </a:pPr>
            <a:r>
              <a:rPr lang="de-CH" sz="1600" dirty="0" smtClean="0"/>
              <a:t>Ökologiebonus für umweltbewusste Firmen</a:t>
            </a:r>
          </a:p>
          <a:p>
            <a:pPr>
              <a:buFontTx/>
              <a:buChar char="-"/>
            </a:pPr>
            <a:r>
              <a:rPr lang="de-CH" sz="1600" dirty="0" smtClean="0"/>
              <a:t>Höhere Qualität durch BIM</a:t>
            </a:r>
          </a:p>
          <a:p>
            <a:pPr>
              <a:buFontTx/>
              <a:buChar char="-"/>
            </a:pPr>
            <a:r>
              <a:rPr lang="de-CH" sz="1600" dirty="0" smtClean="0"/>
              <a:t>Mehr Raumhöhe durch geringere Deckenkonstruktionsdicke</a:t>
            </a:r>
          </a:p>
          <a:p>
            <a:pPr>
              <a:buFontTx/>
              <a:buChar char="-"/>
            </a:pPr>
            <a:r>
              <a:rPr lang="de-CH" sz="1600" dirty="0" smtClean="0"/>
              <a:t>Durch Holzbauweise geringeres Eigengewicht hilft bei schwierigem Baugrund</a:t>
            </a:r>
            <a:endParaRPr lang="de-CH" sz="1600" dirty="0"/>
          </a:p>
          <a:p>
            <a:pPr marL="0" indent="0">
              <a:buNone/>
            </a:pPr>
            <a:endParaRPr lang="de-CH" sz="1600" dirty="0" smtClean="0"/>
          </a:p>
        </p:txBody>
      </p:sp>
      <p:sp>
        <p:nvSpPr>
          <p:cNvPr id="9" name="Inhaltsplatzhalter 4"/>
          <p:cNvSpPr txBox="1">
            <a:spLocks/>
          </p:cNvSpPr>
          <p:nvPr/>
        </p:nvSpPr>
        <p:spPr>
          <a:xfrm>
            <a:off x="3440833" y="1360011"/>
            <a:ext cx="2592288" cy="4661277"/>
          </a:xfrm>
          <a:prstGeom prst="rect">
            <a:avLst/>
          </a:prstGeom>
        </p:spPr>
        <p:txBody>
          <a:bodyPr vert="horz" lIns="0" tIns="0" rIns="0" bIns="0" rtlCol="0">
            <a:normAutofit fontScale="850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en-GB" dirty="0" smtClean="0"/>
              <a:t>Chance</a:t>
            </a:r>
            <a:r>
              <a:rPr lang="en-GB" dirty="0"/>
              <a:t>:</a:t>
            </a:r>
            <a:endParaRPr lang="de-CH" dirty="0"/>
          </a:p>
          <a:p>
            <a:pPr marL="0" indent="0">
              <a:buNone/>
            </a:pPr>
            <a:r>
              <a:rPr lang="en-GB" dirty="0"/>
              <a:t>The construction time was shortened by about 4 months.</a:t>
            </a:r>
            <a:br>
              <a:rPr lang="en-GB" dirty="0"/>
            </a:br>
            <a:r>
              <a:rPr lang="en-GB" dirty="0"/>
              <a:t>The space could be provided to tenants in good time.</a:t>
            </a:r>
            <a:br>
              <a:rPr lang="en-GB" dirty="0"/>
            </a:br>
            <a:r>
              <a:rPr lang="en-GB" dirty="0"/>
              <a:t>Ecological bonus for environmentally conscious companies. </a:t>
            </a:r>
            <a:br>
              <a:rPr lang="en-GB" dirty="0"/>
            </a:br>
            <a:r>
              <a:rPr lang="en-GB" dirty="0"/>
              <a:t>Higher quality with BIM</a:t>
            </a:r>
            <a:br>
              <a:rPr lang="en-GB" dirty="0"/>
            </a:br>
            <a:r>
              <a:rPr lang="en-GB" dirty="0"/>
              <a:t>More room height due to lower ceiling thickness</a:t>
            </a:r>
            <a:br>
              <a:rPr lang="en-GB" dirty="0"/>
            </a:br>
            <a:r>
              <a:rPr lang="en-GB" dirty="0"/>
              <a:t>Lower dead weight due to the wood Construction – is helpful for us with the difficult ground conditions</a:t>
            </a:r>
            <a:br>
              <a:rPr lang="en-GB" dirty="0"/>
            </a:br>
            <a:endParaRPr lang="de-CH" dirty="0"/>
          </a:p>
          <a:p>
            <a:pPr marL="0" indent="0">
              <a:buFont typeface="Symbol" pitchFamily="18" charset="2"/>
              <a:buNone/>
            </a:pPr>
            <a:endParaRPr lang="de-CH" sz="1600" dirty="0" smtClean="0"/>
          </a:p>
        </p:txBody>
      </p:sp>
      <p:sp>
        <p:nvSpPr>
          <p:cNvPr id="7" name="Titel 1"/>
          <p:cNvSpPr>
            <a:spLocks noGrp="1"/>
          </p:cNvSpPr>
          <p:nvPr>
            <p:ph type="title"/>
          </p:nvPr>
        </p:nvSpPr>
        <p:spPr>
          <a:xfrm>
            <a:off x="351000" y="290364"/>
            <a:ext cx="9204511" cy="906388"/>
          </a:xfrm>
        </p:spPr>
        <p:txBody>
          <a:bodyPr/>
          <a:lstStyle/>
          <a:p>
            <a:pPr>
              <a:lnSpc>
                <a:spcPct val="100000"/>
              </a:lnSpc>
            </a:pPr>
            <a:r>
              <a:rPr lang="de-CH" sz="1600" dirty="0" smtClean="0"/>
              <a:t/>
            </a:r>
            <a:br>
              <a:rPr lang="de-CH" sz="1600" dirty="0" smtClean="0"/>
            </a:br>
            <a:r>
              <a:rPr lang="de-CH" sz="1600" dirty="0"/>
              <a:t/>
            </a:r>
            <a:br>
              <a:rPr lang="de-CH" sz="1600" dirty="0"/>
            </a:br>
            <a:r>
              <a:rPr lang="de-CH" sz="1600" dirty="0"/>
              <a:t>Suurstoffi </a:t>
            </a:r>
            <a:r>
              <a:rPr lang="de-CH" sz="1600" dirty="0" smtClean="0"/>
              <a:t>22 / 1</a:t>
            </a:r>
            <a:r>
              <a:rPr lang="de-CH" sz="1600" dirty="0"/>
              <a:t>. Holzhochhaus in der Schweiz</a:t>
            </a:r>
            <a:br>
              <a:rPr lang="de-CH" sz="1600" dirty="0"/>
            </a:br>
            <a:r>
              <a:rPr lang="en-GB" sz="1600" dirty="0"/>
              <a:t>Suurstoffi Construction field 1 / education an office building</a:t>
            </a:r>
            <a:r>
              <a:rPr lang="de-CH" sz="1600" dirty="0"/>
              <a:t/>
            </a:r>
            <a:br>
              <a:rPr lang="de-CH" sz="1600" dirty="0"/>
            </a:br>
            <a:r>
              <a:rPr lang="fr-FR" sz="1600" dirty="0"/>
              <a:t>Suurstoffi 22 - 1ère tour en bois de Suisse</a:t>
            </a:r>
            <a:endParaRPr lang="de-CH" sz="1600" dirty="0"/>
          </a:p>
        </p:txBody>
      </p:sp>
      <p:sp>
        <p:nvSpPr>
          <p:cNvPr id="6" name="Inhaltsplatzhalter 4"/>
          <p:cNvSpPr txBox="1">
            <a:spLocks/>
          </p:cNvSpPr>
          <p:nvPr/>
        </p:nvSpPr>
        <p:spPr>
          <a:xfrm>
            <a:off x="6586906" y="1388974"/>
            <a:ext cx="2592288" cy="4632313"/>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fr-FR" dirty="0" smtClean="0"/>
              <a:t>possibilités</a:t>
            </a:r>
            <a:r>
              <a:rPr lang="fr-FR" dirty="0"/>
              <a:t>: </a:t>
            </a:r>
            <a:endParaRPr lang="fr-FR" dirty="0" smtClean="0"/>
          </a:p>
          <a:p>
            <a:pPr marL="0" indent="0">
              <a:buFont typeface="Symbol" pitchFamily="18" charset="2"/>
              <a:buNone/>
            </a:pPr>
            <a:r>
              <a:rPr lang="fr-FR" dirty="0" smtClean="0"/>
              <a:t>Temps </a:t>
            </a:r>
            <a:r>
              <a:rPr lang="fr-FR" dirty="0"/>
              <a:t>de construction raccourci -&gt; Mise à disposition ponctuelle Bonus écologique pour les entreprises soucieuses de l'environnement Qualité supérieure grâce au BIM Plus grande hauteur de la pièce grâce à une épaisseur de plafond réduite </a:t>
            </a: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2185916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4"/>
          <p:cNvSpPr>
            <a:spLocks noGrp="1"/>
          </p:cNvSpPr>
          <p:nvPr>
            <p:ph sz="quarter" idx="13"/>
          </p:nvPr>
        </p:nvSpPr>
        <p:spPr>
          <a:xfrm>
            <a:off x="366767" y="1364069"/>
            <a:ext cx="3002057" cy="4657220"/>
          </a:xfrm>
        </p:spPr>
        <p:txBody>
          <a:bodyPr>
            <a:normAutofit/>
          </a:bodyPr>
          <a:lstStyle/>
          <a:p>
            <a:pPr marL="0" indent="0">
              <a:buNone/>
            </a:pPr>
            <a:r>
              <a:rPr lang="de-CH" sz="1600" b="1" dirty="0"/>
              <a:t>Risiken</a:t>
            </a:r>
            <a:r>
              <a:rPr lang="de-CH" sz="1600" b="1" dirty="0" smtClean="0"/>
              <a:t>:</a:t>
            </a:r>
          </a:p>
          <a:p>
            <a:pPr marL="0" indent="0">
              <a:buNone/>
            </a:pPr>
            <a:r>
              <a:rPr lang="de-CH" sz="1600" dirty="0"/>
              <a:t>Brandschutzanforderungen für Hochhausbereich (neue VKF-Normen)</a:t>
            </a:r>
          </a:p>
          <a:p>
            <a:pPr marL="0" indent="0">
              <a:buNone/>
            </a:pPr>
            <a:r>
              <a:rPr lang="de-CH" sz="1600" dirty="0" smtClean="0"/>
              <a:t>Planung </a:t>
            </a:r>
            <a:r>
              <a:rPr lang="de-CH" sz="1600" dirty="0"/>
              <a:t>und Anwendung mit BIM in gewissen Bereichen nur beschränkt entwickelt</a:t>
            </a:r>
          </a:p>
          <a:p>
            <a:pPr marL="0" indent="0">
              <a:buNone/>
            </a:pPr>
            <a:r>
              <a:rPr lang="de-CH" sz="1600" dirty="0"/>
              <a:t>Neue Zusammenarbeitsform durch </a:t>
            </a:r>
            <a:r>
              <a:rPr lang="de-CH" sz="1600" dirty="0" smtClean="0"/>
              <a:t>BIM</a:t>
            </a:r>
            <a:endParaRPr lang="de-CH" sz="1600" dirty="0"/>
          </a:p>
        </p:txBody>
      </p:sp>
      <p:sp>
        <p:nvSpPr>
          <p:cNvPr id="9" name="Inhaltsplatzhalter 4"/>
          <p:cNvSpPr txBox="1">
            <a:spLocks/>
          </p:cNvSpPr>
          <p:nvPr/>
        </p:nvSpPr>
        <p:spPr>
          <a:xfrm>
            <a:off x="3440833" y="1360011"/>
            <a:ext cx="2592288" cy="4661277"/>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en-GB" dirty="0"/>
              <a:t>Risks:</a:t>
            </a:r>
            <a:endParaRPr lang="de-CH" dirty="0"/>
          </a:p>
          <a:p>
            <a:pPr marL="0" indent="0">
              <a:buNone/>
            </a:pPr>
            <a:r>
              <a:rPr lang="en-GB" dirty="0"/>
              <a:t>Fire safety requirements for the high-rise sector (new VKF standards) </a:t>
            </a:r>
            <a:br>
              <a:rPr lang="en-GB" dirty="0"/>
            </a:br>
            <a:r>
              <a:rPr lang="en-GB" dirty="0"/>
              <a:t>Planning and application with BIM is limited in certain areas of collaboration</a:t>
            </a:r>
            <a:br>
              <a:rPr lang="en-GB" dirty="0"/>
            </a:br>
            <a:r>
              <a:rPr lang="en-GB" dirty="0"/>
              <a:t>BIM requires a new form of cooperation. </a:t>
            </a: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7" name="Titel 1"/>
          <p:cNvSpPr>
            <a:spLocks noGrp="1"/>
          </p:cNvSpPr>
          <p:nvPr>
            <p:ph type="title"/>
          </p:nvPr>
        </p:nvSpPr>
        <p:spPr>
          <a:xfrm>
            <a:off x="351000" y="290364"/>
            <a:ext cx="9204511" cy="906388"/>
          </a:xfrm>
        </p:spPr>
        <p:txBody>
          <a:bodyPr/>
          <a:lstStyle/>
          <a:p>
            <a:pPr>
              <a:lnSpc>
                <a:spcPct val="100000"/>
              </a:lnSpc>
            </a:pPr>
            <a:r>
              <a:rPr lang="de-CH" sz="1600" dirty="0" smtClean="0"/>
              <a:t/>
            </a:r>
            <a:br>
              <a:rPr lang="de-CH" sz="1600" dirty="0" smtClean="0"/>
            </a:br>
            <a:r>
              <a:rPr lang="de-CH" sz="1600" dirty="0"/>
              <a:t/>
            </a:r>
            <a:br>
              <a:rPr lang="de-CH" sz="1600" dirty="0"/>
            </a:br>
            <a:r>
              <a:rPr lang="de-CH" sz="1600" dirty="0"/>
              <a:t>Suurstoffi </a:t>
            </a:r>
            <a:r>
              <a:rPr lang="de-CH" sz="1600" dirty="0" smtClean="0"/>
              <a:t>22 / 1</a:t>
            </a:r>
            <a:r>
              <a:rPr lang="de-CH" sz="1600" dirty="0"/>
              <a:t>. Holzhochhaus in der Schweiz</a:t>
            </a:r>
            <a:br>
              <a:rPr lang="de-CH" sz="1600" dirty="0"/>
            </a:br>
            <a:r>
              <a:rPr lang="en-GB" sz="1600" dirty="0"/>
              <a:t>Suurstoffi Construction field 1 / education an office building</a:t>
            </a:r>
            <a:r>
              <a:rPr lang="de-CH" sz="1600" dirty="0"/>
              <a:t/>
            </a:r>
            <a:br>
              <a:rPr lang="de-CH" sz="1600" dirty="0"/>
            </a:br>
            <a:r>
              <a:rPr lang="fr-FR" sz="1600" dirty="0"/>
              <a:t>Suurstoffi 22 - 1ère tour en bois de Suisse</a:t>
            </a:r>
            <a:endParaRPr lang="de-CH" sz="1600" dirty="0"/>
          </a:p>
        </p:txBody>
      </p:sp>
      <p:sp>
        <p:nvSpPr>
          <p:cNvPr id="6" name="Inhaltsplatzhalter 4"/>
          <p:cNvSpPr txBox="1">
            <a:spLocks/>
          </p:cNvSpPr>
          <p:nvPr/>
        </p:nvSpPr>
        <p:spPr>
          <a:xfrm>
            <a:off x="6586906" y="1388974"/>
            <a:ext cx="2592288" cy="4632313"/>
          </a:xfrm>
          <a:prstGeom prst="rect">
            <a:avLst/>
          </a:prstGeom>
        </p:spPr>
        <p:txBody>
          <a:bodyPr vert="horz" lIns="0" tIns="0" rIns="0" bIns="0" rtlCol="0">
            <a:normAutofit lnSpcReduction="1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fr-FR" dirty="0"/>
              <a:t>risques: </a:t>
            </a:r>
            <a:endParaRPr lang="fr-FR" dirty="0" smtClean="0"/>
          </a:p>
          <a:p>
            <a:pPr marL="0" indent="0">
              <a:buNone/>
            </a:pPr>
            <a:r>
              <a:rPr lang="fr-FR" dirty="0" smtClean="0"/>
              <a:t>Exigences </a:t>
            </a:r>
            <a:r>
              <a:rPr lang="fr-FR" dirty="0"/>
              <a:t>de protection incendie dans le secteur de la construction (nouvelles normes VKF) La planification et l'application avec le BIM développé dans certaines zones sont limitées Nouvelle forme de coopération à travers le BIM </a:t>
            </a: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848428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4"/>
          <p:cNvSpPr>
            <a:spLocks noGrp="1"/>
          </p:cNvSpPr>
          <p:nvPr>
            <p:ph sz="quarter" idx="13"/>
          </p:nvPr>
        </p:nvSpPr>
        <p:spPr>
          <a:xfrm>
            <a:off x="366767" y="1364069"/>
            <a:ext cx="3002057" cy="4657220"/>
          </a:xfrm>
        </p:spPr>
        <p:txBody>
          <a:bodyPr>
            <a:normAutofit fontScale="92500" lnSpcReduction="20000"/>
          </a:bodyPr>
          <a:lstStyle/>
          <a:p>
            <a:pPr marL="0" indent="0">
              <a:buNone/>
            </a:pPr>
            <a:r>
              <a:rPr lang="de-CH" dirty="0"/>
              <a:t>Fazit:</a:t>
            </a:r>
          </a:p>
          <a:p>
            <a:pPr marL="0" indent="0">
              <a:buNone/>
            </a:pPr>
            <a:r>
              <a:rPr lang="de-CH" dirty="0"/>
              <a:t>Terminplan kann nur mit der vorgesehenen Konstruktionsweise umgesetzt werden</a:t>
            </a:r>
            <a:br>
              <a:rPr lang="de-CH" dirty="0"/>
            </a:br>
            <a:r>
              <a:rPr lang="de-CH" dirty="0"/>
              <a:t>Im Vergleich zum Massivbau keine höheren Erstellungskosten</a:t>
            </a:r>
            <a:br>
              <a:rPr lang="de-CH" dirty="0"/>
            </a:br>
            <a:r>
              <a:rPr lang="de-CH" dirty="0"/>
              <a:t>Mietinteressenten fordern oft sehr kurze Realisierungszeiten von Vertragsunterzeichnung bis Bezug; dies ist nur mit einer optimalen Planung und Realisation möglich.</a:t>
            </a:r>
            <a:br>
              <a:rPr lang="de-CH" dirty="0"/>
            </a:br>
            <a:r>
              <a:rPr lang="de-CH" dirty="0"/>
              <a:t>BIM und Lean </a:t>
            </a:r>
            <a:r>
              <a:rPr lang="de-CH" dirty="0" err="1"/>
              <a:t>Construction</a:t>
            </a:r>
            <a:r>
              <a:rPr lang="de-CH" dirty="0"/>
              <a:t> mit Vorfabrikation</a:t>
            </a:r>
          </a:p>
          <a:p>
            <a:pPr marL="0" indent="0">
              <a:buNone/>
            </a:pPr>
            <a:endParaRPr lang="de-CH" sz="1600" dirty="0" smtClean="0"/>
          </a:p>
        </p:txBody>
      </p:sp>
      <p:sp>
        <p:nvSpPr>
          <p:cNvPr id="9" name="Inhaltsplatzhalter 4"/>
          <p:cNvSpPr txBox="1">
            <a:spLocks/>
          </p:cNvSpPr>
          <p:nvPr/>
        </p:nvSpPr>
        <p:spPr>
          <a:xfrm>
            <a:off x="3440833" y="1360011"/>
            <a:ext cx="2592288" cy="4661277"/>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de-CH" sz="1600" b="1" dirty="0" smtClean="0"/>
              <a:t>Risiken:</a:t>
            </a:r>
          </a:p>
          <a:p>
            <a:pPr marL="0" indent="0">
              <a:buNone/>
            </a:pPr>
            <a:r>
              <a:rPr lang="de-CH" sz="1600" dirty="0" smtClean="0"/>
              <a:t>Planung und Anwendung mit BIM in gewissen Bereichen nur </a:t>
            </a:r>
            <a:r>
              <a:rPr lang="de-CH" sz="1600" dirty="0"/>
              <a:t>beschränkt </a:t>
            </a:r>
            <a:r>
              <a:rPr lang="de-CH" sz="1600" dirty="0" smtClean="0"/>
              <a:t>entwickelt</a:t>
            </a:r>
          </a:p>
          <a:p>
            <a:pPr marL="0" indent="0">
              <a:buNone/>
            </a:pPr>
            <a:r>
              <a:rPr lang="de-CH" sz="1600" dirty="0" smtClean="0"/>
              <a:t>Neue Zusammenarbeitsform durch BIM</a:t>
            </a:r>
          </a:p>
          <a:p>
            <a:pPr marL="0" indent="0">
              <a:buNone/>
            </a:pPr>
            <a:r>
              <a:rPr lang="de-CH" sz="1600" dirty="0" smtClean="0"/>
              <a:t>Brandschutzanforderungen für Hochhausbereich (neue VKF-Normen)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7" name="Titel 1"/>
          <p:cNvSpPr>
            <a:spLocks noGrp="1"/>
          </p:cNvSpPr>
          <p:nvPr>
            <p:ph type="title"/>
          </p:nvPr>
        </p:nvSpPr>
        <p:spPr>
          <a:xfrm>
            <a:off x="351000" y="290364"/>
            <a:ext cx="9204511" cy="906388"/>
          </a:xfrm>
        </p:spPr>
        <p:txBody>
          <a:bodyPr/>
          <a:lstStyle/>
          <a:p>
            <a:pPr>
              <a:lnSpc>
                <a:spcPct val="100000"/>
              </a:lnSpc>
            </a:pPr>
            <a:r>
              <a:rPr lang="de-CH" sz="1600" dirty="0" smtClean="0"/>
              <a:t/>
            </a:r>
            <a:br>
              <a:rPr lang="de-CH" sz="1600" dirty="0" smtClean="0"/>
            </a:br>
            <a:r>
              <a:rPr lang="de-CH" sz="1600" dirty="0"/>
              <a:t/>
            </a:r>
            <a:br>
              <a:rPr lang="de-CH" sz="1600" dirty="0"/>
            </a:br>
            <a:r>
              <a:rPr lang="de-CH" sz="1600" dirty="0"/>
              <a:t>Suurstoffi </a:t>
            </a:r>
            <a:r>
              <a:rPr lang="de-CH" sz="1600" dirty="0" smtClean="0"/>
              <a:t>22 / 1</a:t>
            </a:r>
            <a:r>
              <a:rPr lang="de-CH" sz="1600" dirty="0"/>
              <a:t>. Holzhochhaus in der Schweiz</a:t>
            </a:r>
            <a:br>
              <a:rPr lang="de-CH" sz="1600" dirty="0"/>
            </a:br>
            <a:r>
              <a:rPr lang="en-GB" sz="1600" dirty="0"/>
              <a:t>Suurstoffi Construction field 1 / education an office building</a:t>
            </a:r>
            <a:r>
              <a:rPr lang="de-CH" sz="1600" dirty="0"/>
              <a:t/>
            </a:r>
            <a:br>
              <a:rPr lang="de-CH" sz="1600" dirty="0"/>
            </a:br>
            <a:r>
              <a:rPr lang="fr-FR" sz="1600" dirty="0"/>
              <a:t>Suurstoffi 22 - 1ère tour en bois de Suisse</a:t>
            </a:r>
            <a:endParaRPr lang="de-CH" sz="1600" dirty="0"/>
          </a:p>
        </p:txBody>
      </p:sp>
      <p:sp>
        <p:nvSpPr>
          <p:cNvPr id="6" name="Inhaltsplatzhalter 4"/>
          <p:cNvSpPr txBox="1">
            <a:spLocks/>
          </p:cNvSpPr>
          <p:nvPr/>
        </p:nvSpPr>
        <p:spPr>
          <a:xfrm>
            <a:off x="6586906" y="1388974"/>
            <a:ext cx="2592288" cy="4632313"/>
          </a:xfrm>
          <a:prstGeom prst="rect">
            <a:avLst/>
          </a:prstGeom>
        </p:spPr>
        <p:txBody>
          <a:bodyPr vert="horz" lIns="0" tIns="0" rIns="0" bIns="0" rtlCol="0">
            <a:normAutofit fontScale="850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fr-FR" dirty="0"/>
              <a:t>conclusion: La planification ne peut être mise en œuvre qu'avec la méthode de construction prévue Comparé à la construction solide, pas de coûts de construction plus élevés Les locataires potentiels exigent souvent des délais de réalisation très courts, de la signature du contrat à l'achat. Ceci n'est possible qu'avec une planification et une réalisation optimales. BIM et Lean Construction avec préfabrication</a:t>
            </a: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1625785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00000"/>
              </a:lnSpc>
            </a:pPr>
            <a:r>
              <a:rPr lang="de-CH" sz="1600" dirty="0"/>
              <a:t>Suurstoffi Baufeld 1 / Bildungs- und Bürogebäude</a:t>
            </a:r>
            <a:br>
              <a:rPr lang="de-CH" sz="1600" dirty="0"/>
            </a:br>
            <a:r>
              <a:rPr lang="en-GB" sz="1600" dirty="0"/>
              <a:t>Suurstoffi Construction field 1 / Education and Office Building</a:t>
            </a:r>
            <a:br>
              <a:rPr lang="en-GB" sz="1600" dirty="0"/>
            </a:br>
            <a:r>
              <a:rPr lang="en-GB" sz="1600" dirty="0"/>
              <a:t>Suurstoffi </a:t>
            </a:r>
            <a:r>
              <a:rPr lang="fr-CH" sz="1600" dirty="0"/>
              <a:t>chantier</a:t>
            </a:r>
            <a:r>
              <a:rPr lang="en-GB" sz="1600" dirty="0"/>
              <a:t> 1 / </a:t>
            </a:r>
            <a:r>
              <a:rPr lang="fr-FR" sz="1600" dirty="0"/>
              <a:t>bâtiment d’enseignement et de bureaux </a:t>
            </a:r>
            <a:endParaRPr lang="de-CH" sz="16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6" name="Inhaltsplatzhalter 5"/>
          <p:cNvSpPr>
            <a:spLocks noGrp="1"/>
          </p:cNvSpPr>
          <p:nvPr>
            <p:ph sz="quarter" idx="13"/>
          </p:nvPr>
        </p:nvSpPr>
        <p:spPr>
          <a:xfrm>
            <a:off x="0" y="4868752"/>
            <a:ext cx="9906000" cy="1989248"/>
          </a:xfrm>
          <a:solidFill>
            <a:schemeClr val="tx2">
              <a:lumMod val="85000"/>
              <a:lumOff val="15000"/>
            </a:schemeClr>
          </a:solidFill>
        </p:spPr>
        <p:txBody>
          <a:bodyPr lIns="360000" rIns="360000" numCol="3" anchor="ctr">
            <a:normAutofit/>
          </a:bodyPr>
          <a:lstStyle/>
          <a:p>
            <a:pPr marL="0" indent="0">
              <a:buNone/>
            </a:pPr>
            <a:r>
              <a:rPr lang="de-CH" sz="1000" dirty="0" smtClean="0">
                <a:solidFill>
                  <a:schemeClr val="bg1"/>
                </a:solidFill>
              </a:rPr>
              <a:t>Aus dem Wettbewerb ging ein Siegerprojekt hervor, dass für das 15-geschossige Hochhaus und das 7-geschossige Bürohaus eine Holz-Hybridbauweise vorschlägt. Rund die Hälfte der Mietfläche ist für die Hochschule Luzern Departement Informatik und Wirtschaft vorgesehen und muss bis Sommer 2019 bereitstehen. Das Projekt wird mit BIM und Lean  geplant und realisiert.</a:t>
            </a:r>
          </a:p>
          <a:p>
            <a:pPr marL="0" indent="0">
              <a:buNone/>
            </a:pPr>
            <a:endParaRPr lang="de-CH" sz="1000" dirty="0" smtClean="0">
              <a:solidFill>
                <a:schemeClr val="bg1"/>
              </a:solidFill>
            </a:endParaRPr>
          </a:p>
          <a:p>
            <a:pPr marL="0" indent="0">
              <a:buNone/>
            </a:pPr>
            <a:endParaRPr lang="de-CH" sz="1000" dirty="0">
              <a:solidFill>
                <a:schemeClr val="bg1"/>
              </a:solidFill>
            </a:endParaRPr>
          </a:p>
          <a:p>
            <a:pPr marL="0" indent="0">
              <a:buNone/>
            </a:pPr>
            <a:endParaRPr lang="de-CH" sz="1000" dirty="0" smtClean="0">
              <a:solidFill>
                <a:schemeClr val="bg1"/>
              </a:solidFill>
            </a:endParaRPr>
          </a:p>
          <a:p>
            <a:pPr marL="0" indent="0">
              <a:buNone/>
            </a:pPr>
            <a:r>
              <a:rPr lang="en-GB" sz="1000" dirty="0">
                <a:solidFill>
                  <a:schemeClr val="bg1"/>
                </a:solidFill>
              </a:rPr>
              <a:t>The competition resulted in a winning project, that proposed a wood hybrid construction for the 15-storey high-rise building an the 7-storey office building</a:t>
            </a:r>
            <a:br>
              <a:rPr lang="en-GB" sz="1000" dirty="0">
                <a:solidFill>
                  <a:schemeClr val="bg1"/>
                </a:solidFill>
              </a:rPr>
            </a:br>
            <a:r>
              <a:rPr lang="en-GB" sz="1000" dirty="0">
                <a:solidFill>
                  <a:schemeClr val="bg1"/>
                </a:solidFill>
              </a:rPr>
              <a:t>About half of the rental space is for the University of Lucerne Department of Computer Science an Economies and must be available by Summer 2019. The Project is planned an realised with BIM </a:t>
            </a:r>
            <a:r>
              <a:rPr lang="en-GB" sz="1000" dirty="0" smtClean="0">
                <a:solidFill>
                  <a:schemeClr val="bg1"/>
                </a:solidFill>
              </a:rPr>
              <a:t>and Lean</a:t>
            </a:r>
            <a:endParaRPr lang="de-CH" sz="1000" dirty="0">
              <a:solidFill>
                <a:schemeClr val="bg1"/>
              </a:solidFill>
            </a:endParaRPr>
          </a:p>
          <a:p>
            <a:pPr marL="0" indent="0">
              <a:buNone/>
            </a:pPr>
            <a:endParaRPr lang="de-CH" sz="1000" dirty="0" smtClean="0">
              <a:solidFill>
                <a:schemeClr val="bg1"/>
              </a:solidFill>
            </a:endParaRPr>
          </a:p>
          <a:p>
            <a:pPr marL="0" indent="0">
              <a:buNone/>
            </a:pPr>
            <a:endParaRPr lang="de-CH" sz="1000" dirty="0">
              <a:solidFill>
                <a:schemeClr val="bg1"/>
              </a:solidFill>
            </a:endParaRPr>
          </a:p>
          <a:p>
            <a:pPr marL="0" indent="0">
              <a:buNone/>
            </a:pPr>
            <a:endParaRPr lang="de-CH" sz="1000" dirty="0" smtClean="0">
              <a:solidFill>
                <a:schemeClr val="bg1"/>
              </a:solidFill>
            </a:endParaRPr>
          </a:p>
          <a:p>
            <a:pPr marL="0" indent="0">
              <a:buNone/>
            </a:pPr>
            <a:endParaRPr lang="de-CH" sz="1000" dirty="0" smtClean="0">
              <a:solidFill>
                <a:schemeClr val="bg1"/>
              </a:solidFill>
            </a:endParaRPr>
          </a:p>
          <a:p>
            <a:pPr marL="0" indent="0">
              <a:buNone/>
            </a:pPr>
            <a:r>
              <a:rPr lang="fr-FR" sz="1000" dirty="0">
                <a:solidFill>
                  <a:schemeClr val="bg1"/>
                </a:solidFill>
              </a:rPr>
              <a:t>Le concours a abouti à un projet gagnant, qui propose une construction hybride bois pour l'immeuble de grande hauteur de 15 étages et l'immeuble de bureaux de 7 étages. Environ la moitié de la surface locative est destinée au département d'informatique et d'économie de l'université de Lucerne et doit être disponible à l'été 2019. Le projet est planifié et réalisé avec BIM et Lean</a:t>
            </a:r>
            <a:endParaRPr lang="de-CH" sz="1000" dirty="0">
              <a:solidFill>
                <a:schemeClr val="bg1"/>
              </a:solidFill>
            </a:endParaRPr>
          </a:p>
        </p:txBody>
      </p:sp>
      <p:pic>
        <p:nvPicPr>
          <p:cNvPr id="8" name="Grafik 7"/>
          <p:cNvPicPr>
            <a:picLocks noChangeAspect="1"/>
          </p:cNvPicPr>
          <p:nvPr/>
        </p:nvPicPr>
        <p:blipFill rotWithShape="1">
          <a:blip r:embed="rId2" cstate="print">
            <a:extLst>
              <a:ext uri="{28A0092B-C50C-407E-A947-70E740481C1C}">
                <a14:useLocalDpi xmlns:a14="http://schemas.microsoft.com/office/drawing/2010/main" val="0"/>
              </a:ext>
            </a:extLst>
          </a:blip>
          <a:srcRect l="17907" t="3582" r="14304" b="5083"/>
          <a:stretch/>
        </p:blipFill>
        <p:spPr>
          <a:xfrm>
            <a:off x="0" y="1196752"/>
            <a:ext cx="3816425" cy="3672408"/>
          </a:xfrm>
          <a:prstGeom prst="rect">
            <a:avLst/>
          </a:prstGeom>
        </p:spPr>
      </p:pic>
      <p:pic>
        <p:nvPicPr>
          <p:cNvPr id="9" name="Grafik 8"/>
          <p:cNvPicPr>
            <a:picLocks noChangeAspect="1"/>
          </p:cNvPicPr>
          <p:nvPr/>
        </p:nvPicPr>
        <p:blipFill rotWithShape="1">
          <a:blip r:embed="rId3"/>
          <a:srcRect r="9262" b="22873"/>
          <a:stretch/>
        </p:blipFill>
        <p:spPr>
          <a:xfrm>
            <a:off x="3816596" y="1196752"/>
            <a:ext cx="6104956" cy="3672000"/>
          </a:xfrm>
          <a:prstGeom prst="rect">
            <a:avLst/>
          </a:prstGeom>
        </p:spPr>
      </p:pic>
    </p:spTree>
    <p:extLst>
      <p:ext uri="{BB962C8B-B14F-4D97-AF65-F5344CB8AC3E}">
        <p14:creationId xmlns:p14="http://schemas.microsoft.com/office/powerpoint/2010/main" val="1348198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2481" y="271314"/>
            <a:ext cx="9433047" cy="630456"/>
          </a:xfrm>
        </p:spPr>
        <p:txBody>
          <a:bodyPr/>
          <a:lstStyle/>
          <a:p>
            <a:pPr>
              <a:lnSpc>
                <a:spcPct val="100000"/>
              </a:lnSpc>
            </a:pPr>
            <a:r>
              <a:rPr lang="de-CH" sz="1200" dirty="0"/>
              <a:t>Suurstoffi Baufeld 1 / Bildungs- und Bürogebäude</a:t>
            </a:r>
            <a:br>
              <a:rPr lang="de-CH" sz="1200" dirty="0"/>
            </a:br>
            <a:r>
              <a:rPr lang="en-GB" sz="1200" dirty="0"/>
              <a:t>Suurstoffi Construction field 1 / Education and Office Building</a:t>
            </a:r>
            <a:br>
              <a:rPr lang="en-GB" sz="1200" dirty="0"/>
            </a:br>
            <a:r>
              <a:rPr lang="en-GB" sz="1200" dirty="0"/>
              <a:t>Suurstoffi </a:t>
            </a:r>
            <a:r>
              <a:rPr lang="fr-CH" sz="1200" dirty="0"/>
              <a:t>chantier</a:t>
            </a:r>
            <a:r>
              <a:rPr lang="en-GB" sz="1200" dirty="0"/>
              <a:t> 1 / </a:t>
            </a:r>
            <a:r>
              <a:rPr lang="fr-FR" sz="1200" dirty="0"/>
              <a:t>bâtiment d’enseignement et de bureaux </a:t>
            </a:r>
            <a:endParaRPr lang="de-CH" sz="1200"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584" y="1072033"/>
            <a:ext cx="8697416" cy="5798985"/>
          </a:xfrm>
          <a:prstGeom prst="rect">
            <a:avLst/>
          </a:prstGeom>
        </p:spPr>
      </p:pic>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1517" t="10301" r="6817"/>
          <a:stretch/>
        </p:blipFill>
        <p:spPr>
          <a:xfrm rot="5400000">
            <a:off x="-511489" y="1563626"/>
            <a:ext cx="5805265" cy="4782287"/>
          </a:xfrm>
          <a:prstGeom prst="rect">
            <a:avLst/>
          </a:prstGeom>
        </p:spPr>
      </p:pic>
    </p:spTree>
    <p:extLst>
      <p:ext uri="{BB962C8B-B14F-4D97-AF65-F5344CB8AC3E}">
        <p14:creationId xmlns:p14="http://schemas.microsoft.com/office/powerpoint/2010/main" val="1247305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2481" y="116631"/>
            <a:ext cx="4824535" cy="720081"/>
          </a:xfrm>
        </p:spPr>
        <p:txBody>
          <a:bodyPr/>
          <a:lstStyle/>
          <a:p>
            <a:pPr>
              <a:lnSpc>
                <a:spcPct val="100000"/>
              </a:lnSpc>
            </a:pPr>
            <a:r>
              <a:rPr lang="de-CH" sz="1200" dirty="0"/>
              <a:t>Suurstoffi Baufeld 1 / Bildungs- und Bürogebäude</a:t>
            </a:r>
            <a:br>
              <a:rPr lang="de-CH" sz="1200" dirty="0"/>
            </a:br>
            <a:r>
              <a:rPr lang="en-GB" sz="1200" dirty="0"/>
              <a:t>Suurstoffi Construction field 1 / Education and Office Building</a:t>
            </a:r>
            <a:br>
              <a:rPr lang="en-GB" sz="1200" dirty="0"/>
            </a:br>
            <a:r>
              <a:rPr lang="en-GB" sz="1200" dirty="0"/>
              <a:t>Suurstoffi </a:t>
            </a:r>
            <a:r>
              <a:rPr lang="fr-CH" sz="1200" dirty="0"/>
              <a:t>chantier</a:t>
            </a:r>
            <a:r>
              <a:rPr lang="en-GB" sz="1200" dirty="0"/>
              <a:t> 1 / </a:t>
            </a:r>
            <a:r>
              <a:rPr lang="fr-FR" sz="1200" dirty="0"/>
              <a:t>bâtiment d’enseignement et de bureaux </a:t>
            </a:r>
            <a:endParaRPr lang="de-CH" sz="12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pic>
        <p:nvPicPr>
          <p:cNvPr id="1026" name="BE2B6FAC-AD57-46B0-8B0F-127985CFD7F3"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1" r="40203" b="17451"/>
          <a:stretch/>
        </p:blipFill>
        <p:spPr bwMode="auto">
          <a:xfrm>
            <a:off x="4953000" y="-939"/>
            <a:ext cx="4968552" cy="685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4"/>
          <p:cNvSpPr txBox="1">
            <a:spLocks/>
          </p:cNvSpPr>
          <p:nvPr/>
        </p:nvSpPr>
        <p:spPr>
          <a:xfrm>
            <a:off x="384050" y="1052736"/>
            <a:ext cx="4424934" cy="5170841"/>
          </a:xfrm>
          <a:prstGeom prst="rect">
            <a:avLst/>
          </a:prstGeom>
        </p:spPr>
        <p:txBody>
          <a:bodyPr vert="horz" lIns="0" tIns="0" rIns="0" bIns="0" rtlCol="0">
            <a:normAutofit fontScale="850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de-CH" sz="1500" b="1" dirty="0" smtClean="0"/>
              <a:t>Realisierungsdauer</a:t>
            </a:r>
            <a:br>
              <a:rPr lang="de-CH" sz="1500" b="1" dirty="0" smtClean="0"/>
            </a:br>
            <a:r>
              <a:rPr lang="de-CH" sz="1500" b="1" dirty="0" smtClean="0"/>
              <a:t>Time </a:t>
            </a:r>
            <a:r>
              <a:rPr lang="en-GB" sz="1500" b="1" dirty="0" smtClean="0"/>
              <a:t>of realisation </a:t>
            </a:r>
            <a:r>
              <a:rPr lang="de-CH" sz="1500" b="1" dirty="0" smtClean="0"/>
              <a:t>/ </a:t>
            </a:r>
            <a:r>
              <a:rPr lang="fr-CH" sz="1500" b="1" dirty="0" smtClean="0"/>
              <a:t>Délai de réalisation</a:t>
            </a:r>
            <a:r>
              <a:rPr lang="de-CH" sz="1500" b="1" dirty="0" smtClean="0"/>
              <a:t>		24 Monate / </a:t>
            </a:r>
            <a:r>
              <a:rPr lang="en-GB" sz="1500" b="1" dirty="0" smtClean="0"/>
              <a:t>months</a:t>
            </a:r>
            <a:r>
              <a:rPr lang="de-CH" sz="1500" b="1" dirty="0" smtClean="0"/>
              <a:t> / </a:t>
            </a:r>
            <a:r>
              <a:rPr lang="fr-CH" sz="1500" b="1" dirty="0" smtClean="0"/>
              <a:t>mois</a:t>
            </a:r>
          </a:p>
          <a:p>
            <a:pPr marL="0" indent="0">
              <a:buNone/>
            </a:pPr>
            <a:r>
              <a:rPr lang="de-CH" sz="1500" dirty="0" smtClean="0"/>
              <a:t>Baustart / </a:t>
            </a:r>
            <a:r>
              <a:rPr lang="en-GB" sz="1500" dirty="0" smtClean="0"/>
              <a:t>start  of construction</a:t>
            </a:r>
            <a:r>
              <a:rPr lang="de-CH" sz="1500" dirty="0" smtClean="0"/>
              <a:t>/ </a:t>
            </a:r>
            <a:r>
              <a:rPr lang="fr-CH" sz="1500" dirty="0" smtClean="0"/>
              <a:t>début de réalisation </a:t>
            </a:r>
            <a:r>
              <a:rPr lang="de-CH" sz="1500" dirty="0" smtClean="0"/>
              <a:t>			7/2017</a:t>
            </a:r>
          </a:p>
          <a:p>
            <a:pPr marL="0" indent="0">
              <a:buNone/>
            </a:pPr>
            <a:r>
              <a:rPr lang="de-CH" sz="1500" dirty="0" smtClean="0"/>
              <a:t>Bezug Mieter / </a:t>
            </a:r>
            <a:r>
              <a:rPr lang="en-GB" sz="1500" dirty="0" smtClean="0"/>
              <a:t>handover to tenants </a:t>
            </a:r>
            <a:r>
              <a:rPr lang="de-CH" sz="1500" dirty="0" smtClean="0"/>
              <a:t>/</a:t>
            </a:r>
            <a:r>
              <a:rPr lang="fr-CH" sz="1500" dirty="0" smtClean="0"/>
              <a:t> locataire de référence</a:t>
            </a:r>
            <a:r>
              <a:rPr lang="de-CH" sz="1500" dirty="0" smtClean="0"/>
              <a:t>		8/2019</a:t>
            </a:r>
          </a:p>
          <a:p>
            <a:pPr marL="0" indent="0">
              <a:buFont typeface="Symbol" pitchFamily="18" charset="2"/>
              <a:buNone/>
            </a:pPr>
            <a:endParaRPr lang="de-CH" sz="1500" dirty="0"/>
          </a:p>
          <a:p>
            <a:pPr marL="0" indent="0">
              <a:buFont typeface="Symbol" pitchFamily="18" charset="2"/>
              <a:buNone/>
            </a:pPr>
            <a:r>
              <a:rPr lang="de-CH" sz="1500" b="1" dirty="0" smtClean="0"/>
              <a:t>Verbautes Holz / </a:t>
            </a:r>
            <a:r>
              <a:rPr lang="en-GB" sz="1500" b="1" dirty="0" smtClean="0"/>
              <a:t>built-up wood </a:t>
            </a:r>
            <a:r>
              <a:rPr lang="fr-CH" sz="1500" b="1" dirty="0" smtClean="0"/>
              <a:t>/ bois</a:t>
            </a:r>
            <a:r>
              <a:rPr lang="de-CH" sz="1500" b="1" dirty="0"/>
              <a:t> </a:t>
            </a:r>
            <a:r>
              <a:rPr lang="de-CH" sz="1500" b="1" dirty="0" smtClean="0"/>
              <a:t>       </a:t>
            </a:r>
          </a:p>
          <a:p>
            <a:pPr marL="0" indent="0">
              <a:buFont typeface="Symbol" pitchFamily="18" charset="2"/>
              <a:buNone/>
            </a:pPr>
            <a:r>
              <a:rPr lang="de-CH" sz="1500" b="1" dirty="0"/>
              <a:t>	</a:t>
            </a:r>
            <a:r>
              <a:rPr lang="de-CH" sz="1500" b="1" dirty="0" smtClean="0"/>
              <a:t>	1’060 m3</a:t>
            </a:r>
          </a:p>
          <a:p>
            <a:pPr marL="0" indent="0">
              <a:buFont typeface="Symbol" pitchFamily="18" charset="2"/>
              <a:buNone/>
            </a:pPr>
            <a:r>
              <a:rPr lang="de-CH" sz="1500" b="1" dirty="0" smtClean="0"/>
              <a:t>Vorgefertigte Holzelemente / </a:t>
            </a:r>
            <a:r>
              <a:rPr lang="en-GB" sz="1500" b="1" dirty="0" smtClean="0"/>
              <a:t>prefabricated wooden elements </a:t>
            </a:r>
            <a:r>
              <a:rPr lang="de-CH" sz="1500" b="1" dirty="0" smtClean="0"/>
              <a:t>/ </a:t>
            </a:r>
            <a:r>
              <a:rPr lang="fr-CH" sz="1500" b="1" dirty="0" smtClean="0"/>
              <a:t>éléments des bois préfabriqués </a:t>
            </a:r>
            <a:r>
              <a:rPr lang="de-CH" sz="1500" b="1" dirty="0" smtClean="0"/>
              <a:t>	</a:t>
            </a:r>
          </a:p>
          <a:p>
            <a:pPr marL="0" indent="0">
              <a:buFont typeface="Symbol" pitchFamily="18" charset="2"/>
              <a:buNone/>
            </a:pPr>
            <a:r>
              <a:rPr lang="de-CH" sz="1500" b="1" dirty="0"/>
              <a:t>	</a:t>
            </a:r>
            <a:r>
              <a:rPr lang="de-CH" sz="1500" b="1" dirty="0" smtClean="0"/>
              <a:t>	540</a:t>
            </a:r>
          </a:p>
          <a:p>
            <a:pPr marL="0" indent="0">
              <a:buFont typeface="Symbol" pitchFamily="18" charset="2"/>
              <a:buNone/>
            </a:pPr>
            <a:endParaRPr lang="de-CH" sz="1500" dirty="0" smtClean="0"/>
          </a:p>
          <a:p>
            <a:pPr marL="0" indent="0">
              <a:buFont typeface="Symbol" pitchFamily="18" charset="2"/>
              <a:buNone/>
            </a:pPr>
            <a:r>
              <a:rPr lang="de-CH" sz="1500" b="1" dirty="0" smtClean="0"/>
              <a:t>Geschosse / </a:t>
            </a:r>
            <a:r>
              <a:rPr lang="en-GB" sz="1500" b="1" dirty="0" smtClean="0"/>
              <a:t>storeys</a:t>
            </a:r>
            <a:r>
              <a:rPr lang="de-CH" sz="1500" b="1" dirty="0" smtClean="0"/>
              <a:t> / </a:t>
            </a:r>
            <a:r>
              <a:rPr lang="fr-CH" sz="1500" b="1" dirty="0" smtClean="0"/>
              <a:t>étages</a:t>
            </a:r>
            <a:r>
              <a:rPr lang="de-CH" sz="1500" b="1" dirty="0" smtClean="0"/>
              <a:t> </a:t>
            </a:r>
            <a:br>
              <a:rPr lang="de-CH" sz="1500" b="1" dirty="0" smtClean="0"/>
            </a:br>
            <a:r>
              <a:rPr lang="de-CH" sz="1500" dirty="0" smtClean="0"/>
              <a:t>(Höhe / </a:t>
            </a:r>
            <a:r>
              <a:rPr lang="en-GB" sz="1500" dirty="0" smtClean="0"/>
              <a:t>height</a:t>
            </a:r>
            <a:r>
              <a:rPr lang="de-CH" sz="1500" dirty="0" smtClean="0"/>
              <a:t> / </a:t>
            </a:r>
            <a:r>
              <a:rPr lang="fr-CH" sz="1500" dirty="0" smtClean="0"/>
              <a:t>hauteur</a:t>
            </a:r>
            <a:r>
              <a:rPr lang="de-CH" sz="1500" dirty="0" smtClean="0"/>
              <a:t>  Haus A 60m)</a:t>
            </a:r>
            <a:r>
              <a:rPr lang="de-CH" sz="1500" b="1" dirty="0" smtClean="0"/>
              <a:t>	</a:t>
            </a:r>
          </a:p>
          <a:p>
            <a:pPr marL="0" indent="0">
              <a:buFont typeface="Symbol" pitchFamily="18" charset="2"/>
              <a:buNone/>
            </a:pPr>
            <a:r>
              <a:rPr lang="de-CH" sz="1500" b="1" dirty="0" smtClean="0"/>
              <a:t>		15</a:t>
            </a:r>
          </a:p>
          <a:p>
            <a:pPr marL="0" indent="0">
              <a:buFont typeface="Symbol" pitchFamily="18" charset="2"/>
              <a:buNone/>
            </a:pPr>
            <a:endParaRPr lang="de-CH" sz="1500" dirty="0" smtClean="0"/>
          </a:p>
          <a:p>
            <a:pPr marL="0" indent="0">
              <a:buFont typeface="Symbol" pitchFamily="18" charset="2"/>
              <a:buNone/>
            </a:pPr>
            <a:r>
              <a:rPr lang="de-CH" sz="1500" b="1" dirty="0" smtClean="0"/>
              <a:t>Raumprogramm / </a:t>
            </a:r>
            <a:r>
              <a:rPr lang="en-GB" sz="1500" b="1" dirty="0" smtClean="0"/>
              <a:t>Concept of the building </a:t>
            </a:r>
            <a:r>
              <a:rPr lang="de-CH" sz="1500" b="1" dirty="0" smtClean="0"/>
              <a:t>/ </a:t>
            </a:r>
            <a:r>
              <a:rPr lang="fr-CH" sz="1500" b="1" dirty="0" smtClean="0"/>
              <a:t>programme spatial</a:t>
            </a:r>
          </a:p>
          <a:p>
            <a:pPr marL="0" indent="0">
              <a:buNone/>
            </a:pPr>
            <a:endParaRPr lang="de-CH" sz="1500" b="1" dirty="0"/>
          </a:p>
          <a:p>
            <a:pPr marL="0" indent="0">
              <a:buNone/>
            </a:pPr>
            <a:r>
              <a:rPr lang="de-CH" sz="1500" dirty="0" smtClean="0"/>
              <a:t>Büro/Schulungsfläche / </a:t>
            </a:r>
            <a:r>
              <a:rPr lang="en-GB" sz="1500" dirty="0" smtClean="0"/>
              <a:t>office/education space </a:t>
            </a:r>
            <a:r>
              <a:rPr lang="fr-CH" sz="1500" dirty="0" smtClean="0"/>
              <a:t>/ zone bureau / école		          </a:t>
            </a:r>
          </a:p>
          <a:p>
            <a:pPr marL="0" indent="0">
              <a:buNone/>
            </a:pPr>
            <a:r>
              <a:rPr lang="de-CH" sz="1500" dirty="0"/>
              <a:t>	</a:t>
            </a:r>
            <a:r>
              <a:rPr lang="de-CH" sz="1500" dirty="0" smtClean="0"/>
              <a:t>	29’500 m2</a:t>
            </a:r>
          </a:p>
          <a:p>
            <a:pPr marL="0" indent="0">
              <a:buNone/>
            </a:pPr>
            <a:r>
              <a:rPr lang="de-CH" sz="1500" dirty="0" smtClean="0"/>
              <a:t>Autoeinstellplätze / </a:t>
            </a:r>
            <a:r>
              <a:rPr lang="en-GB" sz="1500" dirty="0" smtClean="0"/>
              <a:t>parking places </a:t>
            </a:r>
            <a:r>
              <a:rPr lang="de-CH" sz="1500" dirty="0" smtClean="0"/>
              <a:t>/ </a:t>
            </a:r>
            <a:r>
              <a:rPr lang="fr-CH" sz="1500" dirty="0" smtClean="0"/>
              <a:t>parking</a:t>
            </a:r>
            <a:r>
              <a:rPr lang="de-CH" sz="1500" dirty="0" smtClean="0"/>
              <a:t>	</a:t>
            </a:r>
          </a:p>
          <a:p>
            <a:pPr marL="0" indent="0">
              <a:buNone/>
            </a:pPr>
            <a:r>
              <a:rPr lang="de-CH" sz="1500" dirty="0"/>
              <a:t>	</a:t>
            </a:r>
            <a:r>
              <a:rPr lang="de-CH" sz="1500" dirty="0" smtClean="0"/>
              <a:t>	130</a:t>
            </a:r>
          </a:p>
          <a:p>
            <a:pPr marL="0" indent="0">
              <a:buFont typeface="Symbol" pitchFamily="18" charset="2"/>
              <a:buNone/>
            </a:pPr>
            <a:r>
              <a:rPr lang="de-CH" sz="1500" b="1" dirty="0" smtClean="0"/>
              <a:t>Gesamtprojektsumme / </a:t>
            </a:r>
            <a:r>
              <a:rPr lang="en-GB" sz="1500" b="1" dirty="0" smtClean="0"/>
              <a:t>total costs </a:t>
            </a:r>
            <a:r>
              <a:rPr lang="de-CH" sz="1500" b="1" dirty="0" smtClean="0"/>
              <a:t>/ </a:t>
            </a:r>
            <a:r>
              <a:rPr lang="fr-CH" sz="1500" b="1" dirty="0" smtClean="0"/>
              <a:t>montant</a:t>
            </a:r>
            <a:r>
              <a:rPr lang="de-CH" sz="1500" b="1" dirty="0" smtClean="0"/>
              <a:t> total: 		CHF 185 Mio</a:t>
            </a:r>
            <a:r>
              <a:rPr lang="de-CH" sz="1500" dirty="0" smtClean="0"/>
              <a:t>.</a:t>
            </a:r>
          </a:p>
        </p:txBody>
      </p:sp>
    </p:spTree>
    <p:extLst>
      <p:ext uri="{BB962C8B-B14F-4D97-AF65-F5344CB8AC3E}">
        <p14:creationId xmlns:p14="http://schemas.microsoft.com/office/powerpoint/2010/main" val="3926168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ctrTitle"/>
          </p:nvPr>
        </p:nvSpPr>
        <p:spPr>
          <a:xfrm>
            <a:off x="312306" y="2492896"/>
            <a:ext cx="9205023" cy="1656184"/>
          </a:xfrm>
        </p:spPr>
        <p:txBody>
          <a:bodyPr/>
          <a:lstStyle/>
          <a:p>
            <a:pPr>
              <a:lnSpc>
                <a:spcPct val="100000"/>
              </a:lnSpc>
            </a:pPr>
            <a:r>
              <a:rPr lang="de-CH" sz="3200" dirty="0" smtClean="0"/>
              <a:t>Argumente zum Holzbau</a:t>
            </a:r>
            <a:br>
              <a:rPr lang="de-CH" sz="3200" dirty="0" smtClean="0"/>
            </a:br>
            <a:r>
              <a:rPr lang="de-CH" sz="3200" dirty="0" smtClean="0"/>
              <a:t>			</a:t>
            </a:r>
            <a:r>
              <a:rPr lang="de-CH" sz="3200" dirty="0"/>
              <a:t>-</a:t>
            </a:r>
            <a:r>
              <a:rPr lang="de-CH" sz="3200" dirty="0" smtClean="0"/>
              <a:t> Ein Investor berichtet</a:t>
            </a:r>
            <a:br>
              <a:rPr lang="de-CH" sz="3200" dirty="0" smtClean="0"/>
            </a:br>
            <a:r>
              <a:rPr lang="en-US" sz="3200" dirty="0"/>
              <a:t>Arguments for </a:t>
            </a:r>
            <a:r>
              <a:rPr lang="en-US" sz="3200" dirty="0" smtClean="0"/>
              <a:t>wood </a:t>
            </a:r>
            <a:r>
              <a:rPr lang="en-US" sz="3200" dirty="0"/>
              <a:t>construction </a:t>
            </a:r>
            <a:r>
              <a:rPr lang="en-US" sz="3200" dirty="0" smtClean="0"/>
              <a:t/>
            </a:r>
            <a:br>
              <a:rPr lang="en-US" sz="3200" dirty="0" smtClean="0"/>
            </a:br>
            <a:r>
              <a:rPr lang="en-US" sz="3200" dirty="0"/>
              <a:t>	</a:t>
            </a:r>
            <a:r>
              <a:rPr lang="en-US" sz="3200" dirty="0" smtClean="0"/>
              <a:t>		- </a:t>
            </a:r>
            <a:r>
              <a:rPr lang="en-US" sz="3200" dirty="0"/>
              <a:t>An investor </a:t>
            </a:r>
            <a:r>
              <a:rPr lang="en-US" sz="3200" dirty="0" smtClean="0"/>
              <a:t>reports</a:t>
            </a:r>
            <a:br>
              <a:rPr lang="en-US" sz="3200" dirty="0" smtClean="0"/>
            </a:br>
            <a:r>
              <a:rPr lang="fr-FR" sz="3200" dirty="0"/>
              <a:t>Arguments pour la construction en bois </a:t>
            </a:r>
            <a:r>
              <a:rPr lang="fr-FR" sz="3200" dirty="0" smtClean="0"/>
              <a:t/>
            </a:r>
            <a:br>
              <a:rPr lang="fr-FR" sz="3200" dirty="0" smtClean="0"/>
            </a:br>
            <a:r>
              <a:rPr lang="fr-FR" sz="3200" dirty="0"/>
              <a:t>	</a:t>
            </a:r>
            <a:r>
              <a:rPr lang="fr-FR" sz="3200" dirty="0" smtClean="0"/>
              <a:t>		- </a:t>
            </a:r>
            <a:r>
              <a:rPr lang="fr-FR" sz="3200" dirty="0"/>
              <a:t>Un investisseur rapporte</a:t>
            </a:r>
            <a:endParaRPr lang="de-CH" sz="3200" dirty="0" smtClean="0"/>
          </a:p>
        </p:txBody>
      </p:sp>
      <p:sp>
        <p:nvSpPr>
          <p:cNvPr id="9218" name="Textplatzhalter 8"/>
          <p:cNvSpPr>
            <a:spLocks noGrp="1"/>
          </p:cNvSpPr>
          <p:nvPr>
            <p:ph type="subTitle" idx="1"/>
          </p:nvPr>
        </p:nvSpPr>
        <p:spPr>
          <a:xfrm>
            <a:off x="343729" y="4869160"/>
            <a:ext cx="9205023" cy="575295"/>
          </a:xfrm>
        </p:spPr>
        <p:txBody>
          <a:bodyPr/>
          <a:lstStyle/>
          <a:p>
            <a:pPr>
              <a:spcBef>
                <a:spcPct val="0"/>
              </a:spcBef>
            </a:pPr>
            <a:r>
              <a:rPr lang="de-CH" sz="2200" dirty="0" smtClean="0"/>
              <a:t>Liselotte Eisenlohr| Dipl.-Ing. Architektin, Bauherrenvertreterin</a:t>
            </a:r>
          </a:p>
        </p:txBody>
      </p:sp>
      <p:pic>
        <p:nvPicPr>
          <p:cNvPr id="9220" name="Grafik 5" descr="Logo_ZugEstates_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5277" y="476250"/>
            <a:ext cx="287205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046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1000" y="116631"/>
            <a:ext cx="9204511" cy="1322107"/>
          </a:xfrm>
        </p:spPr>
        <p:txBody>
          <a:bodyPr/>
          <a:lstStyle/>
          <a:p>
            <a:pPr>
              <a:lnSpc>
                <a:spcPct val="150000"/>
              </a:lnSpc>
            </a:pPr>
            <a:r>
              <a:rPr lang="de-CH" sz="1800" dirty="0"/>
              <a:t>Suurstoffi Baufeld 1 / Bildungs- und </a:t>
            </a:r>
            <a:r>
              <a:rPr lang="de-CH" sz="1800" dirty="0" smtClean="0"/>
              <a:t>Bürogebäude</a:t>
            </a:r>
            <a:br>
              <a:rPr lang="de-CH" sz="1800" dirty="0" smtClean="0"/>
            </a:br>
            <a:r>
              <a:rPr lang="en-GB" sz="1800" dirty="0" smtClean="0"/>
              <a:t>Suurstoffi Construction field 1 / Education and Office Building</a:t>
            </a:r>
            <a:br>
              <a:rPr lang="en-GB" sz="1800" dirty="0" smtClean="0"/>
            </a:br>
            <a:r>
              <a:rPr lang="en-GB" sz="1800" dirty="0" smtClean="0"/>
              <a:t>Suurstoffi </a:t>
            </a:r>
            <a:r>
              <a:rPr lang="fr-CH" sz="1800" dirty="0" smtClean="0"/>
              <a:t>chantier</a:t>
            </a:r>
            <a:r>
              <a:rPr lang="en-GB" sz="1800" dirty="0" smtClean="0"/>
              <a:t> 1 / </a:t>
            </a:r>
            <a:r>
              <a:rPr lang="fr-FR" sz="1800" dirty="0"/>
              <a:t>bâtiment d’enseignement et de bureaux </a:t>
            </a:r>
            <a:endParaRPr lang="en-GB" sz="18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6537176" y="1844823"/>
            <a:ext cx="2850563" cy="4322778"/>
          </a:xfrm>
        </p:spPr>
        <p:txBody>
          <a:bodyPr>
            <a:normAutofit/>
          </a:bodyPr>
          <a:lstStyle/>
          <a:p>
            <a:pPr marL="0" indent="0">
              <a:buNone/>
            </a:pPr>
            <a:r>
              <a:rPr lang="fr-FR" sz="1800" dirty="0"/>
              <a:t>Suurstoffi chantier 1 / bâtiment d’enseignement et de bureaux possibilités: Première construction en bois de 60 m de hauteur en Suisse La base peut être réduite en raison de son poids réduit Une préfabrication plus élevée réduit les installations sur site BIM 5D Processus de construction Lean</a:t>
            </a:r>
            <a:endParaRPr lang="de-CH" sz="1800" dirty="0" smtClean="0"/>
          </a:p>
        </p:txBody>
      </p:sp>
      <p:sp>
        <p:nvSpPr>
          <p:cNvPr id="11" name="Inhaltsplatzhalter 4"/>
          <p:cNvSpPr txBox="1">
            <a:spLocks/>
          </p:cNvSpPr>
          <p:nvPr/>
        </p:nvSpPr>
        <p:spPr>
          <a:xfrm>
            <a:off x="5150520" y="1438739"/>
            <a:ext cx="4404991" cy="2837090"/>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7" name="Inhaltsplatzhalter 4"/>
          <p:cNvSpPr txBox="1">
            <a:spLocks/>
          </p:cNvSpPr>
          <p:nvPr/>
        </p:nvSpPr>
        <p:spPr>
          <a:xfrm>
            <a:off x="593898" y="1844823"/>
            <a:ext cx="2621381" cy="4395689"/>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de-CH" sz="1600" b="1" dirty="0" smtClean="0"/>
              <a:t>Chancen:		</a:t>
            </a:r>
            <a:endParaRPr lang="de-CH" sz="1600" b="1" dirty="0"/>
          </a:p>
          <a:p>
            <a:pPr marL="0" indent="0">
              <a:buFont typeface="Symbol" pitchFamily="18" charset="2"/>
              <a:buNone/>
            </a:pPr>
            <a:r>
              <a:rPr lang="de-CH" sz="1800" dirty="0" smtClean="0"/>
              <a:t>Erster 60 m hoher Holzbau in der Schweiz</a:t>
            </a:r>
          </a:p>
          <a:p>
            <a:pPr marL="0" indent="0">
              <a:buNone/>
            </a:pPr>
            <a:r>
              <a:rPr lang="de-CH" sz="1800" dirty="0" smtClean="0"/>
              <a:t>Fundation kann aufgrund kleinerem Eigengewicht reduziert werden</a:t>
            </a:r>
          </a:p>
          <a:p>
            <a:pPr marL="0" indent="0">
              <a:buNone/>
            </a:pPr>
            <a:r>
              <a:rPr lang="de-CH" sz="1800" dirty="0" smtClean="0"/>
              <a:t>Höhere Vorfertigung reduziert Baustelleninstallationen</a:t>
            </a:r>
          </a:p>
          <a:p>
            <a:pPr marL="0" indent="0">
              <a:buNone/>
            </a:pPr>
            <a:r>
              <a:rPr lang="de-CH" sz="1800" dirty="0" smtClean="0"/>
              <a:t>BIM 5D</a:t>
            </a:r>
          </a:p>
          <a:p>
            <a:pPr marL="0" indent="0">
              <a:buNone/>
            </a:pPr>
            <a:r>
              <a:rPr lang="de-CH" sz="1800" dirty="0" smtClean="0"/>
              <a:t>Lean-Bauprozess</a:t>
            </a:r>
          </a:p>
          <a:p>
            <a:pPr marL="0" indent="0">
              <a:buFont typeface="Symbol" pitchFamily="18" charset="2"/>
              <a:buNone/>
            </a:pPr>
            <a:endParaRPr lang="de-CH" sz="1600" dirty="0" smtClean="0"/>
          </a:p>
        </p:txBody>
      </p:sp>
      <p:sp>
        <p:nvSpPr>
          <p:cNvPr id="8" name="Inhaltsplatzhalter 4"/>
          <p:cNvSpPr txBox="1">
            <a:spLocks/>
          </p:cNvSpPr>
          <p:nvPr/>
        </p:nvSpPr>
        <p:spPr>
          <a:xfrm>
            <a:off x="3508066" y="1772816"/>
            <a:ext cx="2850563" cy="4311149"/>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en-GB" sz="1800" dirty="0" smtClean="0"/>
              <a:t>Chance</a:t>
            </a:r>
            <a:r>
              <a:rPr lang="en-GB" sz="1800" dirty="0"/>
              <a:t>:</a:t>
            </a:r>
            <a:endParaRPr lang="de-CH" sz="1800" dirty="0"/>
          </a:p>
          <a:p>
            <a:pPr marL="0" indent="0">
              <a:buNone/>
            </a:pPr>
            <a:r>
              <a:rPr lang="en-GB" sz="1800" dirty="0"/>
              <a:t>1st 60 m high wooden building in Switzerland</a:t>
            </a:r>
            <a:br>
              <a:rPr lang="en-GB" sz="1800" dirty="0"/>
            </a:br>
            <a:r>
              <a:rPr lang="en-GB" sz="1800" dirty="0"/>
              <a:t>Due to the smaller dead weight, the foundation could be reduced.</a:t>
            </a:r>
            <a:br>
              <a:rPr lang="en-GB" sz="1800" dirty="0"/>
            </a:br>
            <a:r>
              <a:rPr lang="en-GB" sz="1800" dirty="0"/>
              <a:t>More prefabrication reduces construction site installations</a:t>
            </a:r>
            <a:br>
              <a:rPr lang="en-GB" sz="1800" dirty="0"/>
            </a:br>
            <a:r>
              <a:rPr lang="en-GB" sz="1800" dirty="0"/>
              <a:t>BIM 5 D</a:t>
            </a:r>
            <a:br>
              <a:rPr lang="en-GB" sz="1800" dirty="0"/>
            </a:br>
            <a:r>
              <a:rPr lang="en-GB" sz="1800" dirty="0"/>
              <a:t>Lean Construction Management</a:t>
            </a:r>
            <a:endParaRPr lang="de-CH" sz="1800" dirty="0"/>
          </a:p>
          <a:p>
            <a:pPr marL="0" indent="0">
              <a:buFont typeface="Symbol" pitchFamily="18" charset="2"/>
              <a:buNone/>
            </a:pPr>
            <a:endParaRPr lang="de-CH" sz="1600" dirty="0" smtClean="0"/>
          </a:p>
        </p:txBody>
      </p:sp>
    </p:spTree>
    <p:extLst>
      <p:ext uri="{BB962C8B-B14F-4D97-AF65-F5344CB8AC3E}">
        <p14:creationId xmlns:p14="http://schemas.microsoft.com/office/powerpoint/2010/main" val="2000986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1000" y="116632"/>
            <a:ext cx="9204511" cy="1296144"/>
          </a:xfrm>
        </p:spPr>
        <p:txBody>
          <a:bodyPr/>
          <a:lstStyle/>
          <a:p>
            <a:pPr>
              <a:lnSpc>
                <a:spcPct val="150000"/>
              </a:lnSpc>
            </a:pPr>
            <a:r>
              <a:rPr lang="de-CH" sz="1800" dirty="0"/>
              <a:t>Suurstoffi Baufeld 1 / Bildungs- und Bürogebäude</a:t>
            </a:r>
            <a:br>
              <a:rPr lang="de-CH" sz="1800" dirty="0"/>
            </a:br>
            <a:r>
              <a:rPr lang="en-GB" sz="1800" dirty="0"/>
              <a:t>Suurstoffi Construction field 1 / Education and Office Building</a:t>
            </a:r>
            <a:br>
              <a:rPr lang="en-GB" sz="1800" dirty="0"/>
            </a:br>
            <a:r>
              <a:rPr lang="en-GB" sz="1800" dirty="0"/>
              <a:t>Suurstoffi </a:t>
            </a:r>
            <a:r>
              <a:rPr lang="fr-CH" sz="1800" dirty="0"/>
              <a:t>chantier</a:t>
            </a:r>
            <a:r>
              <a:rPr lang="en-GB" sz="1800" dirty="0"/>
              <a:t> 1 / </a:t>
            </a:r>
            <a:r>
              <a:rPr lang="fr-FR" sz="1800" dirty="0"/>
              <a:t>bâtiment d’enseignement et de bureaux </a:t>
            </a:r>
            <a:endParaRPr lang="de-CH" sz="18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11" name="Inhaltsplatzhalter 4"/>
          <p:cNvSpPr txBox="1">
            <a:spLocks/>
          </p:cNvSpPr>
          <p:nvPr/>
        </p:nvSpPr>
        <p:spPr>
          <a:xfrm>
            <a:off x="3440832" y="1512142"/>
            <a:ext cx="2736304" cy="4509146"/>
          </a:xfrm>
          <a:prstGeom prst="rect">
            <a:avLst/>
          </a:prstGeom>
        </p:spPr>
        <p:txBody>
          <a:bodyPr vert="horz" lIns="0" tIns="0" rIns="0" bIns="0" rtlCol="0">
            <a:normAutofit fontScale="925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en-GB" dirty="0" smtClean="0"/>
              <a:t>Risks:</a:t>
            </a:r>
          </a:p>
          <a:p>
            <a:pPr marL="0" indent="0">
              <a:buNone/>
            </a:pPr>
            <a:r>
              <a:rPr lang="en-GB" dirty="0" smtClean="0"/>
              <a:t>Risks</a:t>
            </a:r>
            <a:r>
              <a:rPr lang="en-GB" dirty="0"/>
              <a:t>:</a:t>
            </a:r>
            <a:endParaRPr lang="de-CH" dirty="0"/>
          </a:p>
          <a:p>
            <a:pPr marL="0" indent="0">
              <a:buNone/>
            </a:pPr>
            <a:r>
              <a:rPr lang="en-GB" dirty="0"/>
              <a:t>Fire protection / approval ability</a:t>
            </a:r>
            <a:br>
              <a:rPr lang="en-GB" dirty="0"/>
            </a:br>
            <a:r>
              <a:rPr lang="en-GB" dirty="0"/>
              <a:t>different settlement </a:t>
            </a:r>
            <a:r>
              <a:rPr lang="en-GB" dirty="0" smtClean="0"/>
              <a:t>behaviour </a:t>
            </a:r>
            <a:r>
              <a:rPr lang="en-GB" dirty="0"/>
              <a:t>of the concrete core to the construction of the outer wall with the wooden supports</a:t>
            </a:r>
            <a:br>
              <a:rPr lang="en-GB" dirty="0"/>
            </a:br>
            <a:r>
              <a:rPr lang="en-GB" dirty="0"/>
              <a:t>Process risk</a:t>
            </a:r>
            <a:br>
              <a:rPr lang="en-GB" dirty="0"/>
            </a:br>
            <a:r>
              <a:rPr lang="en-GB" dirty="0"/>
              <a:t>Construction site logistics</a:t>
            </a:r>
            <a:br>
              <a:rPr lang="en-GB" dirty="0"/>
            </a:br>
            <a:r>
              <a:rPr lang="en-GB" dirty="0"/>
              <a:t>too little experience of planners and entrepreneurs is missing</a:t>
            </a:r>
            <a:endParaRPr lang="de-CH" dirty="0"/>
          </a:p>
          <a:p>
            <a:endParaRPr lang="de-CH" dirty="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4" name="Inhaltsplatzhalter 3"/>
          <p:cNvSpPr>
            <a:spLocks noGrp="1"/>
          </p:cNvSpPr>
          <p:nvPr>
            <p:ph sz="quarter" idx="13"/>
          </p:nvPr>
        </p:nvSpPr>
        <p:spPr>
          <a:xfrm>
            <a:off x="350488" y="1512142"/>
            <a:ext cx="2946327" cy="4653163"/>
          </a:xfrm>
        </p:spPr>
        <p:txBody>
          <a:bodyPr/>
          <a:lstStyle/>
          <a:p>
            <a:pPr marL="0" indent="0">
              <a:buNone/>
            </a:pPr>
            <a:r>
              <a:rPr lang="de-CH" sz="1600" b="1" dirty="0"/>
              <a:t>Risiken:</a:t>
            </a:r>
          </a:p>
          <a:p>
            <a:pPr marL="0" indent="0">
              <a:buNone/>
            </a:pPr>
            <a:r>
              <a:rPr lang="de-CH" sz="1600" dirty="0"/>
              <a:t>Prozessrisiko</a:t>
            </a:r>
          </a:p>
          <a:p>
            <a:pPr lvl="1">
              <a:buFont typeface="Wingdings" panose="05000000000000000000" pitchFamily="2" charset="2"/>
              <a:buChar char="Ø"/>
            </a:pPr>
            <a:r>
              <a:rPr lang="de-CH" sz="1600" dirty="0"/>
              <a:t>Baulogistik</a:t>
            </a:r>
          </a:p>
          <a:p>
            <a:pPr lvl="1">
              <a:buFont typeface="Wingdings" panose="05000000000000000000" pitchFamily="2" charset="2"/>
              <a:buChar char="Ø"/>
            </a:pPr>
            <a:r>
              <a:rPr lang="de-CH" sz="1600" dirty="0"/>
              <a:t>Erfahrung bei Planern und Unternehmern fehlt</a:t>
            </a:r>
          </a:p>
          <a:p>
            <a:pPr marL="38999" indent="0">
              <a:buNone/>
            </a:pPr>
            <a:r>
              <a:rPr lang="de-CH" sz="1600" dirty="0"/>
              <a:t>Brandschutz/Genehmigungsfähigkeit</a:t>
            </a:r>
          </a:p>
          <a:p>
            <a:pPr marL="38999" indent="0">
              <a:buNone/>
            </a:pPr>
            <a:r>
              <a:rPr lang="de-CH" sz="1600" dirty="0"/>
              <a:t>Unterschiedliches Setzungsverhalten des Betonkerns zur Aussenwand mit den Holzstützen	</a:t>
            </a:r>
            <a:endParaRPr lang="de-CH" dirty="0"/>
          </a:p>
        </p:txBody>
      </p:sp>
      <p:sp>
        <p:nvSpPr>
          <p:cNvPr id="8" name="Inhaltsplatzhalter 4"/>
          <p:cNvSpPr txBox="1">
            <a:spLocks/>
          </p:cNvSpPr>
          <p:nvPr/>
        </p:nvSpPr>
        <p:spPr>
          <a:xfrm>
            <a:off x="6537176" y="1512142"/>
            <a:ext cx="2736304" cy="4392306"/>
          </a:xfrm>
          <a:prstGeom prst="rect">
            <a:avLst/>
          </a:prstGeom>
        </p:spPr>
        <p:txBody>
          <a:bodyPr vert="horz" lIns="0" tIns="0" rIns="0" bIns="0" rtlCol="0">
            <a:normAutofit lnSpcReduction="1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r>
              <a:rPr lang="fr-FR" dirty="0" smtClean="0"/>
              <a:t>risques:</a:t>
            </a:r>
          </a:p>
          <a:p>
            <a:pPr marL="0" indent="0">
              <a:buFont typeface="Symbol" pitchFamily="18" charset="2"/>
              <a:buNone/>
            </a:pPr>
            <a:r>
              <a:rPr lang="fr-FR" dirty="0" smtClean="0"/>
              <a:t>risque </a:t>
            </a:r>
            <a:r>
              <a:rPr lang="fr-FR" dirty="0"/>
              <a:t>de processus </a:t>
            </a:r>
            <a:r>
              <a:rPr lang="fr-FR" dirty="0" smtClean="0"/>
              <a:t>Logistique </a:t>
            </a:r>
            <a:r>
              <a:rPr lang="fr-FR" dirty="0"/>
              <a:t>de construction </a:t>
            </a:r>
          </a:p>
          <a:p>
            <a:pPr marL="0" indent="0">
              <a:buFont typeface="Symbol" pitchFamily="18" charset="2"/>
              <a:buNone/>
            </a:pPr>
            <a:r>
              <a:rPr lang="fr-FR" dirty="0" smtClean="0"/>
              <a:t>Manque </a:t>
            </a:r>
            <a:r>
              <a:rPr lang="fr-FR" dirty="0"/>
              <a:t>d'expérience avec les planificateurs et les entrepreneurs Protection incendie / capacité d'approbation Comportement de tassement différent du noyau en béton au mur extérieur avec les supports en bois</a:t>
            </a:r>
            <a:endParaRPr lang="de-CH" sz="1600" dirty="0" smtClean="0"/>
          </a:p>
        </p:txBody>
      </p:sp>
    </p:spTree>
    <p:extLst>
      <p:ext uri="{BB962C8B-B14F-4D97-AF65-F5344CB8AC3E}">
        <p14:creationId xmlns:p14="http://schemas.microsoft.com/office/powerpoint/2010/main" val="3044316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1000" y="116632"/>
            <a:ext cx="9204511" cy="1512168"/>
          </a:xfrm>
        </p:spPr>
        <p:txBody>
          <a:bodyPr/>
          <a:lstStyle/>
          <a:p>
            <a:pPr>
              <a:lnSpc>
                <a:spcPct val="150000"/>
              </a:lnSpc>
            </a:pPr>
            <a:r>
              <a:rPr lang="de-CH" sz="1800" dirty="0"/>
              <a:t>Suurstoffi Baufeld 1 / Bildungs- und Bürogebäude</a:t>
            </a:r>
            <a:br>
              <a:rPr lang="de-CH" sz="1800" dirty="0"/>
            </a:br>
            <a:r>
              <a:rPr lang="en-GB" sz="1800" dirty="0"/>
              <a:t>Suurstoffi Construction field 1 / Education and Office Building</a:t>
            </a:r>
            <a:br>
              <a:rPr lang="en-GB" sz="1800" dirty="0"/>
            </a:br>
            <a:r>
              <a:rPr lang="en-GB" sz="1800" dirty="0"/>
              <a:t>Suurstoffi </a:t>
            </a:r>
            <a:r>
              <a:rPr lang="fr-CH" sz="1800" dirty="0"/>
              <a:t>chantier</a:t>
            </a:r>
            <a:r>
              <a:rPr lang="en-GB" sz="1800" dirty="0"/>
              <a:t> 1 / </a:t>
            </a:r>
            <a:r>
              <a:rPr lang="fr-FR" sz="1800" dirty="0"/>
              <a:t>bâtiment d’enseignement et de bureaux </a:t>
            </a:r>
            <a:endParaRPr lang="de-CH" sz="18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374245" y="1772816"/>
            <a:ext cx="2850563" cy="4320480"/>
          </a:xfrm>
        </p:spPr>
        <p:txBody>
          <a:bodyPr>
            <a:normAutofit/>
          </a:bodyPr>
          <a:lstStyle/>
          <a:p>
            <a:pPr marL="0" indent="0">
              <a:buNone/>
            </a:pPr>
            <a:r>
              <a:rPr lang="de-CH" sz="1600" b="1" dirty="0"/>
              <a:t>Fazit:</a:t>
            </a:r>
          </a:p>
          <a:p>
            <a:pPr>
              <a:buFontTx/>
              <a:buChar char="-"/>
            </a:pPr>
            <a:r>
              <a:rPr lang="de-CH" sz="1600" dirty="0"/>
              <a:t>Klarer Entscheid von Beginn an zur Erstellung eines Holzhybridbaus für geeignete Gebäude kann die Stärken dieser Konstruktionsweise optimal nutzen.</a:t>
            </a:r>
          </a:p>
          <a:p>
            <a:pPr>
              <a:buFontTx/>
              <a:buChar char="-"/>
            </a:pPr>
            <a:r>
              <a:rPr lang="de-CH" sz="1600" dirty="0"/>
              <a:t>Gebäude mit BIM und in ökologischer Bauweise erstellt, sollen dem zukünftigen Ankermieter (HSLU) ein gebürtiges Domizil bieten</a:t>
            </a:r>
            <a:endParaRPr lang="de-CH" sz="1600" dirty="0" smtClean="0"/>
          </a:p>
        </p:txBody>
      </p:sp>
      <p:sp>
        <p:nvSpPr>
          <p:cNvPr id="11" name="Inhaltsplatzhalter 4"/>
          <p:cNvSpPr txBox="1">
            <a:spLocks/>
          </p:cNvSpPr>
          <p:nvPr/>
        </p:nvSpPr>
        <p:spPr>
          <a:xfrm>
            <a:off x="3368824" y="1772815"/>
            <a:ext cx="2952328" cy="4316699"/>
          </a:xfrm>
          <a:prstGeom prst="rect">
            <a:avLst/>
          </a:prstGeom>
        </p:spPr>
        <p:txBody>
          <a:bodyPr vert="horz" lIns="0" tIns="0" rIns="0" bIns="0" rtlCol="0">
            <a:normAutofit fontScale="925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r>
              <a:rPr lang="en-GB" dirty="0"/>
              <a:t>Conclusion: </a:t>
            </a:r>
            <a:endParaRPr lang="de-CH" dirty="0"/>
          </a:p>
          <a:p>
            <a:r>
              <a:rPr lang="en-GB" dirty="0"/>
              <a:t>If a decision is made from the beginning for a construction in wood hybrid construction, the strengths for this construction can be used optimally for suitable buildings.</a:t>
            </a:r>
            <a:endParaRPr lang="de-CH" dirty="0"/>
          </a:p>
          <a:p>
            <a:r>
              <a:rPr lang="en-GB" dirty="0"/>
              <a:t>The buildings, constructed in ecological construction an in BIM, should offer our future anchor tenant (HSLU) a due domicile</a:t>
            </a:r>
            <a:endParaRPr lang="de-CH" dirty="0"/>
          </a:p>
          <a:p>
            <a:pPr>
              <a:buFontTx/>
              <a:buChar char="-"/>
            </a:pP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7" name="Inhaltsplatzhalter 4"/>
          <p:cNvSpPr txBox="1">
            <a:spLocks/>
          </p:cNvSpPr>
          <p:nvPr/>
        </p:nvSpPr>
        <p:spPr>
          <a:xfrm>
            <a:off x="6603183" y="1772814"/>
            <a:ext cx="2952328" cy="4309387"/>
          </a:xfrm>
          <a:prstGeom prst="rect">
            <a:avLst/>
          </a:prstGeom>
        </p:spPr>
        <p:txBody>
          <a:bodyPr vert="horz" lIns="0" tIns="0" rIns="0" bIns="0" rtlCol="0">
            <a:normAutofit fontScale="925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a:buFontTx/>
              <a:buChar char="-"/>
            </a:pPr>
            <a:r>
              <a:rPr lang="fr-FR" dirty="0"/>
              <a:t>Dès le début, la décision claire de créer une construction hybride en bois pour des bâtiments appropriés peut exploiter au mieux les avantages de cette méthode de construction. Les bâtiments avec BIM et construits de manière écologique doivent offrir au futur locataire d'ancrage (HSLU) un domicile valable.</a:t>
            </a: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3638462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350839" y="6486744"/>
            <a:ext cx="8425260" cy="144462"/>
          </a:xfrm>
        </p:spPr>
        <p:txBody>
          <a:bodyPr/>
          <a:lstStyle/>
          <a:p>
            <a:r>
              <a:rPr lang="de-CH" noProof="0" dirty="0" smtClean="0"/>
              <a:t>Zug Estates AG</a:t>
            </a:r>
            <a:endParaRPr lang="de-CH" noProof="0" dirty="0"/>
          </a:p>
        </p:txBody>
      </p:sp>
      <p:sp>
        <p:nvSpPr>
          <p:cNvPr id="18" name="Titel 17"/>
          <p:cNvSpPr>
            <a:spLocks noGrp="1"/>
          </p:cNvSpPr>
          <p:nvPr>
            <p:ph type="title"/>
          </p:nvPr>
        </p:nvSpPr>
        <p:spPr>
          <a:xfrm>
            <a:off x="351000" y="260648"/>
            <a:ext cx="9204511" cy="648072"/>
          </a:xfrm>
        </p:spPr>
        <p:txBody>
          <a:bodyPr/>
          <a:lstStyle/>
          <a:p>
            <a:r>
              <a:rPr lang="de-CH" dirty="0" smtClean="0"/>
              <a:t>Zusammenfassung / Summary / </a:t>
            </a:r>
            <a:r>
              <a:rPr lang="fr-CH" dirty="0" smtClean="0"/>
              <a:t>Résumé</a:t>
            </a:r>
            <a:endParaRPr lang="fr-CH" dirty="0"/>
          </a:p>
        </p:txBody>
      </p:sp>
      <p:sp>
        <p:nvSpPr>
          <p:cNvPr id="10" name="Inhaltsplatzhalter 4"/>
          <p:cNvSpPr txBox="1">
            <a:spLocks/>
          </p:cNvSpPr>
          <p:nvPr/>
        </p:nvSpPr>
        <p:spPr>
          <a:xfrm>
            <a:off x="344489" y="908720"/>
            <a:ext cx="2880320" cy="5112568"/>
          </a:xfrm>
          <a:prstGeom prst="rect">
            <a:avLst/>
          </a:prstGeom>
        </p:spPr>
        <p:txBody>
          <a:bodyPr vert="horz" lIns="0" tIns="0" rIns="0" bIns="0" rtlCol="0">
            <a:normAutofit fontScale="77500" lnSpcReduction="20000"/>
          </a:bodyPr>
          <a:lstStyle>
            <a:lvl1pPr marL="0"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1pPr>
            <a:lvl2pPr marL="182563"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2pPr>
            <a:lvl3pPr marL="358775"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3pPr>
            <a:lvl4pPr marL="541338"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4pPr>
            <a:lvl5pPr marL="715963" indent="0" algn="l" defTabSz="990570" rtl="0" eaLnBrk="1" latinLnBrk="0" hangingPunct="1">
              <a:lnSpc>
                <a:spcPct val="110000"/>
              </a:lnSpc>
              <a:spcBef>
                <a:spcPts val="0"/>
              </a:spcBef>
              <a:buSzPct val="100000"/>
              <a:buFontTx/>
              <a:buNone/>
              <a:tabLst/>
              <a:defRPr sz="120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a:lnSpc>
                <a:spcPct val="150000"/>
              </a:lnSpc>
            </a:pPr>
            <a:r>
              <a:rPr lang="de-CH" sz="1600" b="1" dirty="0" smtClean="0"/>
              <a:t>Chancen:		</a:t>
            </a:r>
          </a:p>
          <a:p>
            <a:pPr>
              <a:lnSpc>
                <a:spcPct val="150000"/>
              </a:lnSpc>
            </a:pPr>
            <a:r>
              <a:rPr lang="de-CH" sz="1600" b="1" dirty="0" smtClean="0"/>
              <a:t>kürzere Bauzeit</a:t>
            </a:r>
          </a:p>
          <a:p>
            <a:pPr marL="468313" lvl="1" indent="-285750">
              <a:buFont typeface="Wingdings" panose="05000000000000000000" pitchFamily="2" charset="2"/>
              <a:buChar char="Ø"/>
            </a:pPr>
            <a:r>
              <a:rPr lang="de-CH" sz="1600" dirty="0" smtClean="0"/>
              <a:t>Reduktion der Zinsen, frühere Mieteinnahmen</a:t>
            </a:r>
          </a:p>
          <a:p>
            <a:r>
              <a:rPr lang="de-CH" sz="1600" b="1" dirty="0" smtClean="0"/>
              <a:t>Hoher Detaillierungsgrad in der Planung</a:t>
            </a:r>
          </a:p>
          <a:p>
            <a:pPr marL="468313" lvl="1" indent="-285750">
              <a:buFont typeface="Wingdings" panose="05000000000000000000" pitchFamily="2" charset="2"/>
              <a:buChar char="Ø"/>
            </a:pPr>
            <a:r>
              <a:rPr lang="de-CH" sz="1600" dirty="0" smtClean="0"/>
              <a:t>höhere Kosten- und Terminsicherheit</a:t>
            </a:r>
          </a:p>
          <a:p>
            <a:pPr marL="0" lvl="1">
              <a:lnSpc>
                <a:spcPct val="100000"/>
              </a:lnSpc>
            </a:pPr>
            <a:r>
              <a:rPr lang="de-CH" sz="1600" b="1" dirty="0" smtClean="0"/>
              <a:t>Höhere Qualität</a:t>
            </a:r>
          </a:p>
          <a:p>
            <a:pPr marL="461962" lvl="2" indent="-285750">
              <a:lnSpc>
                <a:spcPct val="150000"/>
              </a:lnSpc>
              <a:buFont typeface="Wingdings" panose="05000000000000000000" pitchFamily="2" charset="2"/>
              <a:buChar char="Ø"/>
            </a:pPr>
            <a:r>
              <a:rPr lang="de-CH" sz="1600" dirty="0" smtClean="0"/>
              <a:t>Vorfabrikation in der geschützten Halle</a:t>
            </a:r>
          </a:p>
          <a:p>
            <a:pPr marL="0" lvl="1">
              <a:lnSpc>
                <a:spcPct val="100000"/>
              </a:lnSpc>
            </a:pPr>
            <a:r>
              <a:rPr lang="de-CH" sz="1600" b="1" dirty="0" smtClean="0"/>
              <a:t>Gewichtsreduktion</a:t>
            </a:r>
          </a:p>
          <a:p>
            <a:pPr marL="468313" lvl="1" indent="-285750">
              <a:buFont typeface="Wingdings" panose="05000000000000000000" pitchFamily="2" charset="2"/>
              <a:buChar char="Ø"/>
            </a:pPr>
            <a:r>
              <a:rPr lang="de-CH" sz="1600" dirty="0" smtClean="0"/>
              <a:t>bei schlechtem Baugrund tiefere Fundationskosten</a:t>
            </a:r>
          </a:p>
          <a:p>
            <a:pPr>
              <a:lnSpc>
                <a:spcPct val="150000"/>
              </a:lnSpc>
            </a:pPr>
            <a:r>
              <a:rPr lang="de-CH" sz="1600" b="1" dirty="0" smtClean="0"/>
              <a:t>Geringe Baufeuchte</a:t>
            </a:r>
          </a:p>
          <a:p>
            <a:pPr marL="468313" lvl="1" indent="-285750">
              <a:buFont typeface="Wingdings" panose="05000000000000000000" pitchFamily="2" charset="2"/>
              <a:buChar char="Ø"/>
            </a:pPr>
            <a:r>
              <a:rPr lang="de-CH" sz="1600" dirty="0" smtClean="0"/>
              <a:t>Besseres Raumklima, Reduktion der Bauzeit</a:t>
            </a:r>
          </a:p>
          <a:p>
            <a:pPr>
              <a:lnSpc>
                <a:spcPct val="150000"/>
              </a:lnSpc>
            </a:pPr>
            <a:r>
              <a:rPr lang="de-CH" sz="1600" b="1" dirty="0" smtClean="0"/>
              <a:t>Nutzflächengewinn</a:t>
            </a:r>
          </a:p>
          <a:p>
            <a:pPr marL="468313" lvl="1" indent="-285750">
              <a:buFont typeface="Wingdings" panose="05000000000000000000" pitchFamily="2" charset="2"/>
              <a:buChar char="Ø"/>
            </a:pPr>
            <a:r>
              <a:rPr lang="de-CH" sz="1600" dirty="0" smtClean="0"/>
              <a:t>Mehr nutzbare Fläche durch schlankere Konstruktion</a:t>
            </a:r>
          </a:p>
          <a:p>
            <a:pPr>
              <a:lnSpc>
                <a:spcPct val="160000"/>
              </a:lnSpc>
            </a:pPr>
            <a:r>
              <a:rPr lang="de-CH" sz="1600" b="1" dirty="0" smtClean="0"/>
              <a:t>Für BIM </a:t>
            </a:r>
            <a:r>
              <a:rPr lang="de-CH" sz="1600" dirty="0" smtClean="0"/>
              <a:t>(Building Information Modeling) </a:t>
            </a:r>
            <a:r>
              <a:rPr lang="de-CH" sz="1600" b="1" dirty="0" smtClean="0"/>
              <a:t>geeignet</a:t>
            </a:r>
          </a:p>
          <a:p>
            <a:pPr>
              <a:lnSpc>
                <a:spcPct val="120000"/>
              </a:lnSpc>
            </a:pPr>
            <a:r>
              <a:rPr lang="de-CH" sz="1600" b="1" dirty="0" smtClean="0"/>
              <a:t>Ressourcenschonend</a:t>
            </a:r>
          </a:p>
          <a:p>
            <a:pPr marL="468313" lvl="1" indent="-285750">
              <a:lnSpc>
                <a:spcPct val="120000"/>
              </a:lnSpc>
              <a:buFont typeface="Wingdings" panose="05000000000000000000" pitchFamily="2" charset="2"/>
              <a:buChar char="Ø"/>
            </a:pPr>
            <a:r>
              <a:rPr lang="de-CH" sz="1600" dirty="0" smtClean="0"/>
              <a:t>Holz als natürlich nachwachsender Rohstoff</a:t>
            </a:r>
          </a:p>
          <a:p>
            <a:pPr marL="0" lvl="1">
              <a:lnSpc>
                <a:spcPct val="120000"/>
              </a:lnSpc>
            </a:pPr>
            <a:r>
              <a:rPr lang="de-CH" sz="1600" b="1" dirty="0" smtClean="0"/>
              <a:t>-Holz als Gestaltungsmittel</a:t>
            </a:r>
          </a:p>
          <a:p>
            <a:endParaRPr lang="de-CH" sz="1600" dirty="0" smtClean="0"/>
          </a:p>
        </p:txBody>
      </p:sp>
      <p:sp>
        <p:nvSpPr>
          <p:cNvPr id="6" name="Inhaltsplatzhalter 4"/>
          <p:cNvSpPr txBox="1">
            <a:spLocks/>
          </p:cNvSpPr>
          <p:nvPr/>
        </p:nvSpPr>
        <p:spPr>
          <a:xfrm>
            <a:off x="6681192" y="908720"/>
            <a:ext cx="3024336" cy="5328592"/>
          </a:xfrm>
          <a:prstGeom prst="rect">
            <a:avLst/>
          </a:prstGeom>
        </p:spPr>
        <p:txBody>
          <a:bodyPr vert="horz" lIns="0" tIns="0" rIns="0" bIns="0" rtlCol="0">
            <a:normAutofit fontScale="250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lnSpc>
                <a:spcPct val="150000"/>
              </a:lnSpc>
              <a:buFont typeface="Symbol" pitchFamily="18" charset="2"/>
              <a:buNone/>
            </a:pPr>
            <a:r>
              <a:rPr lang="fr-CH" sz="4400" b="1" dirty="0" smtClean="0"/>
              <a:t>Possibilités:</a:t>
            </a:r>
          </a:p>
          <a:p>
            <a:pPr marL="0" indent="0">
              <a:lnSpc>
                <a:spcPct val="150000"/>
              </a:lnSpc>
              <a:buFont typeface="Symbol" pitchFamily="18" charset="2"/>
              <a:buNone/>
            </a:pPr>
            <a:r>
              <a:rPr lang="fr-CH" sz="4400" b="1" dirty="0" smtClean="0"/>
              <a:t>Temps de construction plus court</a:t>
            </a:r>
          </a:p>
          <a:p>
            <a:pPr>
              <a:lnSpc>
                <a:spcPct val="150000"/>
              </a:lnSpc>
              <a:buFont typeface="Wingdings" panose="05000000000000000000" pitchFamily="2" charset="2"/>
              <a:buChar char="Ø"/>
            </a:pPr>
            <a:r>
              <a:rPr lang="fr-CH" sz="4400" dirty="0" smtClean="0"/>
              <a:t>Réduction des intérêts, revenus locatifs antérieurs</a:t>
            </a:r>
          </a:p>
          <a:p>
            <a:pPr marL="0" indent="0">
              <a:lnSpc>
                <a:spcPct val="150000"/>
              </a:lnSpc>
              <a:buFont typeface="Symbol" pitchFamily="18" charset="2"/>
              <a:buNone/>
            </a:pPr>
            <a:r>
              <a:rPr lang="fr-CH" sz="4400" b="1" dirty="0" smtClean="0"/>
              <a:t>Haut niveau de détail dans la planification</a:t>
            </a:r>
          </a:p>
          <a:p>
            <a:pPr>
              <a:lnSpc>
                <a:spcPct val="150000"/>
              </a:lnSpc>
              <a:buFont typeface="Wingdings" panose="05000000000000000000" pitchFamily="2" charset="2"/>
              <a:buChar char="Ø"/>
            </a:pPr>
            <a:r>
              <a:rPr lang="fr-CH" sz="4400" dirty="0" smtClean="0"/>
              <a:t>Sécurité des coûts et des horaires plus élevées</a:t>
            </a:r>
          </a:p>
          <a:p>
            <a:pPr marL="0" indent="0">
              <a:lnSpc>
                <a:spcPct val="150000"/>
              </a:lnSpc>
              <a:buFont typeface="Symbol" pitchFamily="18" charset="2"/>
              <a:buNone/>
            </a:pPr>
            <a:r>
              <a:rPr lang="fr-CH" sz="4400" b="1" dirty="0" smtClean="0"/>
              <a:t>Qualité supérieure</a:t>
            </a:r>
          </a:p>
          <a:p>
            <a:pPr>
              <a:lnSpc>
                <a:spcPct val="150000"/>
              </a:lnSpc>
              <a:buFont typeface="Wingdings" panose="05000000000000000000" pitchFamily="2" charset="2"/>
              <a:buChar char="Ø"/>
            </a:pPr>
            <a:r>
              <a:rPr lang="fr-CH" sz="4400" dirty="0" smtClean="0"/>
              <a:t>Préfabrication dans des halles couvert </a:t>
            </a:r>
          </a:p>
          <a:p>
            <a:pPr marL="0" indent="0">
              <a:lnSpc>
                <a:spcPct val="150000"/>
              </a:lnSpc>
              <a:buFont typeface="Symbol" pitchFamily="18" charset="2"/>
              <a:buNone/>
            </a:pPr>
            <a:r>
              <a:rPr lang="fr-CH" sz="4400" b="1" dirty="0" smtClean="0"/>
              <a:t>Perte de poids</a:t>
            </a:r>
          </a:p>
          <a:p>
            <a:pPr>
              <a:lnSpc>
                <a:spcPct val="150000"/>
              </a:lnSpc>
              <a:buFont typeface="Wingdings" panose="05000000000000000000" pitchFamily="2" charset="2"/>
              <a:buChar char="Ø"/>
            </a:pPr>
            <a:r>
              <a:rPr lang="fr-CH" sz="4400" dirty="0" smtClean="0"/>
              <a:t>Dans le cas d’un sol pauvre, réduction des coûts de fondation.</a:t>
            </a:r>
          </a:p>
          <a:p>
            <a:pPr marL="0" indent="0">
              <a:lnSpc>
                <a:spcPct val="150000"/>
              </a:lnSpc>
              <a:buFont typeface="Symbol" pitchFamily="18" charset="2"/>
              <a:buNone/>
            </a:pPr>
            <a:r>
              <a:rPr lang="fr-CH" sz="4400" b="1" dirty="0" smtClean="0"/>
              <a:t>Faible humidité</a:t>
            </a:r>
          </a:p>
          <a:p>
            <a:pPr>
              <a:lnSpc>
                <a:spcPct val="150000"/>
              </a:lnSpc>
              <a:buFont typeface="Wingdings" panose="05000000000000000000" pitchFamily="2" charset="2"/>
              <a:buChar char="Ø"/>
            </a:pPr>
            <a:r>
              <a:rPr lang="fr-CH" sz="4400" dirty="0" smtClean="0"/>
              <a:t>Meilleur climat ambiant, réduction du temps de construction </a:t>
            </a:r>
          </a:p>
          <a:p>
            <a:pPr marL="0" indent="0">
              <a:lnSpc>
                <a:spcPct val="150000"/>
              </a:lnSpc>
              <a:buFont typeface="Symbol" pitchFamily="18" charset="2"/>
              <a:buNone/>
            </a:pPr>
            <a:r>
              <a:rPr lang="fr-CH" sz="4400" b="1" dirty="0" smtClean="0"/>
              <a:t>Gain de surface au sol</a:t>
            </a:r>
          </a:p>
          <a:p>
            <a:pPr>
              <a:lnSpc>
                <a:spcPct val="150000"/>
              </a:lnSpc>
              <a:buFont typeface="Wingdings" panose="05000000000000000000" pitchFamily="2" charset="2"/>
              <a:buChar char="Ø"/>
            </a:pPr>
            <a:r>
              <a:rPr lang="fr-CH" sz="4400" dirty="0" smtClean="0"/>
              <a:t>Plus grande surface utilisable grâce a une construction plus fine.</a:t>
            </a:r>
          </a:p>
          <a:p>
            <a:pPr marL="0" indent="0">
              <a:lnSpc>
                <a:spcPct val="150000"/>
              </a:lnSpc>
              <a:buFont typeface="Symbol" pitchFamily="18" charset="2"/>
              <a:buNone/>
            </a:pPr>
            <a:r>
              <a:rPr lang="fr-CH" sz="4400" b="1" dirty="0" smtClean="0"/>
              <a:t>Convient pour BIM </a:t>
            </a:r>
            <a:r>
              <a:rPr lang="fr-CH" sz="4400" dirty="0" smtClean="0"/>
              <a:t>(Building Information Modeling)</a:t>
            </a:r>
          </a:p>
          <a:p>
            <a:pPr marL="0" indent="0">
              <a:lnSpc>
                <a:spcPct val="150000"/>
              </a:lnSpc>
              <a:buFont typeface="Symbol" pitchFamily="18" charset="2"/>
              <a:buNone/>
            </a:pPr>
            <a:r>
              <a:rPr lang="fr-CH" sz="4400" b="1" dirty="0" smtClean="0"/>
              <a:t>La conservation des ressources </a:t>
            </a:r>
          </a:p>
          <a:p>
            <a:pPr>
              <a:lnSpc>
                <a:spcPct val="150000"/>
              </a:lnSpc>
              <a:buFont typeface="Wingdings" panose="05000000000000000000" pitchFamily="2" charset="2"/>
              <a:buChar char="Ø"/>
            </a:pPr>
            <a:r>
              <a:rPr lang="fr-CH" sz="4400" dirty="0" smtClean="0"/>
              <a:t>Le bois en tant que ressource naturelle renouvelable</a:t>
            </a:r>
          </a:p>
          <a:p>
            <a:pPr marL="0" indent="0">
              <a:lnSpc>
                <a:spcPct val="150000"/>
              </a:lnSpc>
              <a:buFont typeface="Symbol" pitchFamily="18" charset="2"/>
              <a:buNone/>
            </a:pPr>
            <a:r>
              <a:rPr lang="fr-CH" sz="4400" b="1" dirty="0" smtClean="0"/>
              <a:t>Le bois comme élément de design</a:t>
            </a:r>
            <a:r>
              <a:rPr lang="de-CH" sz="3000" b="1" dirty="0" smtClean="0"/>
              <a:t>	</a:t>
            </a: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7" name="Inhaltsplatzhalter 4"/>
          <p:cNvSpPr txBox="1">
            <a:spLocks/>
          </p:cNvSpPr>
          <p:nvPr/>
        </p:nvSpPr>
        <p:spPr>
          <a:xfrm>
            <a:off x="3296816" y="980728"/>
            <a:ext cx="2664296" cy="5578247"/>
          </a:xfrm>
          <a:prstGeom prst="rect">
            <a:avLst/>
          </a:prstGeom>
        </p:spPr>
        <p:txBody>
          <a:bodyPr vert="horz" lIns="0" tIns="0" rIns="0" bIns="0" rtlCol="0">
            <a:normAutofit fontScale="70000" lnSpcReduction="20000"/>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de-CH" b="1" dirty="0" smtClean="0"/>
              <a:t>Chance</a:t>
            </a:r>
            <a:r>
              <a:rPr lang="de-CH" dirty="0"/>
              <a:t>:</a:t>
            </a:r>
          </a:p>
          <a:p>
            <a:pPr marL="0" indent="0">
              <a:buNone/>
            </a:pPr>
            <a:r>
              <a:rPr lang="en-GB" b="1" dirty="0"/>
              <a:t>Shorter –construction </a:t>
            </a:r>
            <a:r>
              <a:rPr lang="en-GB" b="1" dirty="0" smtClean="0"/>
              <a:t>time</a:t>
            </a:r>
          </a:p>
          <a:p>
            <a:pPr>
              <a:buFont typeface="Wingdings" panose="05000000000000000000" pitchFamily="2" charset="2"/>
              <a:buChar char="Ø"/>
            </a:pPr>
            <a:r>
              <a:rPr lang="en-GB" dirty="0" smtClean="0"/>
              <a:t>reduction </a:t>
            </a:r>
            <a:r>
              <a:rPr lang="en-GB" dirty="0"/>
              <a:t>of interest, previous rental </a:t>
            </a:r>
            <a:r>
              <a:rPr lang="en-GB" dirty="0" smtClean="0"/>
              <a:t>income</a:t>
            </a:r>
          </a:p>
          <a:p>
            <a:pPr marL="0" indent="0">
              <a:buNone/>
            </a:pPr>
            <a:r>
              <a:rPr lang="en-GB" b="1" dirty="0" smtClean="0"/>
              <a:t>High </a:t>
            </a:r>
            <a:r>
              <a:rPr lang="en-GB" b="1" dirty="0"/>
              <a:t>level of detail </a:t>
            </a:r>
            <a:r>
              <a:rPr lang="en-GB" b="1" dirty="0" smtClean="0"/>
              <a:t>planning</a:t>
            </a:r>
          </a:p>
          <a:p>
            <a:pPr>
              <a:buFont typeface="Wingdings" panose="05000000000000000000" pitchFamily="2" charset="2"/>
              <a:buChar char="Ø"/>
            </a:pPr>
            <a:r>
              <a:rPr lang="en-GB" dirty="0" smtClean="0"/>
              <a:t>higher </a:t>
            </a:r>
            <a:r>
              <a:rPr lang="en-GB" dirty="0"/>
              <a:t>security for costs and </a:t>
            </a:r>
            <a:r>
              <a:rPr lang="en-GB" dirty="0" smtClean="0"/>
              <a:t>deadlines</a:t>
            </a:r>
          </a:p>
          <a:p>
            <a:pPr marL="0" indent="0">
              <a:buNone/>
            </a:pPr>
            <a:r>
              <a:rPr lang="en-GB" b="1" dirty="0" smtClean="0"/>
              <a:t>higher quality</a:t>
            </a:r>
          </a:p>
          <a:p>
            <a:pPr>
              <a:buFont typeface="Wingdings" panose="05000000000000000000" pitchFamily="2" charset="2"/>
              <a:buChar char="Ø"/>
            </a:pPr>
            <a:r>
              <a:rPr lang="en-GB" dirty="0" smtClean="0"/>
              <a:t>prefabrication </a:t>
            </a:r>
            <a:r>
              <a:rPr lang="en-GB" dirty="0"/>
              <a:t>in a sheltered </a:t>
            </a:r>
            <a:r>
              <a:rPr lang="en-GB" dirty="0" smtClean="0"/>
              <a:t>hall</a:t>
            </a:r>
          </a:p>
          <a:p>
            <a:pPr marL="0" indent="0">
              <a:buNone/>
            </a:pPr>
            <a:r>
              <a:rPr lang="en-GB" b="1" dirty="0" smtClean="0"/>
              <a:t>less weight</a:t>
            </a:r>
          </a:p>
          <a:p>
            <a:pPr>
              <a:buFont typeface="Wingdings" panose="05000000000000000000" pitchFamily="2" charset="2"/>
              <a:buChar char="Ø"/>
            </a:pPr>
            <a:r>
              <a:rPr lang="en-GB" dirty="0" smtClean="0"/>
              <a:t>in </a:t>
            </a:r>
            <a:r>
              <a:rPr lang="en-GB" dirty="0"/>
              <a:t>case of poor ground , lower foundation </a:t>
            </a:r>
            <a:r>
              <a:rPr lang="en-GB" dirty="0" smtClean="0"/>
              <a:t>costs</a:t>
            </a:r>
          </a:p>
          <a:p>
            <a:pPr marL="0" indent="0">
              <a:buNone/>
            </a:pPr>
            <a:r>
              <a:rPr lang="en-GB" b="1" dirty="0" smtClean="0"/>
              <a:t>low </a:t>
            </a:r>
            <a:r>
              <a:rPr lang="en-GB" b="1" dirty="0"/>
              <a:t>room </a:t>
            </a:r>
            <a:r>
              <a:rPr lang="en-GB" b="1" dirty="0" smtClean="0"/>
              <a:t>humidity</a:t>
            </a:r>
          </a:p>
          <a:p>
            <a:pPr>
              <a:buFont typeface="Wingdings" panose="05000000000000000000" pitchFamily="2" charset="2"/>
              <a:buChar char="Ø"/>
            </a:pPr>
            <a:r>
              <a:rPr lang="en-GB" dirty="0" smtClean="0"/>
              <a:t>better </a:t>
            </a:r>
            <a:r>
              <a:rPr lang="en-GB" dirty="0"/>
              <a:t>room climate, reduction of construction </a:t>
            </a:r>
            <a:r>
              <a:rPr lang="en-GB" dirty="0" smtClean="0"/>
              <a:t>time</a:t>
            </a:r>
          </a:p>
          <a:p>
            <a:pPr marL="0" indent="0">
              <a:buNone/>
            </a:pPr>
            <a:r>
              <a:rPr lang="en-GB" b="1" dirty="0" smtClean="0"/>
              <a:t>Gain </a:t>
            </a:r>
            <a:r>
              <a:rPr lang="en-GB" b="1" dirty="0"/>
              <a:t>of usable </a:t>
            </a:r>
            <a:r>
              <a:rPr lang="en-GB" b="1" dirty="0" smtClean="0"/>
              <a:t>space</a:t>
            </a:r>
          </a:p>
          <a:p>
            <a:pPr>
              <a:buFont typeface="Wingdings" panose="05000000000000000000" pitchFamily="2" charset="2"/>
              <a:buChar char="Ø"/>
            </a:pPr>
            <a:r>
              <a:rPr lang="en-GB" dirty="0" smtClean="0"/>
              <a:t>more </a:t>
            </a:r>
            <a:r>
              <a:rPr lang="en-GB" dirty="0"/>
              <a:t>usable area due to the slimmer </a:t>
            </a:r>
            <a:r>
              <a:rPr lang="en-GB" dirty="0" smtClean="0"/>
              <a:t>construction</a:t>
            </a:r>
          </a:p>
          <a:p>
            <a:pPr marL="0" indent="0">
              <a:buNone/>
            </a:pPr>
            <a:r>
              <a:rPr lang="en-GB" b="1" dirty="0" smtClean="0"/>
              <a:t>suitable </a:t>
            </a:r>
            <a:r>
              <a:rPr lang="en-GB" b="1" dirty="0"/>
              <a:t>for BIM</a:t>
            </a:r>
            <a:r>
              <a:rPr lang="en-GB" dirty="0"/>
              <a:t/>
            </a:r>
            <a:br>
              <a:rPr lang="en-GB" dirty="0"/>
            </a:br>
            <a:r>
              <a:rPr lang="en-GB" b="1" dirty="0"/>
              <a:t>Conserving </a:t>
            </a:r>
            <a:r>
              <a:rPr lang="en-GB" b="1" dirty="0" smtClean="0"/>
              <a:t>resources</a:t>
            </a:r>
          </a:p>
          <a:p>
            <a:pPr>
              <a:buFont typeface="Wingdings" panose="05000000000000000000" pitchFamily="2" charset="2"/>
              <a:buChar char="Ø"/>
            </a:pPr>
            <a:r>
              <a:rPr lang="en-GB" dirty="0" smtClean="0"/>
              <a:t>Wood </a:t>
            </a:r>
            <a:r>
              <a:rPr lang="en-GB" dirty="0"/>
              <a:t>is naturally renewable raw </a:t>
            </a:r>
            <a:r>
              <a:rPr lang="en-GB" dirty="0" smtClean="0"/>
              <a:t>material</a:t>
            </a:r>
          </a:p>
          <a:p>
            <a:pPr marL="0" indent="0">
              <a:buNone/>
            </a:pPr>
            <a:r>
              <a:rPr lang="en-GB" b="1" dirty="0" smtClean="0"/>
              <a:t>Wood </a:t>
            </a:r>
            <a:r>
              <a:rPr lang="en-GB" b="1" dirty="0"/>
              <a:t>as an element for design</a:t>
            </a:r>
            <a:endParaRPr lang="de-CH" b="1" dirty="0"/>
          </a:p>
          <a:p>
            <a:pPr marL="0" indent="0">
              <a:lnSpc>
                <a:spcPct val="150000"/>
              </a:lnSpc>
              <a:buNone/>
              <a:tabLst>
                <a:tab pos="179388" algn="l"/>
              </a:tabLst>
            </a:pPr>
            <a:r>
              <a:rPr lang="de-CH" sz="1600" dirty="0" smtClean="0"/>
              <a:t>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4216543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6249144" y="1484784"/>
            <a:ext cx="3306074" cy="4716524"/>
          </a:xfrm>
        </p:spPr>
        <p:txBody>
          <a:bodyPr>
            <a:normAutofit/>
          </a:bodyPr>
          <a:lstStyle/>
          <a:p>
            <a:r>
              <a:rPr lang="fr-CH" sz="1600" b="1" dirty="0" smtClean="0"/>
              <a:t>Risques</a:t>
            </a:r>
            <a:r>
              <a:rPr lang="fr-CH" sz="1600" dirty="0" smtClean="0"/>
              <a:t>:</a:t>
            </a:r>
          </a:p>
          <a:p>
            <a:r>
              <a:rPr lang="fr-CH" sz="1600" b="1" dirty="0" smtClean="0"/>
              <a:t>- Risque de Processus</a:t>
            </a:r>
          </a:p>
          <a:p>
            <a:pPr marL="285750" indent="-285750">
              <a:buFont typeface="Wingdings" panose="05000000000000000000" pitchFamily="2" charset="2"/>
              <a:buChar char="Ø"/>
            </a:pPr>
            <a:r>
              <a:rPr lang="fr-CH" sz="1600" dirty="0" smtClean="0"/>
              <a:t>La décisions doivent être prises à temps (faible flexibilité)</a:t>
            </a:r>
          </a:p>
          <a:p>
            <a:pPr marL="285750" indent="-285750">
              <a:buFont typeface="Wingdings" panose="05000000000000000000" pitchFamily="2" charset="2"/>
              <a:buChar char="Ø"/>
            </a:pPr>
            <a:r>
              <a:rPr lang="fr-CH" sz="1600" dirty="0" smtClean="0"/>
              <a:t>Logistique de construction</a:t>
            </a:r>
          </a:p>
          <a:p>
            <a:r>
              <a:rPr lang="fr-CH" sz="1600" dirty="0" smtClean="0"/>
              <a:t> </a:t>
            </a:r>
          </a:p>
          <a:p>
            <a:r>
              <a:rPr lang="fr-CH" sz="1600" b="1" dirty="0" smtClean="0"/>
              <a:t>- Protection contre les incendies</a:t>
            </a:r>
          </a:p>
          <a:p>
            <a:endParaRPr lang="fr-CH" sz="1600" b="1" dirty="0" smtClean="0"/>
          </a:p>
          <a:p>
            <a:r>
              <a:rPr lang="fr-CH" sz="1600" b="1" dirty="0" smtClean="0"/>
              <a:t>- Des exigences plus élevées en termes des Physique du bâtiment.</a:t>
            </a:r>
          </a:p>
          <a:p>
            <a:endParaRPr lang="fr-CH" sz="1600" b="1" dirty="0" smtClean="0"/>
          </a:p>
          <a:p>
            <a:r>
              <a:rPr lang="fr-CH" sz="1600" b="1" dirty="0" smtClean="0"/>
              <a:t>- Structure de support flexible inférieure </a:t>
            </a:r>
          </a:p>
          <a:p>
            <a:r>
              <a:rPr lang="fr-CH" sz="1600" dirty="0" smtClean="0"/>
              <a:t>(les portées doivent être adapter à la construction en bois)</a:t>
            </a:r>
          </a:p>
          <a:p>
            <a:endParaRPr lang="de-CH" sz="1600" dirty="0" smtClean="0"/>
          </a:p>
          <a:p>
            <a:pPr marL="285750" indent="-285750">
              <a:buFontTx/>
              <a:buChar char="-"/>
            </a:pPr>
            <a:endParaRPr lang="de-CH" sz="1600" dirty="0"/>
          </a:p>
        </p:txBody>
      </p:sp>
      <p:sp>
        <p:nvSpPr>
          <p:cNvPr id="6" name="Fußzeilenplatzhalter 5"/>
          <p:cNvSpPr>
            <a:spLocks noGrp="1"/>
          </p:cNvSpPr>
          <p:nvPr>
            <p:ph type="ftr" sz="quarter" idx="11"/>
          </p:nvPr>
        </p:nvSpPr>
        <p:spPr/>
        <p:txBody>
          <a:bodyPr/>
          <a:lstStyle/>
          <a:p>
            <a:pPr>
              <a:defRPr/>
            </a:pPr>
            <a:r>
              <a:rPr lang="en-US" smtClean="0"/>
              <a:t>Zug Estates AG</a:t>
            </a:r>
            <a:endParaRPr lang="de-CH" dirty="0"/>
          </a:p>
        </p:txBody>
      </p:sp>
      <p:sp>
        <p:nvSpPr>
          <p:cNvPr id="7" name="Titel 6"/>
          <p:cNvSpPr>
            <a:spLocks noGrp="1"/>
          </p:cNvSpPr>
          <p:nvPr>
            <p:ph type="title"/>
          </p:nvPr>
        </p:nvSpPr>
        <p:spPr/>
        <p:txBody>
          <a:bodyPr/>
          <a:lstStyle/>
          <a:p>
            <a:r>
              <a:rPr lang="de-CH" dirty="0"/>
              <a:t>Zusammenfassung / Summary / </a:t>
            </a:r>
            <a:r>
              <a:rPr lang="fr-CH" dirty="0" smtClean="0"/>
              <a:t>Résumé</a:t>
            </a:r>
            <a:endParaRPr lang="fr-CH" dirty="0"/>
          </a:p>
        </p:txBody>
      </p:sp>
      <p:sp>
        <p:nvSpPr>
          <p:cNvPr id="8" name="Inhaltsplatzhalter 4"/>
          <p:cNvSpPr txBox="1">
            <a:spLocks/>
          </p:cNvSpPr>
          <p:nvPr/>
        </p:nvSpPr>
        <p:spPr>
          <a:xfrm>
            <a:off x="416496" y="1196827"/>
            <a:ext cx="2736304" cy="5328592"/>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lnSpc>
                <a:spcPct val="150000"/>
              </a:lnSpc>
              <a:buFont typeface="Symbol" pitchFamily="18" charset="2"/>
              <a:buNone/>
            </a:pPr>
            <a:r>
              <a:rPr lang="de-CH" sz="1600" b="1" dirty="0" smtClean="0"/>
              <a:t>Risiken:</a:t>
            </a:r>
          </a:p>
          <a:p>
            <a:pPr marL="0" indent="0">
              <a:lnSpc>
                <a:spcPct val="150000"/>
              </a:lnSpc>
              <a:buNone/>
              <a:tabLst>
                <a:tab pos="179388" algn="l"/>
              </a:tabLst>
            </a:pPr>
            <a:r>
              <a:rPr lang="de-CH" sz="1600" dirty="0" smtClean="0"/>
              <a:t>- 	</a:t>
            </a:r>
            <a:r>
              <a:rPr lang="de-CH" sz="1600" b="1" dirty="0" smtClean="0"/>
              <a:t>Prozessrisiko</a:t>
            </a:r>
          </a:p>
          <a:p>
            <a:pPr lvl="1">
              <a:buFont typeface="Wingdings" panose="05000000000000000000" pitchFamily="2" charset="2"/>
              <a:buChar char="Ø"/>
              <a:tabLst>
                <a:tab pos="179388" algn="l"/>
              </a:tabLst>
            </a:pPr>
            <a:r>
              <a:rPr lang="de-CH" sz="1600" dirty="0" smtClean="0"/>
              <a:t>Entscheide müssen rechtzeitig getroffen werden (geringere Flexibilität)</a:t>
            </a:r>
          </a:p>
          <a:p>
            <a:pPr lvl="1">
              <a:buFont typeface="Wingdings" panose="05000000000000000000" pitchFamily="2" charset="2"/>
              <a:buChar char="Ø"/>
              <a:tabLst>
                <a:tab pos="179388" algn="l"/>
              </a:tabLst>
            </a:pPr>
            <a:r>
              <a:rPr lang="de-CH" sz="1600" dirty="0" smtClean="0"/>
              <a:t>Baulogistik</a:t>
            </a:r>
            <a:endParaRPr lang="de-CH" sz="1600" dirty="0"/>
          </a:p>
          <a:p>
            <a:pPr marL="38999" indent="0">
              <a:lnSpc>
                <a:spcPct val="150000"/>
              </a:lnSpc>
              <a:buNone/>
              <a:tabLst>
                <a:tab pos="179388" algn="l"/>
              </a:tabLst>
            </a:pPr>
            <a:r>
              <a:rPr lang="de-CH" sz="1600" dirty="0" smtClean="0"/>
              <a:t>-	</a:t>
            </a:r>
            <a:r>
              <a:rPr lang="de-CH" sz="1600" b="1" dirty="0" smtClean="0"/>
              <a:t>Brandschutz</a:t>
            </a:r>
          </a:p>
          <a:p>
            <a:pPr marL="38999" indent="0">
              <a:lnSpc>
                <a:spcPct val="100000"/>
              </a:lnSpc>
              <a:buNone/>
              <a:tabLst>
                <a:tab pos="179388" algn="l"/>
              </a:tabLst>
            </a:pPr>
            <a:r>
              <a:rPr lang="de-CH" sz="1600" dirty="0" smtClean="0"/>
              <a:t>- 	</a:t>
            </a:r>
            <a:r>
              <a:rPr lang="de-CH" sz="1600" b="1" dirty="0" smtClean="0"/>
              <a:t>Höhere Anforderungen bezüglich Bauphysik </a:t>
            </a:r>
            <a:r>
              <a:rPr lang="de-CH" sz="1600" dirty="0" smtClean="0"/>
              <a:t>	(Schall/Dichtigkeit/Feuchtigkeit)</a:t>
            </a:r>
          </a:p>
          <a:p>
            <a:pPr marL="38999" indent="0">
              <a:lnSpc>
                <a:spcPct val="150000"/>
              </a:lnSpc>
              <a:buNone/>
              <a:tabLst>
                <a:tab pos="179388" algn="l"/>
              </a:tabLst>
            </a:pPr>
            <a:r>
              <a:rPr lang="de-CH" sz="1600" dirty="0" smtClean="0"/>
              <a:t>-	</a:t>
            </a:r>
            <a:r>
              <a:rPr lang="de-CH" sz="1600" b="1" dirty="0" smtClean="0"/>
              <a:t>Geringere flexible</a:t>
            </a:r>
            <a:br>
              <a:rPr lang="de-CH" sz="1600" b="1" dirty="0" smtClean="0"/>
            </a:br>
            <a:r>
              <a:rPr lang="de-CH" sz="1600" b="1" dirty="0" smtClean="0"/>
              <a:t>Tragstruktur</a:t>
            </a:r>
            <a:endParaRPr lang="de-CH" sz="1600" b="1" dirty="0"/>
          </a:p>
          <a:p>
            <a:pPr marL="38999" indent="0">
              <a:buNone/>
              <a:tabLst>
                <a:tab pos="179388" algn="l"/>
              </a:tabLst>
            </a:pPr>
            <a:r>
              <a:rPr lang="de-CH" sz="1600" dirty="0" smtClean="0"/>
              <a:t>	(Spannweiten muss auf Holzbau abgestimmt 	sein)					</a:t>
            </a:r>
            <a:endParaRPr lang="de-CH" sz="1600" b="1" dirty="0" smtClean="0"/>
          </a:p>
          <a:p>
            <a:pPr marL="0" indent="0">
              <a:buFont typeface="Symbol" pitchFamily="18" charset="2"/>
              <a:buNone/>
            </a:pPr>
            <a:endParaRPr lang="de-CH" sz="1600" b="1" dirty="0" smtClean="0"/>
          </a:p>
          <a:p>
            <a:pPr marL="0" indent="0">
              <a:buFont typeface="Symbol" pitchFamily="18" charset="2"/>
              <a:buNone/>
            </a:pPr>
            <a:endParaRPr lang="de-CH" sz="1600" dirty="0" smtClean="0"/>
          </a:p>
          <a:p>
            <a:pPr marL="0" indent="0">
              <a:buFont typeface="Symbol" pitchFamily="18" charset="2"/>
              <a:buNone/>
            </a:pPr>
            <a:endParaRPr lang="de-CH" sz="1600" dirty="0" smtClean="0"/>
          </a:p>
        </p:txBody>
      </p:sp>
      <p:sp>
        <p:nvSpPr>
          <p:cNvPr id="9" name="Rechteck 8"/>
          <p:cNvSpPr/>
          <p:nvPr/>
        </p:nvSpPr>
        <p:spPr>
          <a:xfrm>
            <a:off x="3440832" y="1328618"/>
            <a:ext cx="2592288" cy="4349909"/>
          </a:xfrm>
          <a:prstGeom prst="rect">
            <a:avLst/>
          </a:prstGeom>
        </p:spPr>
        <p:txBody>
          <a:bodyPr wrap="square">
            <a:spAutoFit/>
          </a:bodyPr>
          <a:lstStyle/>
          <a:p>
            <a:pPr>
              <a:lnSpc>
                <a:spcPts val="1400"/>
              </a:lnSpc>
              <a:spcAft>
                <a:spcPts val="1000"/>
              </a:spcAft>
            </a:pPr>
            <a:r>
              <a:rPr lang="en-GB" sz="1600" b="1" dirty="0" smtClean="0">
                <a:latin typeface="Arial" panose="020B0604020202020204" pitchFamily="34" charset="0"/>
                <a:ea typeface="Arial" panose="020B0604020202020204" pitchFamily="34" charset="0"/>
                <a:cs typeface="Times New Roman" panose="02020603050405020304" pitchFamily="18" charset="0"/>
              </a:rPr>
              <a:t>Risks:</a:t>
            </a:r>
          </a:p>
          <a:p>
            <a:pPr>
              <a:lnSpc>
                <a:spcPts val="1400"/>
              </a:lnSpc>
              <a:spcAft>
                <a:spcPts val="1000"/>
              </a:spcAft>
            </a:pPr>
            <a:r>
              <a:rPr lang="en-GB" sz="1600" b="1" dirty="0" smtClean="0">
                <a:latin typeface="Arial" panose="020B0604020202020204" pitchFamily="34" charset="0"/>
                <a:ea typeface="Arial" panose="020B0604020202020204" pitchFamily="34" charset="0"/>
                <a:cs typeface="Times New Roman" panose="02020603050405020304" pitchFamily="18" charset="0"/>
              </a:rPr>
              <a:t>- Process risk</a:t>
            </a:r>
          </a:p>
          <a:p>
            <a:pPr marL="285750" indent="-285750">
              <a:lnSpc>
                <a:spcPts val="1400"/>
              </a:lnSpc>
              <a:spcAft>
                <a:spcPts val="1000"/>
              </a:spcAft>
              <a:buFont typeface="Wingdings" panose="05000000000000000000" pitchFamily="2" charset="2"/>
              <a:buChar char="Ø"/>
            </a:pPr>
            <a:r>
              <a:rPr lang="en-GB" sz="1600" dirty="0" smtClean="0">
                <a:latin typeface="Arial" panose="020B0604020202020204" pitchFamily="34" charset="0"/>
                <a:ea typeface="Arial" panose="020B0604020202020204" pitchFamily="34" charset="0"/>
                <a:cs typeface="Times New Roman" panose="02020603050405020304" pitchFamily="18" charset="0"/>
              </a:rPr>
              <a:t>Decisions </a:t>
            </a:r>
            <a:r>
              <a:rPr lang="en-GB" sz="1600" dirty="0">
                <a:latin typeface="Arial" panose="020B0604020202020204" pitchFamily="34" charset="0"/>
                <a:ea typeface="Arial" panose="020B0604020202020204" pitchFamily="34" charset="0"/>
                <a:cs typeface="Times New Roman" panose="02020603050405020304" pitchFamily="18" charset="0"/>
              </a:rPr>
              <a:t>must be made in time (low </a:t>
            </a:r>
            <a:r>
              <a:rPr lang="en-GB" sz="1600" dirty="0" smtClean="0">
                <a:latin typeface="Arial" panose="020B0604020202020204" pitchFamily="34" charset="0"/>
                <a:ea typeface="Arial" panose="020B0604020202020204" pitchFamily="34" charset="0"/>
                <a:cs typeface="Times New Roman" panose="02020603050405020304" pitchFamily="18" charset="0"/>
              </a:rPr>
              <a:t>flexibility)</a:t>
            </a:r>
          </a:p>
          <a:p>
            <a:pPr marL="285750" indent="-285750">
              <a:lnSpc>
                <a:spcPts val="1400"/>
              </a:lnSpc>
              <a:spcAft>
                <a:spcPts val="1000"/>
              </a:spcAft>
              <a:buFont typeface="Wingdings" panose="05000000000000000000" pitchFamily="2" charset="2"/>
              <a:buChar char="Ø"/>
            </a:pPr>
            <a:r>
              <a:rPr lang="en-GB" sz="1600" dirty="0" smtClean="0">
                <a:latin typeface="Arial" panose="020B0604020202020204" pitchFamily="34" charset="0"/>
                <a:ea typeface="Arial" panose="020B0604020202020204" pitchFamily="34" charset="0"/>
                <a:cs typeface="Times New Roman" panose="02020603050405020304" pitchFamily="18" charset="0"/>
              </a:rPr>
              <a:t>Construction </a:t>
            </a:r>
            <a:r>
              <a:rPr lang="en-GB" sz="1600" dirty="0">
                <a:latin typeface="Arial" panose="020B0604020202020204" pitchFamily="34" charset="0"/>
                <a:ea typeface="Arial" panose="020B0604020202020204" pitchFamily="34" charset="0"/>
                <a:cs typeface="Times New Roman" panose="02020603050405020304" pitchFamily="18" charset="0"/>
              </a:rPr>
              <a:t>site </a:t>
            </a:r>
            <a:r>
              <a:rPr lang="en-GB" sz="1600" dirty="0" smtClean="0">
                <a:latin typeface="Arial" panose="020B0604020202020204" pitchFamily="34" charset="0"/>
                <a:ea typeface="Arial" panose="020B0604020202020204" pitchFamily="34" charset="0"/>
                <a:cs typeface="Times New Roman" panose="02020603050405020304" pitchFamily="18" charset="0"/>
              </a:rPr>
              <a:t>logistics</a:t>
            </a:r>
          </a:p>
          <a:p>
            <a:pPr>
              <a:lnSpc>
                <a:spcPts val="1400"/>
              </a:lnSpc>
              <a:spcAft>
                <a:spcPts val="1000"/>
              </a:spcAft>
            </a:pPr>
            <a:r>
              <a:rPr lang="en-GB" sz="1600" dirty="0">
                <a:latin typeface="Arial" panose="020B0604020202020204" pitchFamily="34" charset="0"/>
                <a:ea typeface="Arial" panose="020B0604020202020204" pitchFamily="34" charset="0"/>
                <a:cs typeface="Times New Roman" panose="02020603050405020304" pitchFamily="18" charset="0"/>
              </a:rPr>
              <a:t/>
            </a:r>
            <a:br>
              <a:rPr lang="en-GB" sz="1600" dirty="0">
                <a:latin typeface="Arial" panose="020B0604020202020204" pitchFamily="34" charset="0"/>
                <a:ea typeface="Arial" panose="020B0604020202020204" pitchFamily="34" charset="0"/>
                <a:cs typeface="Times New Roman" panose="02020603050405020304" pitchFamily="18" charset="0"/>
              </a:rPr>
            </a:br>
            <a:r>
              <a:rPr lang="en-GB" sz="1600" dirty="0" smtClean="0">
                <a:latin typeface="Arial" panose="020B0604020202020204" pitchFamily="34" charset="0"/>
                <a:ea typeface="Arial" panose="020B0604020202020204" pitchFamily="34" charset="0"/>
                <a:cs typeface="Times New Roman" panose="02020603050405020304" pitchFamily="18" charset="0"/>
              </a:rPr>
              <a:t>- </a:t>
            </a:r>
            <a:r>
              <a:rPr lang="en-GB" sz="1600" b="1" dirty="0" smtClean="0">
                <a:latin typeface="Arial" panose="020B0604020202020204" pitchFamily="34" charset="0"/>
                <a:ea typeface="Arial" panose="020B0604020202020204" pitchFamily="34" charset="0"/>
                <a:cs typeface="Times New Roman" panose="02020603050405020304" pitchFamily="18" charset="0"/>
              </a:rPr>
              <a:t>fire protection</a:t>
            </a:r>
          </a:p>
          <a:p>
            <a:pPr>
              <a:lnSpc>
                <a:spcPts val="1400"/>
              </a:lnSpc>
              <a:spcAft>
                <a:spcPts val="1000"/>
              </a:spcAft>
            </a:pPr>
            <a:r>
              <a:rPr lang="en-GB" sz="1600" b="1" dirty="0">
                <a:latin typeface="Arial" panose="020B0604020202020204" pitchFamily="34" charset="0"/>
                <a:ea typeface="Arial" panose="020B0604020202020204" pitchFamily="34" charset="0"/>
                <a:cs typeface="Times New Roman" panose="02020603050405020304" pitchFamily="18" charset="0"/>
              </a:rPr>
              <a:t/>
            </a:r>
            <a:br>
              <a:rPr lang="en-GB" sz="1600" b="1" dirty="0">
                <a:latin typeface="Arial" panose="020B0604020202020204" pitchFamily="34" charset="0"/>
                <a:ea typeface="Arial" panose="020B0604020202020204" pitchFamily="34" charset="0"/>
                <a:cs typeface="Times New Roman" panose="02020603050405020304" pitchFamily="18" charset="0"/>
              </a:rPr>
            </a:br>
            <a:r>
              <a:rPr lang="en-GB" sz="1600" b="1" dirty="0" smtClean="0">
                <a:latin typeface="Arial" panose="020B0604020202020204" pitchFamily="34" charset="0"/>
                <a:ea typeface="Arial" panose="020B0604020202020204" pitchFamily="34" charset="0"/>
                <a:cs typeface="Times New Roman" panose="02020603050405020304" pitchFamily="18" charset="0"/>
              </a:rPr>
              <a:t>- higher </a:t>
            </a:r>
            <a:r>
              <a:rPr lang="en-GB" sz="1600" b="1" dirty="0">
                <a:latin typeface="Arial" panose="020B0604020202020204" pitchFamily="34" charset="0"/>
                <a:ea typeface="Arial" panose="020B0604020202020204" pitchFamily="34" charset="0"/>
                <a:cs typeface="Times New Roman" panose="02020603050405020304" pitchFamily="18" charset="0"/>
              </a:rPr>
              <a:t>requirements in terms of building physics </a:t>
            </a:r>
            <a:endParaRPr lang="de-CH" sz="1600" b="1" dirty="0">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1000"/>
              </a:spcAft>
            </a:pPr>
            <a:r>
              <a:rPr lang="en-GB" sz="1600" b="1" dirty="0" smtClean="0">
                <a:latin typeface="Arial" panose="020B0604020202020204" pitchFamily="34" charset="0"/>
                <a:ea typeface="Arial" panose="020B0604020202020204" pitchFamily="34" charset="0"/>
                <a:cs typeface="Times New Roman" panose="02020603050405020304" pitchFamily="18" charset="0"/>
              </a:rPr>
              <a:t>- Less </a:t>
            </a:r>
            <a:r>
              <a:rPr lang="en-GB" sz="1600" b="1" dirty="0">
                <a:latin typeface="Arial" panose="020B0604020202020204" pitchFamily="34" charset="0"/>
                <a:ea typeface="Arial" panose="020B0604020202020204" pitchFamily="34" charset="0"/>
                <a:cs typeface="Times New Roman" panose="02020603050405020304" pitchFamily="18" charset="0"/>
              </a:rPr>
              <a:t>flexible support structure </a:t>
            </a:r>
            <a:endParaRPr lang="en-GB" sz="1600" b="1" dirty="0" smtClean="0">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1000"/>
              </a:spcAft>
            </a:pPr>
            <a:r>
              <a:rPr lang="en-GB" sz="1600" dirty="0" smtClean="0">
                <a:latin typeface="Arial" panose="020B0604020202020204" pitchFamily="34" charset="0"/>
                <a:ea typeface="Arial" panose="020B0604020202020204" pitchFamily="34" charset="0"/>
                <a:cs typeface="Times New Roman" panose="02020603050405020304" pitchFamily="18" charset="0"/>
              </a:rPr>
              <a:t>(</a:t>
            </a:r>
            <a:r>
              <a:rPr lang="en-GB" sz="1600" dirty="0">
                <a:latin typeface="Arial" panose="020B0604020202020204" pitchFamily="34" charset="0"/>
                <a:ea typeface="Arial" panose="020B0604020202020204" pitchFamily="34" charset="0"/>
                <a:cs typeface="Times New Roman" panose="02020603050405020304" pitchFamily="18" charset="0"/>
              </a:rPr>
              <a:t>spans must be matched to wood construction)</a:t>
            </a:r>
            <a:endParaRPr lang="de-CH" sz="1600" dirty="0">
              <a:latin typeface="Arial" panose="020B0604020202020204" pitchFamily="34" charset="0"/>
              <a:ea typeface="Arial" panose="020B0604020202020204" pitchFamily="34" charset="0"/>
              <a:cs typeface="Times New Roman" panose="02020603050405020304" pitchFamily="18" charset="0"/>
            </a:endParaRPr>
          </a:p>
          <a:p>
            <a:pPr>
              <a:lnSpc>
                <a:spcPts val="1400"/>
              </a:lnSpc>
              <a:spcAft>
                <a:spcPts val="1000"/>
              </a:spcAft>
            </a:pPr>
            <a:r>
              <a:rPr lang="en-GB" dirty="0">
                <a:latin typeface="Arial" panose="020B0604020202020204" pitchFamily="34" charset="0"/>
                <a:ea typeface="Arial" panose="020B0604020202020204" pitchFamily="34" charset="0"/>
                <a:cs typeface="Times New Roman" panose="02020603050405020304" pitchFamily="18" charset="0"/>
              </a:rPr>
              <a:t> </a:t>
            </a:r>
            <a:endParaRPr lang="de-CH"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56736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350839" y="6486744"/>
            <a:ext cx="8425260" cy="144462"/>
          </a:xfrm>
        </p:spPr>
        <p:txBody>
          <a:bodyPr/>
          <a:lstStyle/>
          <a:p>
            <a:r>
              <a:rPr lang="de-CH" noProof="0" dirty="0" smtClean="0"/>
              <a:t>Zug Estates AG</a:t>
            </a:r>
            <a:endParaRPr lang="de-CH" noProof="0" dirty="0"/>
          </a:p>
        </p:txBody>
      </p:sp>
      <p:sp>
        <p:nvSpPr>
          <p:cNvPr id="18" name="Titel 17"/>
          <p:cNvSpPr>
            <a:spLocks noGrp="1"/>
          </p:cNvSpPr>
          <p:nvPr>
            <p:ph type="title"/>
          </p:nvPr>
        </p:nvSpPr>
        <p:spPr>
          <a:xfrm>
            <a:off x="465856" y="116632"/>
            <a:ext cx="8425099" cy="936104"/>
          </a:xfrm>
        </p:spPr>
        <p:txBody>
          <a:bodyPr/>
          <a:lstStyle/>
          <a:p>
            <a:r>
              <a:rPr lang="de-CH" dirty="0" smtClean="0"/>
              <a:t>Fazit / </a:t>
            </a:r>
            <a:r>
              <a:rPr lang="en-GB" dirty="0" smtClean="0"/>
              <a:t>Conclusion</a:t>
            </a:r>
            <a:r>
              <a:rPr lang="de-CH" dirty="0" smtClean="0"/>
              <a:t> / </a:t>
            </a:r>
            <a:r>
              <a:rPr lang="fr-CH" dirty="0" smtClean="0"/>
              <a:t>Conclusion</a:t>
            </a:r>
            <a:endParaRPr lang="fr-CH" dirty="0"/>
          </a:p>
        </p:txBody>
      </p:sp>
      <p:sp>
        <p:nvSpPr>
          <p:cNvPr id="10" name="Inhaltsplatzhalter 4"/>
          <p:cNvSpPr txBox="1">
            <a:spLocks/>
          </p:cNvSpPr>
          <p:nvPr/>
        </p:nvSpPr>
        <p:spPr>
          <a:xfrm>
            <a:off x="476001" y="1124744"/>
            <a:ext cx="2676799" cy="4536504"/>
          </a:xfrm>
          <a:prstGeom prst="rect">
            <a:avLst/>
          </a:prstGeom>
        </p:spPr>
        <p:txBody>
          <a:bodyPr vert="horz" lIns="0" tIns="0" rIns="0" bIns="0" rtlCol="0">
            <a:normAutofit fontScale="85000" lnSpcReduction="10000"/>
          </a:bodyPr>
          <a:lstStyle>
            <a:lvl1pPr marL="0"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1pPr>
            <a:lvl2pPr marL="182563"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2pPr>
            <a:lvl3pPr marL="358775"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3pPr>
            <a:lvl4pPr marL="541338"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4pPr>
            <a:lvl5pPr marL="715963" indent="0" algn="l" defTabSz="990570" rtl="0" eaLnBrk="1" latinLnBrk="0" hangingPunct="1">
              <a:lnSpc>
                <a:spcPct val="110000"/>
              </a:lnSpc>
              <a:spcBef>
                <a:spcPts val="0"/>
              </a:spcBef>
              <a:buSzPct val="100000"/>
              <a:buFontTx/>
              <a:buNone/>
              <a:tabLst/>
              <a:defRPr sz="120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r>
              <a:rPr lang="de-CH" sz="1800" b="1" dirty="0" smtClean="0"/>
              <a:t>Holzbau kann einen Mehrwert für den Investor darstellen. Der Einsatz des Holzbaus muss bewusst und konsequent von Anfang an durchgeführt werden.</a:t>
            </a:r>
            <a:endParaRPr lang="de-CH" sz="1800" b="1" dirty="0"/>
          </a:p>
          <a:p>
            <a:r>
              <a:rPr lang="de-CH" sz="1800" b="1" dirty="0" smtClean="0"/>
              <a:t>	</a:t>
            </a:r>
          </a:p>
          <a:p>
            <a:r>
              <a:rPr lang="de-CH" sz="1800" b="1" dirty="0" smtClean="0"/>
              <a:t>Um massgeblich und langfristig einen Einfluss auf die Wertentwicklung von Immobilien ausüben zu können, darf der Holzbau nicht isoliert, sondern muss im Kontext weiterer Nachhaltigkeitsthemen betrachtet werden. Dadurch gewinnt der Holzbau zusätzlich an Glaubwürdigkeit.</a:t>
            </a:r>
          </a:p>
        </p:txBody>
      </p:sp>
      <p:sp>
        <p:nvSpPr>
          <p:cNvPr id="5" name="Inhaltsplatzhalter 4"/>
          <p:cNvSpPr txBox="1">
            <a:spLocks/>
          </p:cNvSpPr>
          <p:nvPr/>
        </p:nvSpPr>
        <p:spPr>
          <a:xfrm>
            <a:off x="3656857" y="1124744"/>
            <a:ext cx="2808312" cy="4536504"/>
          </a:xfrm>
          <a:prstGeom prst="rect">
            <a:avLst/>
          </a:prstGeom>
        </p:spPr>
        <p:txBody>
          <a:bodyPr vert="horz" lIns="0" tIns="0" rIns="0" bIns="0" rtlCol="0">
            <a:normAutofit/>
          </a:bodyPr>
          <a:lstStyle>
            <a:lvl1pPr marL="0"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1pPr>
            <a:lvl2pPr marL="182563"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2pPr>
            <a:lvl3pPr marL="358775"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3pPr>
            <a:lvl4pPr marL="541338"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4pPr>
            <a:lvl5pPr marL="715963" indent="0" algn="l" defTabSz="990570" rtl="0" eaLnBrk="1" latinLnBrk="0" hangingPunct="1">
              <a:lnSpc>
                <a:spcPct val="110000"/>
              </a:lnSpc>
              <a:spcBef>
                <a:spcPts val="0"/>
              </a:spcBef>
              <a:buSzPct val="100000"/>
              <a:buFontTx/>
              <a:buNone/>
              <a:tabLst/>
              <a:defRPr sz="120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r>
              <a:rPr lang="de-CH" sz="1500" b="1" dirty="0"/>
              <a:t>Wood </a:t>
            </a:r>
            <a:r>
              <a:rPr lang="en-GB" sz="1500" b="1" dirty="0" smtClean="0"/>
              <a:t>construction</a:t>
            </a:r>
            <a:r>
              <a:rPr lang="de-CH" sz="1500" b="1" dirty="0" smtClean="0"/>
              <a:t> </a:t>
            </a:r>
            <a:r>
              <a:rPr lang="en-GB" sz="1500" b="1" dirty="0" smtClean="0"/>
              <a:t>can be an added value for investors</a:t>
            </a:r>
            <a:r>
              <a:rPr lang="de-CH" sz="1500" b="1" dirty="0" smtClean="0"/>
              <a:t>. </a:t>
            </a:r>
            <a:r>
              <a:rPr lang="en-GB" sz="1500" b="1" dirty="0"/>
              <a:t>The use of wood construction must be deliberately and consistently planned from the start and later carried out </a:t>
            </a:r>
            <a:r>
              <a:rPr lang="en-GB" sz="1500" b="1" dirty="0" smtClean="0"/>
              <a:t>consistently.</a:t>
            </a:r>
          </a:p>
          <a:p>
            <a:r>
              <a:rPr lang="en-GB" sz="1500" b="1" dirty="0"/>
              <a:t/>
            </a:r>
            <a:br>
              <a:rPr lang="en-GB" sz="1500" b="1" dirty="0"/>
            </a:br>
            <a:r>
              <a:rPr lang="en-GB" sz="1500" b="1" dirty="0"/>
              <a:t>In order to be able to exert a significant and long-term influence on the performance of real estate, wood construction must not be sustainability topics, which makes wood construction more credible an acceptable</a:t>
            </a:r>
            <a:r>
              <a:rPr lang="de-CH" sz="1500" b="1" dirty="0" smtClean="0"/>
              <a:t>.</a:t>
            </a:r>
          </a:p>
        </p:txBody>
      </p:sp>
      <p:sp>
        <p:nvSpPr>
          <p:cNvPr id="6" name="Inhaltsplatzhalter 4"/>
          <p:cNvSpPr txBox="1">
            <a:spLocks/>
          </p:cNvSpPr>
          <p:nvPr/>
        </p:nvSpPr>
        <p:spPr>
          <a:xfrm>
            <a:off x="6681193" y="1124744"/>
            <a:ext cx="2736304" cy="4536504"/>
          </a:xfrm>
          <a:prstGeom prst="rect">
            <a:avLst/>
          </a:prstGeom>
        </p:spPr>
        <p:txBody>
          <a:bodyPr vert="horz" lIns="0" tIns="0" rIns="0" bIns="0" rtlCol="0">
            <a:normAutofit fontScale="92500"/>
          </a:bodyPr>
          <a:lstStyle>
            <a:lvl1pPr marL="0"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1pPr>
            <a:lvl2pPr marL="182563"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2pPr>
            <a:lvl3pPr marL="358775"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3pPr>
            <a:lvl4pPr marL="541338" indent="0" algn="l" defTabSz="990570" rtl="0" eaLnBrk="1" latinLnBrk="0" hangingPunct="1">
              <a:lnSpc>
                <a:spcPct val="110000"/>
              </a:lnSpc>
              <a:spcBef>
                <a:spcPts val="0"/>
              </a:spcBef>
              <a:buSzPct val="100000"/>
              <a:buFontTx/>
              <a:buNone/>
              <a:defRPr sz="1200" kern="1200">
                <a:solidFill>
                  <a:schemeClr val="tx1"/>
                </a:solidFill>
                <a:latin typeface="Arial" pitchFamily="34" charset="0"/>
                <a:ea typeface="+mn-ea"/>
                <a:cs typeface="Arial" pitchFamily="34" charset="0"/>
              </a:defRPr>
            </a:lvl4pPr>
            <a:lvl5pPr marL="715963" indent="0" algn="l" defTabSz="990570" rtl="0" eaLnBrk="1" latinLnBrk="0" hangingPunct="1">
              <a:lnSpc>
                <a:spcPct val="110000"/>
              </a:lnSpc>
              <a:spcBef>
                <a:spcPts val="0"/>
              </a:spcBef>
              <a:buSzPct val="100000"/>
              <a:buFontTx/>
              <a:buNone/>
              <a:tabLst/>
              <a:defRPr sz="120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r>
              <a:rPr lang="de-CH" sz="1500" b="1" dirty="0" smtClean="0"/>
              <a:t>La </a:t>
            </a:r>
            <a:r>
              <a:rPr lang="fr-CH" sz="1500" b="1" dirty="0" smtClean="0"/>
              <a:t>construction</a:t>
            </a:r>
            <a:r>
              <a:rPr lang="de-CH" sz="1500" b="1" dirty="0" smtClean="0"/>
              <a:t> ein </a:t>
            </a:r>
            <a:r>
              <a:rPr lang="fr-FR" sz="1500" b="1" dirty="0" smtClean="0"/>
              <a:t>bois</a:t>
            </a:r>
            <a:r>
              <a:rPr lang="de-CH" sz="1500" b="1" dirty="0" smtClean="0"/>
              <a:t> </a:t>
            </a:r>
            <a:r>
              <a:rPr lang="fr-CH" sz="1500" b="1" dirty="0" smtClean="0"/>
              <a:t>peut</a:t>
            </a:r>
            <a:r>
              <a:rPr lang="de-CH" sz="1500" b="1" dirty="0" smtClean="0"/>
              <a:t> </a:t>
            </a:r>
            <a:r>
              <a:rPr lang="fr-CH" sz="1500" b="1" dirty="0" smtClean="0"/>
              <a:t>constituer</a:t>
            </a:r>
            <a:r>
              <a:rPr lang="de-CH" sz="1500" b="1" dirty="0" smtClean="0"/>
              <a:t> </a:t>
            </a:r>
            <a:r>
              <a:rPr lang="fr-CH" sz="1500" b="1" dirty="0" smtClean="0"/>
              <a:t>un</a:t>
            </a:r>
            <a:r>
              <a:rPr lang="de-CH" sz="1500" b="1" dirty="0" smtClean="0"/>
              <a:t> </a:t>
            </a:r>
            <a:r>
              <a:rPr lang="fr-CH" sz="1500" b="1" dirty="0" smtClean="0"/>
              <a:t>valeur</a:t>
            </a:r>
            <a:r>
              <a:rPr lang="de-CH" sz="1500" b="1" dirty="0" smtClean="0"/>
              <a:t> </a:t>
            </a:r>
            <a:r>
              <a:rPr lang="fr-CH" sz="1500" b="1" dirty="0" smtClean="0"/>
              <a:t>ajoutée</a:t>
            </a:r>
            <a:r>
              <a:rPr lang="de-CH" sz="1500" b="1" dirty="0" smtClean="0"/>
              <a:t> </a:t>
            </a:r>
            <a:r>
              <a:rPr lang="fr-CH" sz="1500" b="1" dirty="0" smtClean="0"/>
              <a:t>pour</a:t>
            </a:r>
            <a:r>
              <a:rPr lang="de-CH" sz="1500" b="1" dirty="0" smtClean="0"/>
              <a:t> les </a:t>
            </a:r>
            <a:r>
              <a:rPr lang="fr-CH" sz="1500" b="1" dirty="0" smtClean="0"/>
              <a:t>investisseurs</a:t>
            </a:r>
            <a:r>
              <a:rPr lang="de-CH" sz="1500" b="1" dirty="0" smtClean="0"/>
              <a:t>. </a:t>
            </a:r>
            <a:r>
              <a:rPr lang="fr-CH" sz="1500" b="1" dirty="0" smtClean="0"/>
              <a:t>L’utilisation</a:t>
            </a:r>
            <a:r>
              <a:rPr lang="de-CH" sz="1500" b="1" dirty="0" smtClean="0"/>
              <a:t> da la </a:t>
            </a:r>
            <a:r>
              <a:rPr lang="fr-CH" sz="1500" b="1" dirty="0" smtClean="0"/>
              <a:t>construction</a:t>
            </a:r>
            <a:r>
              <a:rPr lang="de-CH" sz="1500" b="1" dirty="0" smtClean="0"/>
              <a:t> en </a:t>
            </a:r>
            <a:r>
              <a:rPr lang="fr-CH" sz="1500" b="1" dirty="0" smtClean="0"/>
              <a:t>bois</a:t>
            </a:r>
            <a:r>
              <a:rPr lang="de-CH" sz="1500" b="1" dirty="0" smtClean="0"/>
              <a:t> </a:t>
            </a:r>
            <a:r>
              <a:rPr lang="fr-CH" sz="1500" b="1" dirty="0" smtClean="0"/>
              <a:t>doit être délibérément et systématiquement</a:t>
            </a:r>
            <a:r>
              <a:rPr lang="de-CH" sz="1500" b="1" dirty="0" smtClean="0"/>
              <a:t> </a:t>
            </a:r>
            <a:r>
              <a:rPr lang="fr-CH" sz="1500" b="1" dirty="0" smtClean="0"/>
              <a:t>planifiée</a:t>
            </a:r>
            <a:r>
              <a:rPr lang="de-CH" sz="1500" b="1" dirty="0" smtClean="0"/>
              <a:t> </a:t>
            </a:r>
            <a:r>
              <a:rPr lang="fr-CH" sz="1500" b="1" dirty="0" smtClean="0"/>
              <a:t>dès</a:t>
            </a:r>
            <a:r>
              <a:rPr lang="de-CH" sz="1500" b="1" dirty="0" smtClean="0"/>
              <a:t> </a:t>
            </a:r>
            <a:r>
              <a:rPr lang="fr-CH" sz="1500" b="1" dirty="0" smtClean="0"/>
              <a:t>le début et plus tard</a:t>
            </a:r>
            <a:r>
              <a:rPr lang="de-CH" sz="1500" b="1" dirty="0" smtClean="0"/>
              <a:t>.</a:t>
            </a:r>
          </a:p>
          <a:p>
            <a:r>
              <a:rPr lang="fr-CH" sz="1500" b="1" dirty="0" smtClean="0"/>
              <a:t>Afin de pouvoir exercer une influence significative et à long terme sur la performance de l’immobilier, la  construction </a:t>
            </a:r>
            <a:r>
              <a:rPr lang="de-CH" sz="1500" b="1" dirty="0" smtClean="0"/>
              <a:t>en </a:t>
            </a:r>
            <a:r>
              <a:rPr lang="fr-CH" sz="1500" b="1" dirty="0" smtClean="0"/>
              <a:t>bois ne doit pas être vue séparément. Il doit être envisagé dans le contexte de thèmes dignes du développement durable, ce qui rend la construction en bois plus crédible er acceptable</a:t>
            </a:r>
          </a:p>
        </p:txBody>
      </p:sp>
    </p:spTree>
    <p:extLst>
      <p:ext uri="{BB962C8B-B14F-4D97-AF65-F5344CB8AC3E}">
        <p14:creationId xmlns:p14="http://schemas.microsoft.com/office/powerpoint/2010/main" val="769930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CH" dirty="0" smtClean="0"/>
              <a:t>Vielen Dank für Ihre Aufmerksamkeit</a:t>
            </a:r>
            <a:br>
              <a:rPr lang="de-CH" dirty="0" smtClean="0"/>
            </a:br>
            <a:r>
              <a:rPr lang="de-CH" dirty="0" err="1" smtClean="0"/>
              <a:t>Thank</a:t>
            </a:r>
            <a:r>
              <a:rPr lang="de-CH" dirty="0" smtClean="0"/>
              <a:t> </a:t>
            </a:r>
            <a:r>
              <a:rPr lang="de-CH" dirty="0" err="1" smtClean="0"/>
              <a:t>you</a:t>
            </a:r>
            <a:r>
              <a:rPr lang="de-CH" dirty="0" smtClean="0"/>
              <a:t> </a:t>
            </a:r>
            <a:r>
              <a:rPr lang="de-CH" dirty="0" err="1" smtClean="0"/>
              <a:t>for</a:t>
            </a:r>
            <a:r>
              <a:rPr lang="de-CH" dirty="0" smtClean="0"/>
              <a:t> </a:t>
            </a:r>
            <a:r>
              <a:rPr lang="de-CH" dirty="0" err="1" smtClean="0"/>
              <a:t>Your</a:t>
            </a:r>
            <a:r>
              <a:rPr lang="de-CH" dirty="0" smtClean="0"/>
              <a:t> </a:t>
            </a:r>
            <a:r>
              <a:rPr lang="de-CH" dirty="0" err="1" smtClean="0"/>
              <a:t>attention</a:t>
            </a:r>
            <a:r>
              <a:rPr lang="de-CH" dirty="0" smtClean="0"/>
              <a:t/>
            </a:r>
            <a:br>
              <a:rPr lang="de-CH" dirty="0" smtClean="0"/>
            </a:br>
            <a:r>
              <a:rPr lang="de-CH" dirty="0" smtClean="0"/>
              <a:t>Merci </a:t>
            </a:r>
            <a:r>
              <a:rPr lang="de-CH" dirty="0" err="1" smtClean="0"/>
              <a:t>pour</a:t>
            </a:r>
            <a:r>
              <a:rPr lang="de-CH" dirty="0" smtClean="0"/>
              <a:t> </a:t>
            </a:r>
            <a:r>
              <a:rPr lang="de-CH" dirty="0" err="1" smtClean="0"/>
              <a:t>votre</a:t>
            </a:r>
            <a:r>
              <a:rPr lang="de-CH" dirty="0" smtClean="0"/>
              <a:t> </a:t>
            </a:r>
            <a:r>
              <a:rPr lang="de-CH" dirty="0" err="1" smtClean="0"/>
              <a:t>attention</a:t>
            </a:r>
            <a:endParaRPr lang="de-CH" dirty="0"/>
          </a:p>
        </p:txBody>
      </p:sp>
    </p:spTree>
    <p:extLst>
      <p:ext uri="{BB962C8B-B14F-4D97-AF65-F5344CB8AC3E}">
        <p14:creationId xmlns:p14="http://schemas.microsoft.com/office/powerpoint/2010/main" val="36894797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795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de-CH" dirty="0" smtClean="0">
                <a:solidFill>
                  <a:schemeClr val="accent1"/>
                </a:solidFill>
              </a:rPr>
              <a:t>Auf dem Weg zum CO</a:t>
            </a:r>
            <a:r>
              <a:rPr lang="de-CH" baseline="-25000" dirty="0" smtClean="0">
                <a:solidFill>
                  <a:schemeClr val="accent1"/>
                </a:solidFill>
              </a:rPr>
              <a:t>2</a:t>
            </a:r>
            <a:r>
              <a:rPr lang="de-CH" dirty="0" smtClean="0">
                <a:solidFill>
                  <a:schemeClr val="accent1"/>
                </a:solidFill>
              </a:rPr>
              <a:t>-emissionsfreien Portfolio</a:t>
            </a:r>
            <a:endParaRPr lang="de-DE" sz="1800" dirty="0" smtClean="0">
              <a:solidFill>
                <a:schemeClr val="accent1"/>
              </a:solidFill>
            </a:endParaRPr>
          </a:p>
        </p:txBody>
      </p:sp>
      <p:sp>
        <p:nvSpPr>
          <p:cNvPr id="5" name="Inhaltsplatzhalter 4"/>
          <p:cNvSpPr>
            <a:spLocks noGrp="1"/>
          </p:cNvSpPr>
          <p:nvPr>
            <p:ph sz="quarter" idx="14"/>
          </p:nvPr>
        </p:nvSpPr>
        <p:spPr>
          <a:xfrm>
            <a:off x="4875212" y="1268414"/>
            <a:ext cx="4680299" cy="4896891"/>
          </a:xfrm>
        </p:spPr>
        <p:txBody>
          <a:bodyPr>
            <a:normAutofit/>
          </a:bodyPr>
          <a:lstStyle/>
          <a:p>
            <a:pPr marL="0" indent="0" eaLnBrk="0" hangingPunct="0">
              <a:lnSpc>
                <a:spcPct val="100000"/>
              </a:lnSpc>
              <a:spcAft>
                <a:spcPts val="0"/>
              </a:spcAft>
              <a:buNone/>
              <a:defRPr/>
            </a:pPr>
            <a:r>
              <a:rPr lang="de-CH" sz="1800" b="1" dirty="0" smtClean="0">
                <a:solidFill>
                  <a:srgbClr val="000000"/>
                </a:solidFill>
                <a:latin typeface="+mn-lt"/>
              </a:rPr>
              <a:t>Vision Zero-Zero als langfristiges Ziel</a:t>
            </a:r>
            <a:endParaRPr lang="de-CH" sz="1800" dirty="0" smtClean="0">
              <a:solidFill>
                <a:srgbClr val="000000"/>
              </a:solidFill>
              <a:latin typeface="+mn-lt"/>
            </a:endParaRPr>
          </a:p>
          <a:p>
            <a:pPr marL="274638" indent="-215900" eaLnBrk="0" hangingPunct="0">
              <a:lnSpc>
                <a:spcPct val="100000"/>
              </a:lnSpc>
              <a:defRPr/>
            </a:pPr>
            <a:r>
              <a:rPr lang="de-CH" sz="1800" dirty="0" smtClean="0">
                <a:solidFill>
                  <a:srgbClr val="000000"/>
                </a:solidFill>
                <a:latin typeface="+mn-lt"/>
              </a:rPr>
              <a:t>Kein Ausstoss von CO</a:t>
            </a:r>
            <a:r>
              <a:rPr lang="de-CH" sz="1800" baseline="-25000" dirty="0" smtClean="0">
                <a:solidFill>
                  <a:srgbClr val="000000"/>
                </a:solidFill>
                <a:latin typeface="+mn-lt"/>
              </a:rPr>
              <a:t>2</a:t>
            </a:r>
            <a:r>
              <a:rPr lang="de-CH" sz="1800" dirty="0" smtClean="0">
                <a:solidFill>
                  <a:srgbClr val="000000"/>
                </a:solidFill>
                <a:latin typeface="+mn-lt"/>
              </a:rPr>
              <a:t> mit    Geschäftstätigkeit (</a:t>
            </a:r>
            <a:r>
              <a:rPr lang="de-CH" sz="1800" b="1" dirty="0" smtClean="0">
                <a:solidFill>
                  <a:srgbClr val="000000"/>
                </a:solidFill>
                <a:latin typeface="+mn-lt"/>
              </a:rPr>
              <a:t>zero</a:t>
            </a:r>
            <a:r>
              <a:rPr lang="de-CH" sz="1800" dirty="0" smtClean="0">
                <a:solidFill>
                  <a:srgbClr val="000000"/>
                </a:solidFill>
                <a:latin typeface="+mn-lt"/>
              </a:rPr>
              <a:t> carbon)</a:t>
            </a:r>
          </a:p>
          <a:p>
            <a:pPr marL="274638" indent="-215900" eaLnBrk="0" hangingPunct="0">
              <a:lnSpc>
                <a:spcPct val="100000"/>
              </a:lnSpc>
              <a:spcAft>
                <a:spcPts val="1200"/>
              </a:spcAft>
              <a:defRPr/>
            </a:pPr>
            <a:r>
              <a:rPr lang="de-CH" sz="1800" dirty="0" smtClean="0">
                <a:solidFill>
                  <a:srgbClr val="000000"/>
                </a:solidFill>
                <a:latin typeface="+mn-lt"/>
              </a:rPr>
              <a:t>Keine Energie aus nicht-erneuerbaren Energiequellen (</a:t>
            </a:r>
            <a:r>
              <a:rPr lang="de-CH" sz="1800" b="1" dirty="0" smtClean="0">
                <a:solidFill>
                  <a:srgbClr val="000000"/>
                </a:solidFill>
                <a:latin typeface="+mn-lt"/>
              </a:rPr>
              <a:t>zero</a:t>
            </a:r>
            <a:r>
              <a:rPr lang="de-CH" sz="1800" dirty="0" smtClean="0">
                <a:solidFill>
                  <a:srgbClr val="000000"/>
                </a:solidFill>
                <a:latin typeface="+mn-lt"/>
              </a:rPr>
              <a:t> non renewable energy)</a:t>
            </a:r>
          </a:p>
          <a:p>
            <a:pPr marL="274638" indent="-215900" eaLnBrk="0" hangingPunct="0">
              <a:lnSpc>
                <a:spcPct val="100000"/>
              </a:lnSpc>
              <a:spcBef>
                <a:spcPts val="1200"/>
              </a:spcBef>
              <a:buNone/>
              <a:defRPr/>
            </a:pPr>
            <a:r>
              <a:rPr lang="de-CH" sz="1800" b="1" dirty="0" smtClean="0">
                <a:solidFill>
                  <a:srgbClr val="000000"/>
                </a:solidFill>
                <a:latin typeface="+mn-lt"/>
              </a:rPr>
              <a:t>Erfolgreiche Umsetzung in der Suurstoffi</a:t>
            </a:r>
            <a:endParaRPr lang="de-CH" sz="1800" dirty="0">
              <a:solidFill>
                <a:srgbClr val="000000"/>
              </a:solidFill>
              <a:latin typeface="+mn-lt"/>
            </a:endParaRPr>
          </a:p>
          <a:p>
            <a:pPr marL="274638" indent="-215900" eaLnBrk="0" hangingPunct="0">
              <a:lnSpc>
                <a:spcPct val="100000"/>
              </a:lnSpc>
              <a:defRPr/>
            </a:pPr>
            <a:r>
              <a:rPr lang="de-CH" sz="1800" dirty="0" smtClean="0">
                <a:latin typeface="+mn-lt"/>
              </a:rPr>
              <a:t>CO</a:t>
            </a:r>
            <a:r>
              <a:rPr lang="de-CH" sz="1800" baseline="-25000" dirty="0" smtClean="0">
                <a:latin typeface="+mn-lt"/>
              </a:rPr>
              <a:t>2 </a:t>
            </a:r>
            <a:r>
              <a:rPr lang="de-CH" sz="1800" dirty="0" smtClean="0">
                <a:latin typeface="+mn-lt"/>
              </a:rPr>
              <a:t>Ausstoss &lt; 1 kg/m</a:t>
            </a:r>
            <a:r>
              <a:rPr lang="de-CH" sz="1800" baseline="30000" dirty="0" smtClean="0">
                <a:latin typeface="+mn-lt"/>
              </a:rPr>
              <a:t>2</a:t>
            </a:r>
            <a:r>
              <a:rPr lang="de-CH" sz="1800" dirty="0" smtClean="0">
                <a:latin typeface="+mn-lt"/>
              </a:rPr>
              <a:t> </a:t>
            </a:r>
          </a:p>
          <a:p>
            <a:pPr marL="274638" indent="-215900" eaLnBrk="0" hangingPunct="0">
              <a:lnSpc>
                <a:spcPct val="100000"/>
              </a:lnSpc>
              <a:buNone/>
              <a:defRPr/>
            </a:pPr>
            <a:r>
              <a:rPr lang="de-CH" sz="1800" dirty="0" smtClean="0">
                <a:latin typeface="+mn-lt"/>
              </a:rPr>
              <a:t>    (</a:t>
            </a:r>
            <a:r>
              <a:rPr lang="de-CH" sz="1800" cap="small" dirty="0" smtClean="0">
                <a:latin typeface="+mn-lt"/>
                <a:cs typeface="Vrinda"/>
              </a:rPr>
              <a:t>Ø</a:t>
            </a:r>
            <a:r>
              <a:rPr lang="de-CH" sz="1800" dirty="0" smtClean="0">
                <a:latin typeface="+mn-lt"/>
                <a:cs typeface="Vrinda"/>
              </a:rPr>
              <a:t> </a:t>
            </a:r>
            <a:r>
              <a:rPr lang="de-CH" sz="1800" dirty="0" smtClean="0">
                <a:latin typeface="+mn-lt"/>
              </a:rPr>
              <a:t>Schweiz: ca. 37 kg/m</a:t>
            </a:r>
            <a:r>
              <a:rPr lang="de-CH" sz="1800" baseline="30000" dirty="0" smtClean="0">
                <a:latin typeface="+mn-lt"/>
              </a:rPr>
              <a:t>2</a:t>
            </a:r>
            <a:r>
              <a:rPr lang="de-CH" sz="1800" dirty="0" smtClean="0">
                <a:latin typeface="+mn-lt"/>
              </a:rPr>
              <a:t>)</a:t>
            </a:r>
          </a:p>
          <a:p>
            <a:pPr marL="274638" indent="-215900" eaLnBrk="0" hangingPunct="0">
              <a:lnSpc>
                <a:spcPct val="100000"/>
              </a:lnSpc>
              <a:defRPr/>
            </a:pPr>
            <a:r>
              <a:rPr lang="de-CH" sz="1800" dirty="0" smtClean="0">
                <a:latin typeface="+mn-lt"/>
              </a:rPr>
              <a:t>&gt; 6 000 m</a:t>
            </a:r>
            <a:r>
              <a:rPr lang="de-CH" sz="1800" baseline="30000" dirty="0" smtClean="0">
                <a:latin typeface="+mn-lt"/>
              </a:rPr>
              <a:t>2  </a:t>
            </a:r>
            <a:r>
              <a:rPr lang="de-CH" sz="1800" dirty="0" smtClean="0">
                <a:latin typeface="+mn-lt"/>
              </a:rPr>
              <a:t>PV/PVT installiert, Strom-produktion deckt mittelfristig ca. 60% des benötigten Betriebsstroms</a:t>
            </a:r>
          </a:p>
          <a:p>
            <a:pPr marL="274638" indent="-215900" eaLnBrk="0" hangingPunct="0">
              <a:lnSpc>
                <a:spcPct val="100000"/>
              </a:lnSpc>
              <a:spcAft>
                <a:spcPts val="1200"/>
              </a:spcAft>
              <a:defRPr/>
            </a:pPr>
            <a:r>
              <a:rPr lang="de-CH" sz="1800" dirty="0" smtClean="0">
                <a:latin typeface="+mn-lt"/>
              </a:rPr>
              <a:t>Anergienetz und dynamischer Erdspeicher mit 400 Erdsonden</a:t>
            </a:r>
          </a:p>
          <a:p>
            <a:pPr marL="274638" indent="-215900" eaLnBrk="0" hangingPunct="0">
              <a:lnSpc>
                <a:spcPct val="100000"/>
              </a:lnSpc>
              <a:spcBef>
                <a:spcPts val="1200"/>
              </a:spcBef>
              <a:buNone/>
              <a:defRPr/>
            </a:pPr>
            <a:r>
              <a:rPr lang="de-CH" sz="1800" b="1" dirty="0" smtClean="0">
                <a:solidFill>
                  <a:srgbClr val="000000"/>
                </a:solidFill>
              </a:rPr>
              <a:t>Umsetzung im restlichen Portfolio </a:t>
            </a:r>
            <a:r>
              <a:rPr lang="de-CH" sz="1800" dirty="0" smtClean="0">
                <a:solidFill>
                  <a:srgbClr val="000000"/>
                </a:solidFill>
              </a:rPr>
              <a:t>geplant</a:t>
            </a:r>
            <a:endParaRPr lang="de-CH" sz="1800" dirty="0">
              <a:solidFill>
                <a:srgbClr val="000000"/>
              </a:solidFill>
            </a:endParaRPr>
          </a:p>
        </p:txBody>
      </p:sp>
      <p:sp>
        <p:nvSpPr>
          <p:cNvPr id="2" name="Textfeld 1"/>
          <p:cNvSpPr txBox="1"/>
          <p:nvPr/>
        </p:nvSpPr>
        <p:spPr>
          <a:xfrm>
            <a:off x="272479" y="1268760"/>
            <a:ext cx="4602733" cy="261610"/>
          </a:xfrm>
          <a:prstGeom prst="rect">
            <a:avLst/>
          </a:prstGeom>
          <a:noFill/>
        </p:spPr>
        <p:txBody>
          <a:bodyPr wrap="square" rtlCol="0">
            <a:spAutoFit/>
          </a:bodyPr>
          <a:lstStyle/>
          <a:p>
            <a:pPr>
              <a:defRPr sz="1800" b="1" i="0" u="none" strike="noStrike" kern="1200" baseline="0">
                <a:solidFill>
                  <a:prstClr val="black"/>
                </a:solidFill>
                <a:latin typeface="+mn-lt"/>
                <a:ea typeface="+mn-ea"/>
                <a:cs typeface="+mn-cs"/>
              </a:defRPr>
            </a:pPr>
            <a:r>
              <a:rPr lang="de-CH" sz="1100" b="1" dirty="0" smtClean="0"/>
              <a:t>CO</a:t>
            </a:r>
            <a:r>
              <a:rPr lang="de-CH" sz="1100" baseline="-25000" dirty="0" smtClean="0">
                <a:solidFill>
                  <a:srgbClr val="000000"/>
                </a:solidFill>
              </a:rPr>
              <a:t>2</a:t>
            </a:r>
            <a:r>
              <a:rPr lang="de-CH" sz="1100" b="1" dirty="0" smtClean="0"/>
              <a:t>-Emissionen des Portfolios</a:t>
            </a:r>
          </a:p>
        </p:txBody>
      </p:sp>
      <p:graphicFrame>
        <p:nvGraphicFramePr>
          <p:cNvPr id="3" name="Diagramm 2"/>
          <p:cNvGraphicFramePr/>
          <p:nvPr>
            <p:extLst/>
          </p:nvPr>
        </p:nvGraphicFramePr>
        <p:xfrm>
          <a:off x="355278" y="4365104"/>
          <a:ext cx="4519934" cy="20173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p:cNvGraphicFramePr/>
          <p:nvPr>
            <p:extLst>
              <p:ext uri="{D42A27DB-BD31-4B8C-83A1-F6EECF244321}">
                <p14:modId xmlns:p14="http://schemas.microsoft.com/office/powerpoint/2010/main" val="2365993093"/>
              </p:ext>
            </p:extLst>
          </p:nvPr>
        </p:nvGraphicFramePr>
        <p:xfrm>
          <a:off x="344488" y="1564809"/>
          <a:ext cx="3672408" cy="2270693"/>
        </p:xfrm>
        <a:graphic>
          <a:graphicData uri="http://schemas.openxmlformats.org/drawingml/2006/chart">
            <c:chart xmlns:c="http://schemas.openxmlformats.org/drawingml/2006/chart" xmlns:r="http://schemas.openxmlformats.org/officeDocument/2006/relationships" r:id="rId4"/>
          </a:graphicData>
        </a:graphic>
      </p:graphicFrame>
      <p:sp>
        <p:nvSpPr>
          <p:cNvPr id="6" name="Rechteck 5"/>
          <p:cNvSpPr/>
          <p:nvPr/>
        </p:nvSpPr>
        <p:spPr>
          <a:xfrm>
            <a:off x="272480" y="4150241"/>
            <a:ext cx="4602732" cy="430887"/>
          </a:xfrm>
          <a:prstGeom prst="rect">
            <a:avLst/>
          </a:prstGeom>
        </p:spPr>
        <p:txBody>
          <a:bodyPr wrap="square">
            <a:spAutoFit/>
          </a:bodyPr>
          <a:lstStyle/>
          <a:p>
            <a:pPr lvl="0"/>
            <a:r>
              <a:rPr lang="de-CH" sz="1100" b="1" dirty="0" smtClean="0">
                <a:solidFill>
                  <a:prstClr val="black"/>
                </a:solidFill>
              </a:rPr>
              <a:t>Flächenaufteilung nach Energiequellen für Heizung und Warmwasseraufbereitung (2017)</a:t>
            </a:r>
            <a:endParaRPr lang="de-CH" sz="1100" dirty="0"/>
          </a:p>
        </p:txBody>
      </p:sp>
      <p:sp>
        <p:nvSpPr>
          <p:cNvPr id="11" name="Textfeld 1"/>
          <p:cNvSpPr txBox="1"/>
          <p:nvPr/>
        </p:nvSpPr>
        <p:spPr>
          <a:xfrm>
            <a:off x="344488" y="1562309"/>
            <a:ext cx="4464496"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900" dirty="0" smtClean="0">
                <a:solidFill>
                  <a:srgbClr val="000000"/>
                </a:solidFill>
              </a:rPr>
              <a:t>CO</a:t>
            </a:r>
            <a:r>
              <a:rPr lang="de-CH" sz="900" baseline="-25000" dirty="0" smtClean="0">
                <a:solidFill>
                  <a:srgbClr val="000000"/>
                </a:solidFill>
              </a:rPr>
              <a:t>2</a:t>
            </a:r>
            <a:r>
              <a:rPr lang="de-CH" sz="900" dirty="0" smtClean="0">
                <a:solidFill>
                  <a:srgbClr val="000000"/>
                </a:solidFill>
              </a:rPr>
              <a:t>-Äquivalent (kg/m</a:t>
            </a:r>
            <a:r>
              <a:rPr lang="de-CH" sz="900" baseline="30000" dirty="0" smtClean="0">
                <a:solidFill>
                  <a:srgbClr val="000000"/>
                </a:solidFill>
              </a:rPr>
              <a:t>2</a:t>
            </a:r>
            <a:r>
              <a:rPr lang="de-CH" sz="900" dirty="0" smtClean="0">
                <a:solidFill>
                  <a:srgbClr val="000000"/>
                </a:solidFill>
              </a:rPr>
              <a:t> Mietfläche) für Heizung- und Warmwasseraufbereitung; </a:t>
            </a:r>
          </a:p>
          <a:p>
            <a:r>
              <a:rPr lang="de-CH" sz="900" dirty="0" smtClean="0">
                <a:solidFill>
                  <a:srgbClr val="000000"/>
                </a:solidFill>
              </a:rPr>
              <a:t>ohne Mieterstrom </a:t>
            </a:r>
            <a:r>
              <a:rPr lang="de-CH" sz="900" dirty="0">
                <a:solidFill>
                  <a:srgbClr val="000000"/>
                </a:solidFill>
              </a:rPr>
              <a:t>und Allgemeinstrom</a:t>
            </a:r>
          </a:p>
        </p:txBody>
      </p:sp>
      <p:grpSp>
        <p:nvGrpSpPr>
          <p:cNvPr id="9" name="Gruppieren 8"/>
          <p:cNvGrpSpPr/>
          <p:nvPr/>
        </p:nvGrpSpPr>
        <p:grpSpPr>
          <a:xfrm>
            <a:off x="632520" y="3733582"/>
            <a:ext cx="3816412" cy="415498"/>
            <a:chOff x="344488" y="3789040"/>
            <a:chExt cx="3816412" cy="415498"/>
          </a:xfrm>
        </p:grpSpPr>
        <p:sp>
          <p:nvSpPr>
            <p:cNvPr id="10" name="Textfeld 1"/>
            <p:cNvSpPr txBox="1"/>
            <p:nvPr/>
          </p:nvSpPr>
          <p:spPr>
            <a:xfrm>
              <a:off x="560512" y="3789040"/>
              <a:ext cx="3600388" cy="41549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900" dirty="0" smtClean="0">
                  <a:solidFill>
                    <a:srgbClr val="000000"/>
                  </a:solidFill>
                </a:rPr>
                <a:t>Portfolio Zug Estates</a:t>
              </a:r>
            </a:p>
            <a:p>
              <a:r>
                <a:rPr lang="de-CH" sz="900" dirty="0" smtClean="0">
                  <a:solidFill>
                    <a:srgbClr val="000000"/>
                  </a:solidFill>
                </a:rPr>
                <a:t>Ø Schweiz (Gebäudeparkmodell Schweiz, Referenzszenario)</a:t>
              </a:r>
              <a:endParaRPr lang="de-CH" sz="900" dirty="0">
                <a:solidFill>
                  <a:srgbClr val="000000"/>
                </a:solidFill>
              </a:endParaRPr>
            </a:p>
            <a:p>
              <a:endParaRPr lang="de-CH" sz="900" dirty="0">
                <a:solidFill>
                  <a:srgbClr val="000000"/>
                </a:solidFill>
              </a:endParaRPr>
            </a:p>
          </p:txBody>
        </p:sp>
        <p:sp>
          <p:nvSpPr>
            <p:cNvPr id="8" name="Rechteck 7"/>
            <p:cNvSpPr/>
            <p:nvPr/>
          </p:nvSpPr>
          <p:spPr>
            <a:xfrm>
              <a:off x="344488" y="3823896"/>
              <a:ext cx="144016" cy="79209"/>
            </a:xfrm>
            <a:prstGeom prst="rect">
              <a:avLst/>
            </a:prstGeom>
            <a:solidFill>
              <a:srgbClr val="ADCB5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46800" rtlCol="0" anchor="t"/>
            <a:lstStyle/>
            <a:p>
              <a:pPr algn="ctr"/>
              <a:endParaRPr lang="de-CH" b="1" dirty="0" smtClean="0">
                <a:latin typeface="Arial" pitchFamily="34" charset="0"/>
                <a:cs typeface="Arial" pitchFamily="34" charset="0"/>
              </a:endParaRPr>
            </a:p>
          </p:txBody>
        </p:sp>
        <p:sp>
          <p:nvSpPr>
            <p:cNvPr id="13" name="Rechteck 12"/>
            <p:cNvSpPr/>
            <p:nvPr/>
          </p:nvSpPr>
          <p:spPr>
            <a:xfrm>
              <a:off x="344488" y="3957184"/>
              <a:ext cx="144016" cy="792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46800" rtlCol="0" anchor="t"/>
            <a:lstStyle/>
            <a:p>
              <a:pPr algn="ctr"/>
              <a:endParaRPr lang="de-CH" b="1" dirty="0" smtClean="0">
                <a:latin typeface="Arial" pitchFamily="34" charset="0"/>
                <a:cs typeface="Arial" pitchFamily="34" charset="0"/>
              </a:endParaRPr>
            </a:p>
          </p:txBody>
        </p:sp>
      </p:grpSp>
      <p:sp>
        <p:nvSpPr>
          <p:cNvPr id="12" name="Fußzeilenplatzhalter 11"/>
          <p:cNvSpPr>
            <a:spLocks noGrp="1"/>
          </p:cNvSpPr>
          <p:nvPr>
            <p:ph type="ftr" sz="quarter" idx="11"/>
          </p:nvPr>
        </p:nvSpPr>
        <p:spPr/>
        <p:txBody>
          <a:bodyPr/>
          <a:lstStyle/>
          <a:p>
            <a:r>
              <a:rPr lang="de-CH" noProof="0" dirty="0" smtClean="0"/>
              <a:t>Zug Estates Gruppe</a:t>
            </a:r>
            <a:endParaRPr lang="de-CH" noProof="0" dirty="0"/>
          </a:p>
        </p:txBody>
      </p:sp>
      <p:sp>
        <p:nvSpPr>
          <p:cNvPr id="14" name="Foliennummernplatzhalter 13"/>
          <p:cNvSpPr>
            <a:spLocks noGrp="1"/>
          </p:cNvSpPr>
          <p:nvPr>
            <p:ph type="sldNum" sz="quarter" idx="12"/>
          </p:nvPr>
        </p:nvSpPr>
        <p:spPr/>
        <p:txBody>
          <a:bodyPr/>
          <a:lstStyle/>
          <a:p>
            <a:fld id="{483730BF-772B-44D6-9AC7-0B4E1C172F86}" type="slidenum">
              <a:rPr lang="de-CH" noProof="0" smtClean="0"/>
              <a:pPr/>
              <a:t>3</a:t>
            </a:fld>
            <a:endParaRPr lang="de-CH" noProof="0" dirty="0"/>
          </a:p>
        </p:txBody>
      </p:sp>
    </p:spTree>
    <p:extLst>
      <p:ext uri="{BB962C8B-B14F-4D97-AF65-F5344CB8AC3E}">
        <p14:creationId xmlns:p14="http://schemas.microsoft.com/office/powerpoint/2010/main" val="1806578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10" y="5294874"/>
            <a:ext cx="9905745" cy="1620000"/>
          </a:xfrm>
          <a:prstGeom prst="rect">
            <a:avLst/>
          </a:prstGeom>
          <a:solidFill>
            <a:schemeClr val="tx2">
              <a:lumMod val="85000"/>
              <a:lumOff val="15000"/>
            </a:schemeClr>
          </a:solidFill>
        </p:spPr>
        <p:txBody>
          <a:bodyPr wrap="square" rtlCol="0">
            <a:spAutoFit/>
          </a:bodyPr>
          <a:lstStyle/>
          <a:p>
            <a:endParaRPr lang="de-CH" sz="1400" dirty="0">
              <a:solidFill>
                <a:schemeClr val="bg1"/>
              </a:solidFill>
            </a:endParaRPr>
          </a:p>
        </p:txBody>
      </p:sp>
      <p:sp>
        <p:nvSpPr>
          <p:cNvPr id="2" name="Titel 1"/>
          <p:cNvSpPr>
            <a:spLocks noGrp="1"/>
          </p:cNvSpPr>
          <p:nvPr>
            <p:ph type="title"/>
          </p:nvPr>
        </p:nvSpPr>
        <p:spPr>
          <a:xfrm>
            <a:off x="351000" y="116632"/>
            <a:ext cx="9210512" cy="720080"/>
          </a:xfrm>
        </p:spPr>
        <p:txBody>
          <a:bodyPr/>
          <a:lstStyle/>
          <a:p>
            <a:r>
              <a:rPr lang="de-CH" sz="1800" dirty="0" smtClean="0"/>
              <a:t>Nachhaltige Investitionen - </a:t>
            </a:r>
            <a:r>
              <a:rPr lang="en-GB" sz="1800" dirty="0" smtClean="0"/>
              <a:t>Sustainable investments </a:t>
            </a:r>
            <a:r>
              <a:rPr lang="de-CH" sz="1800" dirty="0" smtClean="0"/>
              <a:t>-</a:t>
            </a:r>
            <a:r>
              <a:rPr lang="fr-FR" sz="1800" dirty="0"/>
              <a:t>Investissements durables</a:t>
            </a:r>
            <a:r>
              <a:rPr lang="de-CH" sz="1800" dirty="0" smtClean="0"/>
              <a:t> </a:t>
            </a:r>
            <a:endParaRPr lang="de-CH" sz="1800" dirty="0"/>
          </a:p>
        </p:txBody>
      </p:sp>
      <p:sp>
        <p:nvSpPr>
          <p:cNvPr id="3" name="Fußzeilenplatzhalter 2"/>
          <p:cNvSpPr>
            <a:spLocks noGrp="1"/>
          </p:cNvSpPr>
          <p:nvPr>
            <p:ph type="ftr" sz="quarter" idx="11"/>
          </p:nvPr>
        </p:nvSpPr>
        <p:spPr/>
        <p:txBody>
          <a:bodyPr/>
          <a:lstStyle/>
          <a:p>
            <a:r>
              <a:rPr lang="de-CH" noProof="0" dirty="0" smtClean="0">
                <a:solidFill>
                  <a:schemeClr val="bg1"/>
                </a:solidFill>
              </a:rPr>
              <a:t>Zug Estates AG</a:t>
            </a:r>
            <a:endParaRPr lang="de-CH" noProof="0" dirty="0">
              <a:solidFill>
                <a:schemeClr val="bg1"/>
              </a:solidFill>
            </a:endParaRPr>
          </a:p>
        </p:txBody>
      </p:sp>
      <p:sp>
        <p:nvSpPr>
          <p:cNvPr id="5" name="Inhaltsplatzhalter 4"/>
          <p:cNvSpPr>
            <a:spLocks noGrp="1"/>
          </p:cNvSpPr>
          <p:nvPr>
            <p:ph sz="quarter" idx="13"/>
          </p:nvPr>
        </p:nvSpPr>
        <p:spPr>
          <a:xfrm>
            <a:off x="272480" y="5452307"/>
            <a:ext cx="9505056" cy="1172401"/>
          </a:xfrm>
        </p:spPr>
        <p:txBody>
          <a:bodyPr numCol="3">
            <a:normAutofit fontScale="47500" lnSpcReduction="20000"/>
          </a:bodyPr>
          <a:lstStyle/>
          <a:p>
            <a:pPr marL="0" indent="0">
              <a:buNone/>
            </a:pPr>
            <a:r>
              <a:rPr lang="de-CH" sz="1600" b="1" dirty="0" smtClean="0">
                <a:solidFill>
                  <a:schemeClr val="bg1"/>
                </a:solidFill>
              </a:rPr>
              <a:t>Lebenszyklusbetrachtung</a:t>
            </a:r>
          </a:p>
          <a:p>
            <a:pPr>
              <a:buClr>
                <a:schemeClr val="bg1"/>
              </a:buClr>
            </a:pPr>
            <a:r>
              <a:rPr lang="de-CH" sz="1600" dirty="0" smtClean="0">
                <a:solidFill>
                  <a:schemeClr val="bg1"/>
                </a:solidFill>
              </a:rPr>
              <a:t>Entwickler und Betreibe</a:t>
            </a:r>
          </a:p>
          <a:p>
            <a:pPr marL="0" indent="0">
              <a:buClr>
                <a:schemeClr val="bg1"/>
              </a:buClr>
              <a:buNone/>
            </a:pPr>
            <a:r>
              <a:rPr lang="de-CH" sz="1600" b="1" dirty="0" smtClean="0">
                <a:solidFill>
                  <a:schemeClr val="bg1"/>
                </a:solidFill>
              </a:rPr>
              <a:t>Fokus auf direkt beeinflussbare Faktoren </a:t>
            </a:r>
          </a:p>
          <a:p>
            <a:pPr>
              <a:buClr>
                <a:schemeClr val="bg1"/>
              </a:buClr>
            </a:pPr>
            <a:r>
              <a:rPr lang="de-CH" sz="1600" dirty="0" smtClean="0">
                <a:solidFill>
                  <a:schemeClr val="bg1"/>
                </a:solidFill>
              </a:rPr>
              <a:t>Energieerzeugung</a:t>
            </a:r>
          </a:p>
          <a:p>
            <a:pPr>
              <a:buClr>
                <a:schemeClr val="bg1"/>
              </a:buClr>
            </a:pPr>
            <a:r>
              <a:rPr lang="de-CH" sz="1600" dirty="0" smtClean="0">
                <a:solidFill>
                  <a:schemeClr val="bg1"/>
                </a:solidFill>
              </a:rPr>
              <a:t>Architektur- und Städtebau</a:t>
            </a:r>
          </a:p>
          <a:p>
            <a:pPr>
              <a:buClr>
                <a:schemeClr val="bg1"/>
              </a:buClr>
            </a:pPr>
            <a:r>
              <a:rPr lang="de-CH" sz="1600" dirty="0" smtClean="0">
                <a:solidFill>
                  <a:schemeClr val="bg1"/>
                </a:solidFill>
              </a:rPr>
              <a:t>Aussenraum und Erschliessung</a:t>
            </a:r>
          </a:p>
          <a:p>
            <a:pPr>
              <a:buClr>
                <a:schemeClr val="bg1"/>
              </a:buClr>
            </a:pPr>
            <a:r>
              <a:rPr lang="de-CH" sz="1600" dirty="0" smtClean="0">
                <a:solidFill>
                  <a:schemeClr val="bg1"/>
                </a:solidFill>
              </a:rPr>
              <a:t>Nutzungsmix</a:t>
            </a:r>
          </a:p>
          <a:p>
            <a:pPr>
              <a:buClr>
                <a:schemeClr val="bg1"/>
              </a:buClr>
            </a:pPr>
            <a:endParaRPr lang="de-CH" sz="1600" dirty="0" smtClean="0">
              <a:solidFill>
                <a:schemeClr val="bg1"/>
              </a:solidFill>
            </a:endParaRPr>
          </a:p>
          <a:p>
            <a:pPr>
              <a:buClr>
                <a:schemeClr val="bg1"/>
              </a:buClr>
            </a:pPr>
            <a:endParaRPr lang="de-CH" sz="1600" dirty="0">
              <a:solidFill>
                <a:schemeClr val="bg1"/>
              </a:solidFill>
            </a:endParaRPr>
          </a:p>
          <a:p>
            <a:pPr>
              <a:buClr>
                <a:schemeClr val="bg1"/>
              </a:buClr>
            </a:pPr>
            <a:endParaRPr lang="de-CH" sz="1600" dirty="0" smtClean="0">
              <a:solidFill>
                <a:schemeClr val="bg1"/>
              </a:solidFill>
            </a:endParaRPr>
          </a:p>
          <a:p>
            <a:pPr marL="0" indent="0">
              <a:buClr>
                <a:schemeClr val="bg1"/>
              </a:buClr>
              <a:buNone/>
            </a:pPr>
            <a:r>
              <a:rPr lang="en-US" dirty="0" smtClean="0">
                <a:solidFill>
                  <a:schemeClr val="bg1"/>
                </a:solidFill>
              </a:rPr>
              <a:t>Life </a:t>
            </a:r>
            <a:r>
              <a:rPr lang="en-US" dirty="0">
                <a:solidFill>
                  <a:schemeClr val="bg1"/>
                </a:solidFill>
              </a:rPr>
              <a:t>cycle </a:t>
            </a:r>
            <a:r>
              <a:rPr lang="en-US" dirty="0" smtClean="0">
                <a:solidFill>
                  <a:schemeClr val="bg1"/>
                </a:solidFill>
              </a:rPr>
              <a:t>assessment</a:t>
            </a:r>
          </a:p>
          <a:p>
            <a:pPr marL="0" indent="0">
              <a:buClr>
                <a:schemeClr val="bg1"/>
              </a:buClr>
              <a:buNone/>
            </a:pPr>
            <a:r>
              <a:rPr lang="en-US" dirty="0" smtClean="0">
                <a:solidFill>
                  <a:schemeClr val="bg1"/>
                </a:solidFill>
              </a:rPr>
              <a:t>-Developer </a:t>
            </a:r>
            <a:r>
              <a:rPr lang="en-US" dirty="0">
                <a:solidFill>
                  <a:schemeClr val="bg1"/>
                </a:solidFill>
              </a:rPr>
              <a:t>and operator </a:t>
            </a:r>
            <a:endParaRPr lang="en-US" dirty="0" smtClean="0">
              <a:solidFill>
                <a:schemeClr val="bg1"/>
              </a:solidFill>
            </a:endParaRPr>
          </a:p>
          <a:p>
            <a:pPr marL="0" indent="0">
              <a:buClr>
                <a:schemeClr val="bg1"/>
              </a:buClr>
              <a:buNone/>
            </a:pPr>
            <a:r>
              <a:rPr lang="en-US" dirty="0" smtClean="0">
                <a:solidFill>
                  <a:schemeClr val="bg1"/>
                </a:solidFill>
              </a:rPr>
              <a:t>Focus </a:t>
            </a:r>
            <a:r>
              <a:rPr lang="en-US" dirty="0">
                <a:solidFill>
                  <a:schemeClr val="bg1"/>
                </a:solidFill>
              </a:rPr>
              <a:t>on directly influenceable factors </a:t>
            </a:r>
            <a:endParaRPr lang="en-US" dirty="0" smtClean="0">
              <a:solidFill>
                <a:schemeClr val="bg1"/>
              </a:solidFill>
            </a:endParaRPr>
          </a:p>
          <a:p>
            <a:pPr marL="0" indent="0">
              <a:buClr>
                <a:schemeClr val="bg1"/>
              </a:buClr>
              <a:buNone/>
            </a:pPr>
            <a:r>
              <a:rPr lang="en-US" dirty="0" smtClean="0">
                <a:solidFill>
                  <a:schemeClr val="bg1"/>
                </a:solidFill>
              </a:rPr>
              <a:t>-power </a:t>
            </a:r>
            <a:r>
              <a:rPr lang="en-US" dirty="0">
                <a:solidFill>
                  <a:schemeClr val="bg1"/>
                </a:solidFill>
              </a:rPr>
              <a:t>generation </a:t>
            </a:r>
            <a:endParaRPr lang="en-US" dirty="0" smtClean="0">
              <a:solidFill>
                <a:schemeClr val="bg1"/>
              </a:solidFill>
            </a:endParaRPr>
          </a:p>
          <a:p>
            <a:pPr marL="0" indent="0">
              <a:buClr>
                <a:schemeClr val="bg1"/>
              </a:buClr>
              <a:buNone/>
            </a:pPr>
            <a:r>
              <a:rPr lang="en-US" dirty="0" smtClean="0">
                <a:solidFill>
                  <a:schemeClr val="bg1"/>
                </a:solidFill>
              </a:rPr>
              <a:t>-Architecture </a:t>
            </a:r>
            <a:r>
              <a:rPr lang="en-US" dirty="0">
                <a:solidFill>
                  <a:schemeClr val="bg1"/>
                </a:solidFill>
              </a:rPr>
              <a:t>and urban planning </a:t>
            </a:r>
            <a:endParaRPr lang="en-US" dirty="0" smtClean="0">
              <a:solidFill>
                <a:schemeClr val="bg1"/>
              </a:solidFill>
            </a:endParaRPr>
          </a:p>
          <a:p>
            <a:pPr marL="0" indent="0">
              <a:buClr>
                <a:schemeClr val="bg1"/>
              </a:buClr>
              <a:buNone/>
            </a:pPr>
            <a:r>
              <a:rPr lang="en-US" dirty="0">
                <a:solidFill>
                  <a:schemeClr val="bg1"/>
                </a:solidFill>
              </a:rPr>
              <a:t>-</a:t>
            </a:r>
            <a:r>
              <a:rPr lang="en-US" dirty="0" smtClean="0">
                <a:solidFill>
                  <a:schemeClr val="bg1"/>
                </a:solidFill>
              </a:rPr>
              <a:t>Outdoor </a:t>
            </a:r>
            <a:r>
              <a:rPr lang="en-US" dirty="0">
                <a:solidFill>
                  <a:schemeClr val="bg1"/>
                </a:solidFill>
              </a:rPr>
              <a:t>space </a:t>
            </a:r>
            <a:r>
              <a:rPr lang="en-US" dirty="0" smtClean="0">
                <a:solidFill>
                  <a:schemeClr val="bg1"/>
                </a:solidFill>
              </a:rPr>
              <a:t>development </a:t>
            </a:r>
          </a:p>
          <a:p>
            <a:pPr marL="0" indent="0">
              <a:buClr>
                <a:schemeClr val="bg1"/>
              </a:buClr>
              <a:buNone/>
            </a:pPr>
            <a:r>
              <a:rPr lang="en-US" dirty="0" smtClean="0">
                <a:solidFill>
                  <a:schemeClr val="bg1"/>
                </a:solidFill>
              </a:rPr>
              <a:t>-mixed use</a:t>
            </a:r>
          </a:p>
          <a:p>
            <a:pPr>
              <a:buClr>
                <a:schemeClr val="bg1"/>
              </a:buClr>
            </a:pPr>
            <a:endParaRPr lang="fr-FR" dirty="0" smtClean="0">
              <a:solidFill>
                <a:schemeClr val="bg1"/>
              </a:solidFill>
            </a:endParaRPr>
          </a:p>
          <a:p>
            <a:pPr marL="0" indent="0">
              <a:buClr>
                <a:schemeClr val="bg1"/>
              </a:buClr>
              <a:buNone/>
            </a:pPr>
            <a:endParaRPr lang="fr-FR" dirty="0" smtClean="0">
              <a:solidFill>
                <a:schemeClr val="bg1"/>
              </a:solidFill>
            </a:endParaRPr>
          </a:p>
          <a:p>
            <a:pPr marL="0" indent="0">
              <a:buClr>
                <a:schemeClr val="bg1"/>
              </a:buClr>
              <a:buNone/>
            </a:pPr>
            <a:r>
              <a:rPr lang="fr-FR" dirty="0">
                <a:solidFill>
                  <a:schemeClr val="bg1"/>
                </a:solidFill>
              </a:rPr>
              <a:t>L</a:t>
            </a:r>
            <a:r>
              <a:rPr lang="fr-FR" dirty="0" smtClean="0">
                <a:solidFill>
                  <a:schemeClr val="bg1"/>
                </a:solidFill>
              </a:rPr>
              <a:t>'évaluation </a:t>
            </a:r>
            <a:r>
              <a:rPr lang="fr-FR" dirty="0">
                <a:solidFill>
                  <a:schemeClr val="bg1"/>
                </a:solidFill>
              </a:rPr>
              <a:t>du cycle de vie </a:t>
            </a:r>
            <a:endParaRPr lang="fr-FR" dirty="0" smtClean="0">
              <a:solidFill>
                <a:schemeClr val="bg1"/>
              </a:solidFill>
            </a:endParaRPr>
          </a:p>
          <a:p>
            <a:pPr marL="0" indent="0">
              <a:buClr>
                <a:schemeClr val="bg1"/>
              </a:buClr>
              <a:buNone/>
            </a:pPr>
            <a:r>
              <a:rPr lang="fr-FR" dirty="0" smtClean="0">
                <a:solidFill>
                  <a:schemeClr val="bg1"/>
                </a:solidFill>
              </a:rPr>
              <a:t>-Développeur </a:t>
            </a:r>
            <a:r>
              <a:rPr lang="fr-FR" dirty="0">
                <a:solidFill>
                  <a:schemeClr val="bg1"/>
                </a:solidFill>
              </a:rPr>
              <a:t>et opérateur </a:t>
            </a:r>
            <a:endParaRPr lang="fr-FR" dirty="0" smtClean="0">
              <a:solidFill>
                <a:schemeClr val="bg1"/>
              </a:solidFill>
            </a:endParaRPr>
          </a:p>
          <a:p>
            <a:pPr marL="0" indent="0">
              <a:buClr>
                <a:schemeClr val="bg1"/>
              </a:buClr>
              <a:buNone/>
            </a:pPr>
            <a:r>
              <a:rPr lang="fr-FR" dirty="0" smtClean="0">
                <a:solidFill>
                  <a:schemeClr val="bg1"/>
                </a:solidFill>
              </a:rPr>
              <a:t>Concentrez-vous </a:t>
            </a:r>
            <a:r>
              <a:rPr lang="fr-FR" dirty="0">
                <a:solidFill>
                  <a:schemeClr val="bg1"/>
                </a:solidFill>
              </a:rPr>
              <a:t>sur des facteurs directement </a:t>
            </a:r>
            <a:r>
              <a:rPr lang="fr-FR" dirty="0" smtClean="0">
                <a:solidFill>
                  <a:schemeClr val="bg1"/>
                </a:solidFill>
              </a:rPr>
              <a:t>influençables </a:t>
            </a:r>
            <a:r>
              <a:rPr lang="fr-FR" dirty="0">
                <a:solidFill>
                  <a:schemeClr val="bg1"/>
                </a:solidFill>
              </a:rPr>
              <a:t>la </a:t>
            </a:r>
            <a:r>
              <a:rPr lang="fr-FR" dirty="0" smtClean="0">
                <a:solidFill>
                  <a:schemeClr val="bg1"/>
                </a:solidFill>
              </a:rPr>
              <a:t>-production </a:t>
            </a:r>
            <a:r>
              <a:rPr lang="fr-FR" dirty="0">
                <a:solidFill>
                  <a:schemeClr val="bg1"/>
                </a:solidFill>
              </a:rPr>
              <a:t>d'énergie </a:t>
            </a:r>
            <a:endParaRPr lang="fr-FR" dirty="0" smtClean="0">
              <a:solidFill>
                <a:schemeClr val="bg1"/>
              </a:solidFill>
            </a:endParaRPr>
          </a:p>
          <a:p>
            <a:pPr marL="0" indent="0">
              <a:buClr>
                <a:schemeClr val="bg1"/>
              </a:buClr>
              <a:buNone/>
            </a:pPr>
            <a:r>
              <a:rPr lang="fr-FR" dirty="0" smtClean="0">
                <a:solidFill>
                  <a:schemeClr val="bg1"/>
                </a:solidFill>
              </a:rPr>
              <a:t>-Architecture </a:t>
            </a:r>
            <a:r>
              <a:rPr lang="fr-FR" dirty="0">
                <a:solidFill>
                  <a:schemeClr val="bg1"/>
                </a:solidFill>
              </a:rPr>
              <a:t>et urbanisme </a:t>
            </a:r>
            <a:endParaRPr lang="fr-FR" dirty="0" smtClean="0">
              <a:solidFill>
                <a:schemeClr val="bg1"/>
              </a:solidFill>
            </a:endParaRPr>
          </a:p>
          <a:p>
            <a:pPr marL="0" indent="0">
              <a:buClr>
                <a:schemeClr val="bg1"/>
              </a:buClr>
              <a:buNone/>
            </a:pPr>
            <a:r>
              <a:rPr lang="fr-FR" dirty="0">
                <a:solidFill>
                  <a:schemeClr val="bg1"/>
                </a:solidFill>
              </a:rPr>
              <a:t>-</a:t>
            </a:r>
            <a:r>
              <a:rPr lang="fr-FR" dirty="0" smtClean="0">
                <a:solidFill>
                  <a:schemeClr val="bg1"/>
                </a:solidFill>
              </a:rPr>
              <a:t>Espace extérieur</a:t>
            </a:r>
          </a:p>
          <a:p>
            <a:pPr marL="0" indent="0">
              <a:buClr>
                <a:schemeClr val="bg1"/>
              </a:buClr>
              <a:buNone/>
            </a:pPr>
            <a:r>
              <a:rPr lang="fr-FR" dirty="0" smtClean="0">
                <a:solidFill>
                  <a:schemeClr val="bg1"/>
                </a:solidFill>
              </a:rPr>
              <a:t>-développement </a:t>
            </a:r>
            <a:r>
              <a:rPr lang="fr-FR" dirty="0">
                <a:solidFill>
                  <a:schemeClr val="bg1"/>
                </a:solidFill>
              </a:rPr>
              <a:t>mixte</a:t>
            </a:r>
            <a:endParaRPr lang="de-CH" sz="1600" dirty="0" smtClean="0">
              <a:solidFill>
                <a:schemeClr val="bg1"/>
              </a:solidFill>
            </a:endParaRPr>
          </a:p>
          <a:p>
            <a:pPr>
              <a:buClr>
                <a:schemeClr val="bg1"/>
              </a:buClr>
            </a:pPr>
            <a:endParaRPr lang="de-CH" sz="1600" dirty="0">
              <a:solidFill>
                <a:schemeClr val="bg1"/>
              </a:solidFill>
            </a:endParaRP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t="28174" r="8566" b="9695"/>
          <a:stretch/>
        </p:blipFill>
        <p:spPr>
          <a:xfrm>
            <a:off x="255" y="836712"/>
            <a:ext cx="9906000" cy="4491800"/>
          </a:xfrm>
          <a:prstGeom prst="rect">
            <a:avLst/>
          </a:prstGeom>
        </p:spPr>
      </p:pic>
      <p:sp>
        <p:nvSpPr>
          <p:cNvPr id="7" name="Inhaltsplatzhalter 4"/>
          <p:cNvSpPr txBox="1">
            <a:spLocks/>
          </p:cNvSpPr>
          <p:nvPr/>
        </p:nvSpPr>
        <p:spPr>
          <a:xfrm>
            <a:off x="5097016" y="5445224"/>
            <a:ext cx="4448944" cy="1511177"/>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Font typeface="Symbol" pitchFamily="18" charset="2"/>
              <a:buNone/>
            </a:pPr>
            <a:endParaRPr lang="de-CH" sz="1600" b="1" dirty="0" smtClean="0"/>
          </a:p>
        </p:txBody>
      </p:sp>
    </p:spTree>
    <p:extLst>
      <p:ext uri="{BB962C8B-B14F-4D97-AF65-F5344CB8AC3E}">
        <p14:creationId xmlns:p14="http://schemas.microsoft.com/office/powerpoint/2010/main" val="3188022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488" y="805127"/>
            <a:ext cx="9204511" cy="936104"/>
          </a:xfrm>
        </p:spPr>
        <p:txBody>
          <a:bodyPr/>
          <a:lstStyle/>
          <a:p>
            <a:pPr>
              <a:lnSpc>
                <a:spcPct val="100000"/>
              </a:lnSpc>
            </a:pPr>
            <a:r>
              <a:rPr lang="de-CH" sz="1600" dirty="0" smtClean="0"/>
              <a:t/>
            </a:r>
            <a:br>
              <a:rPr lang="de-CH" sz="1600" dirty="0" smtClean="0"/>
            </a:br>
            <a:r>
              <a:rPr lang="de-CH" sz="1600" dirty="0"/>
              <a:t/>
            </a:r>
            <a:br>
              <a:rPr lang="de-CH" sz="1600" dirty="0"/>
            </a:br>
            <a:r>
              <a:rPr lang="de-CH" sz="1600" dirty="0" smtClean="0"/>
              <a:t/>
            </a:r>
            <a:br>
              <a:rPr lang="de-CH" sz="1600" dirty="0" smtClean="0"/>
            </a:br>
            <a:r>
              <a:rPr lang="de-CH" sz="1600" dirty="0" smtClean="0"/>
              <a:t>Wieso Holzbau bei Zug Estates? - Illustrationen anhand konkreter Beispiele:</a:t>
            </a:r>
            <a:br>
              <a:rPr lang="de-CH" sz="1600" dirty="0" smtClean="0"/>
            </a:br>
            <a:r>
              <a:rPr lang="en-US" sz="1600" dirty="0" smtClean="0"/>
              <a:t>Why wood construction at Zug Estates? Illustrations based on concrete examples</a:t>
            </a:r>
            <a:r>
              <a:rPr lang="de-CH" sz="1600" dirty="0" smtClean="0"/>
              <a:t/>
            </a:r>
            <a:br>
              <a:rPr lang="de-CH" sz="1600" dirty="0" smtClean="0"/>
            </a:br>
            <a:r>
              <a:rPr lang="fr-CH" sz="1600" dirty="0" smtClean="0"/>
              <a:t>Pourquoi la construction bois chez Zug Estates? – Illustrations basées sur des exemples concrets:</a:t>
            </a:r>
            <a:r>
              <a:rPr lang="de-CH" sz="1400" dirty="0" smtClean="0"/>
              <a:t/>
            </a:r>
            <a:br>
              <a:rPr lang="de-CH" sz="1400" dirty="0" smtClean="0"/>
            </a:br>
            <a:endParaRPr lang="de-CH" sz="1400"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350488" y="2060848"/>
            <a:ext cx="9205023" cy="4104457"/>
          </a:xfrm>
        </p:spPr>
        <p:txBody>
          <a:bodyPr>
            <a:noAutofit/>
          </a:bodyPr>
          <a:lstStyle/>
          <a:p>
            <a:pPr marL="0" indent="0">
              <a:buNone/>
            </a:pPr>
            <a:r>
              <a:rPr lang="de-CH" sz="2400" b="1" dirty="0" smtClean="0"/>
              <a:t>1) Hotel City Garden</a:t>
            </a:r>
          </a:p>
          <a:p>
            <a:pPr marL="0" indent="0">
              <a:buNone/>
            </a:pPr>
            <a:endParaRPr lang="de-CH" sz="2400" b="1" dirty="0"/>
          </a:p>
          <a:p>
            <a:pPr marL="0" indent="0">
              <a:buNone/>
            </a:pPr>
            <a:r>
              <a:rPr lang="de-CH" sz="2400" b="1" dirty="0"/>
              <a:t>2</a:t>
            </a:r>
            <a:r>
              <a:rPr lang="de-CH" sz="2400" b="1" dirty="0" smtClean="0"/>
              <a:t>) Suurstoffi 22 / Bürogebäude</a:t>
            </a:r>
          </a:p>
          <a:p>
            <a:pPr>
              <a:buFontTx/>
              <a:buChar char="-"/>
            </a:pPr>
            <a:endParaRPr lang="de-CH" sz="2400" b="1" dirty="0"/>
          </a:p>
          <a:p>
            <a:pPr marL="0" indent="0">
              <a:buNone/>
            </a:pPr>
            <a:r>
              <a:rPr lang="de-CH" sz="2400" b="1" dirty="0"/>
              <a:t>3</a:t>
            </a:r>
            <a:r>
              <a:rPr lang="de-CH" sz="2400" b="1" dirty="0" smtClean="0"/>
              <a:t>) Suurstoffi Baufeld 1 / Bildungs- und Bürogebäude</a:t>
            </a:r>
          </a:p>
        </p:txBody>
      </p:sp>
    </p:spTree>
    <p:extLst>
      <p:ext uri="{BB962C8B-B14F-4D97-AF65-F5344CB8AC3E}">
        <p14:creationId xmlns:p14="http://schemas.microsoft.com/office/powerpoint/2010/main" val="3872609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Hotel City Garden - Zug</a:t>
            </a:r>
            <a:endParaRPr lang="de-CH"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0" y="3993440"/>
            <a:ext cx="9906000" cy="2864560"/>
          </a:xfrm>
          <a:solidFill>
            <a:schemeClr val="tx2">
              <a:lumMod val="85000"/>
              <a:lumOff val="15000"/>
            </a:schemeClr>
          </a:solidFill>
        </p:spPr>
        <p:txBody>
          <a:bodyPr lIns="360000" rIns="360000" numCol="3" anchor="ctr">
            <a:normAutofit/>
          </a:bodyPr>
          <a:lstStyle/>
          <a:p>
            <a:pPr marL="0" indent="0">
              <a:buNone/>
            </a:pPr>
            <a:r>
              <a:rPr lang="de-CH" sz="1600" b="1" dirty="0" smtClean="0">
                <a:solidFill>
                  <a:schemeClr val="bg1"/>
                </a:solidFill>
              </a:rPr>
              <a:t>EIN </a:t>
            </a:r>
            <a:r>
              <a:rPr lang="de-CH" sz="1600" b="1" dirty="0">
                <a:solidFill>
                  <a:schemeClr val="bg1"/>
                </a:solidFill>
              </a:rPr>
              <a:t>HOTEL IN 40 </a:t>
            </a:r>
            <a:r>
              <a:rPr lang="de-CH" sz="1600" b="1" dirty="0" smtClean="0">
                <a:solidFill>
                  <a:schemeClr val="bg1"/>
                </a:solidFill>
              </a:rPr>
              <a:t>WOCHEN</a:t>
            </a:r>
          </a:p>
          <a:p>
            <a:pPr marL="0" indent="0">
              <a:buNone/>
            </a:pPr>
            <a:endParaRPr lang="de-CH" sz="1200" b="1" dirty="0" smtClean="0">
              <a:solidFill>
                <a:schemeClr val="bg1"/>
              </a:solidFill>
            </a:endParaRPr>
          </a:p>
          <a:p>
            <a:pPr marL="0" indent="0">
              <a:buNone/>
            </a:pPr>
            <a:r>
              <a:rPr lang="de-CH" sz="1200" dirty="0" smtClean="0">
                <a:solidFill>
                  <a:schemeClr val="bg1"/>
                </a:solidFill>
              </a:rPr>
              <a:t>Erstellt </a:t>
            </a:r>
            <a:r>
              <a:rPr lang="de-CH" sz="1200" dirty="0">
                <a:solidFill>
                  <a:schemeClr val="bg1"/>
                </a:solidFill>
              </a:rPr>
              <a:t>in Holzbauweise, umhüllt von </a:t>
            </a:r>
            <a:r>
              <a:rPr lang="de-CH" sz="1200" dirty="0" smtClean="0">
                <a:solidFill>
                  <a:schemeClr val="bg1"/>
                </a:solidFill>
              </a:rPr>
              <a:t>polierten </a:t>
            </a:r>
            <a:r>
              <a:rPr lang="de-CH" sz="1200" dirty="0">
                <a:solidFill>
                  <a:schemeClr val="bg1"/>
                </a:solidFill>
              </a:rPr>
              <a:t>Chromstahlplatten </a:t>
            </a:r>
            <a:r>
              <a:rPr lang="de-CH" sz="1200" dirty="0" smtClean="0">
                <a:solidFill>
                  <a:schemeClr val="bg1"/>
                </a:solidFill>
              </a:rPr>
              <a:t>und realisiert </a:t>
            </a:r>
            <a:r>
              <a:rPr lang="de-CH" sz="1200" dirty="0">
                <a:solidFill>
                  <a:schemeClr val="bg1"/>
                </a:solidFill>
              </a:rPr>
              <a:t>in Rekordzeit. Das City Garden Hotel in Zug ist ein </a:t>
            </a:r>
            <a:r>
              <a:rPr lang="de-CH" sz="1200" dirty="0" smtClean="0">
                <a:solidFill>
                  <a:schemeClr val="bg1"/>
                </a:solidFill>
              </a:rPr>
              <a:t>luxuriöses 4 </a:t>
            </a:r>
            <a:r>
              <a:rPr lang="de-CH" sz="1200" dirty="0">
                <a:solidFill>
                  <a:schemeClr val="bg1"/>
                </a:solidFill>
              </a:rPr>
              <a:t>Sterne Superiorhotel mit 82 Zimmern und Suiten sowie dem </a:t>
            </a:r>
            <a:r>
              <a:rPr lang="de-CH" sz="1200" dirty="0" smtClean="0">
                <a:solidFill>
                  <a:schemeClr val="bg1"/>
                </a:solidFill>
              </a:rPr>
              <a:t>trendigen Restaurant </a:t>
            </a:r>
            <a:r>
              <a:rPr lang="de-CH" sz="1200" dirty="0">
                <a:solidFill>
                  <a:schemeClr val="bg1"/>
                </a:solidFill>
              </a:rPr>
              <a:t>CU mit Bar, Lounge und Terrasse – ideal für </a:t>
            </a:r>
            <a:r>
              <a:rPr lang="de-CH" sz="1200" dirty="0" smtClean="0">
                <a:solidFill>
                  <a:schemeClr val="bg1"/>
                </a:solidFill>
              </a:rPr>
              <a:t>Geschäftsleute, Ferienreisende </a:t>
            </a:r>
            <a:r>
              <a:rPr lang="de-CH" sz="1200" dirty="0">
                <a:solidFill>
                  <a:schemeClr val="bg1"/>
                </a:solidFill>
              </a:rPr>
              <a:t>und Einheimische. Der Viergeschosser setzt Zeichen </a:t>
            </a:r>
            <a:r>
              <a:rPr lang="de-CH" sz="1200" dirty="0" smtClean="0">
                <a:solidFill>
                  <a:schemeClr val="bg1"/>
                </a:solidFill>
              </a:rPr>
              <a:t>in Sachen </a:t>
            </a:r>
            <a:r>
              <a:rPr lang="de-CH" sz="1200" dirty="0">
                <a:solidFill>
                  <a:schemeClr val="bg1"/>
                </a:solidFill>
              </a:rPr>
              <a:t>Effizienz; er wurde in nur 40 Wochen errichtet</a:t>
            </a:r>
            <a:r>
              <a:rPr lang="de-CH" sz="1200" dirty="0" smtClean="0">
                <a:solidFill>
                  <a:schemeClr val="bg1"/>
                </a:solidFill>
              </a:rPr>
              <a:t>.</a:t>
            </a:r>
          </a:p>
          <a:p>
            <a:pPr marL="0" indent="0">
              <a:buNone/>
            </a:pPr>
            <a:endParaRPr lang="de-CH" sz="1200" dirty="0" smtClean="0">
              <a:solidFill>
                <a:schemeClr val="bg1"/>
              </a:solidFill>
            </a:endParaRPr>
          </a:p>
          <a:p>
            <a:pPr marL="0" indent="0">
              <a:buNone/>
            </a:pPr>
            <a:r>
              <a:rPr lang="de-CH" sz="1200" b="1" dirty="0" smtClean="0">
                <a:solidFill>
                  <a:schemeClr val="bg1"/>
                </a:solidFill>
              </a:rPr>
              <a:t>A </a:t>
            </a:r>
            <a:r>
              <a:rPr lang="de-CH" sz="1200" b="1" dirty="0">
                <a:solidFill>
                  <a:schemeClr val="bg1"/>
                </a:solidFill>
              </a:rPr>
              <a:t>HOTEL IN 40 </a:t>
            </a:r>
            <a:r>
              <a:rPr lang="en-GB" sz="1200" b="1" dirty="0" smtClean="0">
                <a:solidFill>
                  <a:schemeClr val="bg1"/>
                </a:solidFill>
              </a:rPr>
              <a:t>WEEKS</a:t>
            </a:r>
          </a:p>
          <a:p>
            <a:pPr marL="0" indent="0">
              <a:buNone/>
            </a:pPr>
            <a:endParaRPr lang="en-US" sz="1200" dirty="0">
              <a:solidFill>
                <a:schemeClr val="bg1"/>
              </a:solidFill>
            </a:endParaRPr>
          </a:p>
          <a:p>
            <a:pPr marL="0" indent="0">
              <a:buNone/>
            </a:pPr>
            <a:r>
              <a:rPr lang="en-US" sz="1200" dirty="0" smtClean="0">
                <a:solidFill>
                  <a:schemeClr val="bg1"/>
                </a:solidFill>
              </a:rPr>
              <a:t>Made </a:t>
            </a:r>
            <a:r>
              <a:rPr lang="en-US" sz="1200" dirty="0">
                <a:solidFill>
                  <a:schemeClr val="bg1"/>
                </a:solidFill>
              </a:rPr>
              <a:t>in wood construction, encased in polished chrome steel plates and realized in record time. The City Garden Hotel in Zug is a luxurious 4 star superior hotel with 82 rooms and suites as well as the trendy restaurant CU with bar, lounge and terrace - ideal for business people, holidaymakers and locals alike. The </a:t>
            </a:r>
            <a:r>
              <a:rPr lang="en-GB" sz="1200" dirty="0" smtClean="0">
                <a:solidFill>
                  <a:schemeClr val="bg1"/>
                </a:solidFill>
              </a:rPr>
              <a:t>four-storey</a:t>
            </a:r>
            <a:r>
              <a:rPr lang="en-US" sz="1200" dirty="0" smtClean="0">
                <a:solidFill>
                  <a:schemeClr val="bg1"/>
                </a:solidFill>
              </a:rPr>
              <a:t> </a:t>
            </a:r>
            <a:r>
              <a:rPr lang="en-US" sz="1200" dirty="0">
                <a:solidFill>
                  <a:schemeClr val="bg1"/>
                </a:solidFill>
              </a:rPr>
              <a:t>sets standards in terms of efficiency; it was built in just 40 weeks</a:t>
            </a:r>
            <a:r>
              <a:rPr lang="en-US" sz="1200" dirty="0" smtClean="0">
                <a:solidFill>
                  <a:schemeClr val="bg1"/>
                </a:solidFill>
              </a:rPr>
              <a:t>.</a:t>
            </a:r>
            <a:r>
              <a:rPr lang="fr-FR" sz="1200" dirty="0">
                <a:solidFill>
                  <a:schemeClr val="bg1"/>
                </a:solidFill>
              </a:rPr>
              <a:t> </a:t>
            </a:r>
            <a:endParaRPr lang="fr-FR" sz="1200" dirty="0" smtClean="0">
              <a:solidFill>
                <a:schemeClr val="bg1"/>
              </a:solidFill>
            </a:endParaRPr>
          </a:p>
          <a:p>
            <a:pPr marL="0" indent="0">
              <a:buNone/>
            </a:pPr>
            <a:endParaRPr lang="fr-FR" sz="1200" dirty="0" smtClean="0">
              <a:solidFill>
                <a:schemeClr val="bg1"/>
              </a:solidFill>
            </a:endParaRPr>
          </a:p>
          <a:p>
            <a:pPr marL="0" indent="0">
              <a:buNone/>
            </a:pPr>
            <a:endParaRPr lang="fr-FR" sz="1200" dirty="0">
              <a:solidFill>
                <a:schemeClr val="bg1"/>
              </a:solidFill>
            </a:endParaRPr>
          </a:p>
          <a:p>
            <a:pPr marL="0" indent="0">
              <a:buNone/>
            </a:pPr>
            <a:r>
              <a:rPr lang="de-CH" sz="1200" b="1" dirty="0" smtClean="0">
                <a:solidFill>
                  <a:schemeClr val="bg1"/>
                </a:solidFill>
              </a:rPr>
              <a:t>UN HOTEL EN 40 SEMAINES</a:t>
            </a:r>
            <a:endParaRPr lang="de-CH" sz="1200" b="1" dirty="0">
              <a:solidFill>
                <a:schemeClr val="bg1"/>
              </a:solidFill>
            </a:endParaRPr>
          </a:p>
          <a:p>
            <a:pPr marL="0" indent="0">
              <a:buNone/>
            </a:pPr>
            <a:endParaRPr lang="fr-FR" sz="1200" dirty="0" smtClean="0">
              <a:solidFill>
                <a:schemeClr val="bg1"/>
              </a:solidFill>
            </a:endParaRPr>
          </a:p>
          <a:p>
            <a:pPr marL="0" indent="0">
              <a:buNone/>
            </a:pPr>
            <a:r>
              <a:rPr lang="fr-FR" sz="1200" dirty="0" smtClean="0">
                <a:solidFill>
                  <a:schemeClr val="bg1"/>
                </a:solidFill>
              </a:rPr>
              <a:t>Fabriqué </a:t>
            </a:r>
            <a:r>
              <a:rPr lang="fr-FR" sz="1200" dirty="0">
                <a:solidFill>
                  <a:schemeClr val="bg1"/>
                </a:solidFill>
              </a:rPr>
              <a:t>en bois, recouvert de tôles d'acier chromées polies et réalisé en un temps record. Le City Garden </a:t>
            </a:r>
            <a:r>
              <a:rPr lang="fr-FR" sz="1200" dirty="0" smtClean="0">
                <a:solidFill>
                  <a:schemeClr val="bg1"/>
                </a:solidFill>
              </a:rPr>
              <a:t>Hôtel </a:t>
            </a:r>
            <a:r>
              <a:rPr lang="fr-FR" sz="1200" dirty="0">
                <a:solidFill>
                  <a:schemeClr val="bg1"/>
                </a:solidFill>
              </a:rPr>
              <a:t>à Zug est un luxueux hôtel 4 étoiles supérieur avec 82 chambres et suites, ainsi que le restaurant branché CU avec bar, salon et terrasse - idéal pour les hommes d'affaires, les vacanciers et les habitants. Les quatre étages établissent des normes en matière d’efficacité; il a été construit </a:t>
            </a:r>
            <a:r>
              <a:rPr lang="fr-FR" sz="1200" dirty="0" smtClean="0">
                <a:solidFill>
                  <a:schemeClr val="bg1"/>
                </a:solidFill>
              </a:rPr>
              <a:t>en 40 semaines </a:t>
            </a:r>
            <a:endParaRPr lang="de-CH" sz="1200" b="1" dirty="0" smtClean="0">
              <a:solidFill>
                <a:schemeClr val="bg1"/>
              </a:solidFill>
            </a:endParaRPr>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t="5264"/>
          <a:stretch/>
        </p:blipFill>
        <p:spPr>
          <a:xfrm>
            <a:off x="4799942" y="1185128"/>
            <a:ext cx="5106058" cy="2808312"/>
          </a:xfrm>
          <a:prstGeom prst="rect">
            <a:avLst/>
          </a:prstGeom>
        </p:spPr>
      </p:pic>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b="12638"/>
          <a:stretch/>
        </p:blipFill>
        <p:spPr>
          <a:xfrm>
            <a:off x="17263" y="1185128"/>
            <a:ext cx="4815464" cy="2808312"/>
          </a:xfrm>
          <a:prstGeom prst="rect">
            <a:avLst/>
          </a:prstGeom>
        </p:spPr>
      </p:pic>
    </p:spTree>
    <p:extLst>
      <p:ext uri="{BB962C8B-B14F-4D97-AF65-F5344CB8AC3E}">
        <p14:creationId xmlns:p14="http://schemas.microsoft.com/office/powerpoint/2010/main" val="2592220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Hotel City Garden - Zug</a:t>
            </a:r>
            <a:endParaRPr lang="de-CH"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pic>
        <p:nvPicPr>
          <p:cNvPr id="9" name="Grafik 8"/>
          <p:cNvPicPr>
            <a:picLocks noChangeAspect="1"/>
          </p:cNvPicPr>
          <p:nvPr/>
        </p:nvPicPr>
        <p:blipFill rotWithShape="1">
          <a:blip r:embed="rId2"/>
          <a:srcRect t="6753" b="11107"/>
          <a:stretch/>
        </p:blipFill>
        <p:spPr>
          <a:xfrm rot="10800000">
            <a:off x="1208584" y="1052736"/>
            <a:ext cx="6912768" cy="2304256"/>
          </a:xfrm>
          <a:prstGeom prst="rect">
            <a:avLst/>
          </a:prstGeom>
        </p:spPr>
      </p:pic>
      <p:pic>
        <p:nvPicPr>
          <p:cNvPr id="10" name="Grafik 9"/>
          <p:cNvPicPr>
            <a:picLocks noChangeAspect="1"/>
          </p:cNvPicPr>
          <p:nvPr/>
        </p:nvPicPr>
        <p:blipFill>
          <a:blip r:embed="rId3"/>
          <a:stretch>
            <a:fillRect/>
          </a:stretch>
        </p:blipFill>
        <p:spPr>
          <a:xfrm>
            <a:off x="1784648" y="3578969"/>
            <a:ext cx="5399769" cy="2973732"/>
          </a:xfrm>
          <a:prstGeom prst="rect">
            <a:avLst/>
          </a:prstGeom>
        </p:spPr>
      </p:pic>
    </p:spTree>
    <p:extLst>
      <p:ext uri="{BB962C8B-B14F-4D97-AF65-F5344CB8AC3E}">
        <p14:creationId xmlns:p14="http://schemas.microsoft.com/office/powerpoint/2010/main" val="997067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Hotel City Garden - Zug</a:t>
            </a:r>
            <a:endParaRPr lang="de-CH"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351000" y="1152255"/>
            <a:ext cx="4280918" cy="4945792"/>
          </a:xfrm>
        </p:spPr>
        <p:txBody>
          <a:bodyPr>
            <a:normAutofit fontScale="70000" lnSpcReduction="20000"/>
          </a:bodyPr>
          <a:lstStyle/>
          <a:p>
            <a:pPr marL="0" indent="0">
              <a:buNone/>
            </a:pPr>
            <a:endParaRPr lang="de-CH" sz="1600" b="1" dirty="0" smtClean="0"/>
          </a:p>
          <a:p>
            <a:pPr marL="0" indent="0">
              <a:buNone/>
            </a:pPr>
            <a:r>
              <a:rPr lang="de-CH" sz="1600" b="1" dirty="0"/>
              <a:t>Realisierungsdauer</a:t>
            </a:r>
            <a:br>
              <a:rPr lang="de-CH" sz="1600" b="1" dirty="0"/>
            </a:br>
            <a:r>
              <a:rPr lang="de-CH" sz="1600" b="1" dirty="0"/>
              <a:t>Time </a:t>
            </a:r>
            <a:r>
              <a:rPr lang="en-GB" sz="1600" b="1" dirty="0"/>
              <a:t>of realisation </a:t>
            </a:r>
            <a:r>
              <a:rPr lang="de-CH" sz="1600" b="1" dirty="0"/>
              <a:t>/ </a:t>
            </a:r>
            <a:r>
              <a:rPr lang="fr-CH" sz="1600" b="1" dirty="0"/>
              <a:t>Délai de réalisation</a:t>
            </a:r>
            <a:r>
              <a:rPr lang="de-CH" sz="1600" b="1" dirty="0"/>
              <a:t>		</a:t>
            </a:r>
          </a:p>
          <a:p>
            <a:pPr marL="0" indent="0">
              <a:buNone/>
            </a:pPr>
            <a:r>
              <a:rPr lang="de-CH" sz="1600" b="1" dirty="0"/>
              <a:t>	</a:t>
            </a:r>
            <a:r>
              <a:rPr lang="de-CH" sz="1600" b="1" dirty="0" smtClean="0"/>
              <a:t>10 </a:t>
            </a:r>
            <a:r>
              <a:rPr lang="de-CH" sz="1600" b="1" dirty="0"/>
              <a:t>Monate / </a:t>
            </a:r>
            <a:r>
              <a:rPr lang="en-GB" sz="1600" b="1" dirty="0"/>
              <a:t>months</a:t>
            </a:r>
            <a:r>
              <a:rPr lang="de-CH" sz="1600" b="1" dirty="0"/>
              <a:t> / </a:t>
            </a:r>
            <a:r>
              <a:rPr lang="fr-CH" sz="1600" b="1" dirty="0"/>
              <a:t>mois</a:t>
            </a:r>
          </a:p>
          <a:p>
            <a:pPr marL="0" indent="0">
              <a:buNone/>
            </a:pPr>
            <a:r>
              <a:rPr lang="de-CH" sz="1600" dirty="0"/>
              <a:t>Baustart / </a:t>
            </a:r>
            <a:r>
              <a:rPr lang="en-GB" sz="1600" dirty="0"/>
              <a:t>start  of construction</a:t>
            </a:r>
            <a:r>
              <a:rPr lang="de-CH" sz="1600" dirty="0"/>
              <a:t>/ </a:t>
            </a:r>
            <a:r>
              <a:rPr lang="fr-CH" sz="1600" dirty="0"/>
              <a:t>début de réalisation </a:t>
            </a:r>
            <a:r>
              <a:rPr lang="de-CH" sz="1600" dirty="0"/>
              <a:t>			</a:t>
            </a:r>
            <a:r>
              <a:rPr lang="de-CH" sz="1600" dirty="0" smtClean="0"/>
              <a:t>2/2009</a:t>
            </a:r>
            <a:endParaRPr lang="de-CH" sz="1600" dirty="0"/>
          </a:p>
          <a:p>
            <a:pPr marL="0" indent="0">
              <a:buNone/>
            </a:pPr>
            <a:r>
              <a:rPr lang="de-CH" sz="1600" dirty="0" smtClean="0"/>
              <a:t>Offizielle Eröffnung/ </a:t>
            </a:r>
            <a:r>
              <a:rPr lang="en-GB" sz="1600" dirty="0" smtClean="0"/>
              <a:t>official opening  </a:t>
            </a:r>
            <a:r>
              <a:rPr lang="de-CH" sz="1600" dirty="0"/>
              <a:t>/</a:t>
            </a:r>
            <a:r>
              <a:rPr lang="fr-CH" sz="1600" dirty="0"/>
              <a:t> </a:t>
            </a:r>
            <a:r>
              <a:rPr lang="fr-CH" sz="1600" dirty="0" smtClean="0"/>
              <a:t>Ouverture officielle</a:t>
            </a:r>
            <a:r>
              <a:rPr lang="de-CH" sz="1600" dirty="0"/>
              <a:t>		</a:t>
            </a:r>
            <a:r>
              <a:rPr lang="de-CH" sz="1600" dirty="0" smtClean="0"/>
              <a:t>	1/2010</a:t>
            </a:r>
            <a:endParaRPr lang="de-CH" sz="1600" dirty="0"/>
          </a:p>
          <a:p>
            <a:pPr marL="0" indent="0">
              <a:buNone/>
            </a:pPr>
            <a:endParaRPr lang="de-CH" sz="1600" dirty="0"/>
          </a:p>
          <a:p>
            <a:pPr marL="0" indent="0">
              <a:buNone/>
            </a:pPr>
            <a:r>
              <a:rPr lang="de-CH" sz="1600" b="1" dirty="0"/>
              <a:t>Verbautes Holz / </a:t>
            </a:r>
            <a:r>
              <a:rPr lang="en-GB" sz="1600" b="1" dirty="0"/>
              <a:t>built-up wood </a:t>
            </a:r>
            <a:r>
              <a:rPr lang="fr-CH" sz="1600" b="1" dirty="0"/>
              <a:t>/ bois</a:t>
            </a:r>
            <a:r>
              <a:rPr lang="de-CH" sz="1600" b="1" dirty="0"/>
              <a:t>        </a:t>
            </a:r>
          </a:p>
          <a:p>
            <a:pPr marL="0" indent="0">
              <a:buNone/>
            </a:pPr>
            <a:r>
              <a:rPr lang="de-CH" sz="1600" b="1" dirty="0"/>
              <a:t>		</a:t>
            </a:r>
            <a:r>
              <a:rPr lang="de-CH" sz="1600" b="1" dirty="0" smtClean="0"/>
              <a:t>745 </a:t>
            </a:r>
            <a:r>
              <a:rPr lang="de-CH" sz="1600" b="1" dirty="0"/>
              <a:t>m3</a:t>
            </a:r>
          </a:p>
          <a:p>
            <a:pPr marL="0" indent="0">
              <a:buNone/>
            </a:pPr>
            <a:r>
              <a:rPr lang="de-CH" sz="1600" b="1" dirty="0"/>
              <a:t>Vorgefertigte Holzelemente / </a:t>
            </a:r>
            <a:r>
              <a:rPr lang="en-GB" sz="1600" b="1" dirty="0"/>
              <a:t>prefabricated wooden elements </a:t>
            </a:r>
            <a:r>
              <a:rPr lang="de-CH" sz="1600" b="1" dirty="0"/>
              <a:t>/ </a:t>
            </a:r>
            <a:r>
              <a:rPr lang="fr-CH" sz="1600" b="1" dirty="0"/>
              <a:t>éléments des bois préfabriqués </a:t>
            </a:r>
            <a:r>
              <a:rPr lang="de-CH" sz="1600" b="1" dirty="0"/>
              <a:t>	</a:t>
            </a:r>
          </a:p>
          <a:p>
            <a:pPr marL="0" indent="0">
              <a:buNone/>
            </a:pPr>
            <a:r>
              <a:rPr lang="de-CH" sz="1600" b="1" dirty="0"/>
              <a:t>		</a:t>
            </a:r>
            <a:r>
              <a:rPr lang="de-CH" sz="1600" b="1" dirty="0" smtClean="0"/>
              <a:t>1’147</a:t>
            </a:r>
            <a:endParaRPr lang="de-CH" sz="1600" b="1" dirty="0"/>
          </a:p>
          <a:p>
            <a:pPr marL="0" indent="0">
              <a:buNone/>
            </a:pPr>
            <a:endParaRPr lang="de-CH" sz="1600" dirty="0"/>
          </a:p>
          <a:p>
            <a:pPr marL="0" indent="0">
              <a:buNone/>
            </a:pPr>
            <a:r>
              <a:rPr lang="de-CH" sz="1600" b="1" dirty="0"/>
              <a:t>Geschosse / </a:t>
            </a:r>
            <a:r>
              <a:rPr lang="en-GB" sz="1600" b="1" dirty="0"/>
              <a:t>storeys</a:t>
            </a:r>
            <a:r>
              <a:rPr lang="de-CH" sz="1600" b="1" dirty="0"/>
              <a:t> / </a:t>
            </a:r>
            <a:r>
              <a:rPr lang="fr-CH" sz="1600" b="1" dirty="0"/>
              <a:t>étages</a:t>
            </a:r>
            <a:r>
              <a:rPr lang="de-CH" sz="1600" b="1" dirty="0"/>
              <a:t> </a:t>
            </a:r>
            <a:r>
              <a:rPr lang="de-CH" sz="1600" b="1" dirty="0" smtClean="0"/>
              <a:t>	</a:t>
            </a:r>
            <a:r>
              <a:rPr lang="de-CH" sz="1600" b="1" dirty="0"/>
              <a:t>	4</a:t>
            </a:r>
          </a:p>
          <a:p>
            <a:pPr marL="0" indent="0">
              <a:buNone/>
            </a:pPr>
            <a:endParaRPr lang="de-CH" sz="1600" dirty="0"/>
          </a:p>
          <a:p>
            <a:pPr marL="0" indent="0">
              <a:buNone/>
            </a:pPr>
            <a:r>
              <a:rPr lang="de-CH" sz="1600" b="1" dirty="0"/>
              <a:t>Raumprogramm / </a:t>
            </a:r>
            <a:r>
              <a:rPr lang="en-GB" sz="1600" b="1" dirty="0"/>
              <a:t>Concept of the building </a:t>
            </a:r>
            <a:r>
              <a:rPr lang="de-CH" sz="1600" b="1" dirty="0"/>
              <a:t>/ </a:t>
            </a:r>
            <a:r>
              <a:rPr lang="fr-CH" sz="1600" b="1" dirty="0"/>
              <a:t>programme spatial</a:t>
            </a:r>
          </a:p>
          <a:p>
            <a:pPr marL="0" indent="0">
              <a:buNone/>
            </a:pPr>
            <a:endParaRPr lang="de-CH" sz="1600" b="1" dirty="0"/>
          </a:p>
          <a:p>
            <a:pPr marL="0" indent="0">
              <a:buNone/>
            </a:pPr>
            <a:r>
              <a:rPr lang="de-CH" sz="1600" dirty="0" smtClean="0"/>
              <a:t>82 Hotelzimmer / Suiten, Rezeption, Lobby, Bar, Restaurant , Küche , Nebenräume, Parkplatze</a:t>
            </a:r>
          </a:p>
          <a:p>
            <a:pPr marL="0" indent="0">
              <a:buNone/>
            </a:pPr>
            <a:endParaRPr lang="de-CH" sz="1600" dirty="0" smtClean="0"/>
          </a:p>
          <a:p>
            <a:pPr marL="0" indent="0">
              <a:buNone/>
            </a:pPr>
            <a:r>
              <a:rPr lang="en-US" sz="1600" dirty="0"/>
              <a:t>82 hotel rooms / suites, reception, lobby, bar, restaurant, kitchen, adjoining rooms, </a:t>
            </a:r>
            <a:r>
              <a:rPr lang="en-US" sz="1600" dirty="0" smtClean="0"/>
              <a:t>parking</a:t>
            </a:r>
          </a:p>
          <a:p>
            <a:pPr marL="0" indent="0">
              <a:buNone/>
            </a:pPr>
            <a:endParaRPr lang="en-US" sz="1600" dirty="0" smtClean="0"/>
          </a:p>
          <a:p>
            <a:pPr marL="0" indent="0">
              <a:buNone/>
            </a:pPr>
            <a:r>
              <a:rPr lang="fr-FR" sz="1600" dirty="0"/>
              <a:t>82 chambres d'hôtel / suites, réception, hall, bar, restaurant, cuisine, chambres adjacentes, parking</a:t>
            </a:r>
            <a:endParaRPr lang="de-CH" sz="1600" dirty="0" smtClean="0"/>
          </a:p>
          <a:p>
            <a:pPr marL="0" indent="0">
              <a:buNone/>
            </a:pPr>
            <a:endParaRPr lang="de-CH" sz="1600" dirty="0"/>
          </a:p>
          <a:p>
            <a:pPr marL="0" indent="0">
              <a:buNone/>
            </a:pPr>
            <a:endParaRPr lang="de-CH" sz="1600" dirty="0"/>
          </a:p>
          <a:p>
            <a:pPr marL="0" indent="0">
              <a:buNone/>
            </a:pPr>
            <a:r>
              <a:rPr lang="de-CH" sz="1600" b="1" dirty="0"/>
              <a:t>Gesamtprojektsumme / </a:t>
            </a:r>
            <a:r>
              <a:rPr lang="en-GB" sz="1600" b="1" dirty="0"/>
              <a:t>total costs </a:t>
            </a:r>
            <a:r>
              <a:rPr lang="de-CH" sz="1600" b="1" dirty="0"/>
              <a:t>/ </a:t>
            </a:r>
            <a:r>
              <a:rPr lang="fr-CH" sz="1600" b="1" dirty="0"/>
              <a:t>montant</a:t>
            </a:r>
            <a:r>
              <a:rPr lang="de-CH" sz="1600" b="1" dirty="0"/>
              <a:t> total: 			CHF </a:t>
            </a:r>
            <a:r>
              <a:rPr lang="de-CH" sz="1600" b="1" dirty="0" smtClean="0"/>
              <a:t>22 </a:t>
            </a:r>
            <a:r>
              <a:rPr lang="de-CH" sz="1600" b="1" dirty="0"/>
              <a:t>Mio</a:t>
            </a:r>
            <a:r>
              <a:rPr lang="de-CH" sz="1600" dirty="0"/>
              <a:t>.</a:t>
            </a:r>
          </a:p>
          <a:p>
            <a:pPr marL="0" indent="0">
              <a:buNone/>
            </a:pPr>
            <a:r>
              <a:rPr lang="de-CH" sz="1600" dirty="0" smtClean="0"/>
              <a:t>.</a:t>
            </a: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7919"/>
          <a:stretch/>
        </p:blipFill>
        <p:spPr>
          <a:xfrm>
            <a:off x="4991117" y="0"/>
            <a:ext cx="5002443" cy="4075648"/>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117" y="4075648"/>
            <a:ext cx="4987510" cy="2806178"/>
          </a:xfrm>
          <a:prstGeom prst="rect">
            <a:avLst/>
          </a:prstGeom>
        </p:spPr>
      </p:pic>
    </p:spTree>
    <p:extLst>
      <p:ext uri="{BB962C8B-B14F-4D97-AF65-F5344CB8AC3E}">
        <p14:creationId xmlns:p14="http://schemas.microsoft.com/office/powerpoint/2010/main" val="120146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Hotel City Garden - Zug</a:t>
            </a:r>
            <a:endParaRPr lang="de-CH" dirty="0"/>
          </a:p>
        </p:txBody>
      </p:sp>
      <p:sp>
        <p:nvSpPr>
          <p:cNvPr id="3" name="Fußzeilenplatzhalter 2"/>
          <p:cNvSpPr>
            <a:spLocks noGrp="1"/>
          </p:cNvSpPr>
          <p:nvPr>
            <p:ph type="ftr" sz="quarter" idx="11"/>
          </p:nvPr>
        </p:nvSpPr>
        <p:spPr/>
        <p:txBody>
          <a:bodyPr/>
          <a:lstStyle/>
          <a:p>
            <a:r>
              <a:rPr lang="de-CH" noProof="0" dirty="0" smtClean="0"/>
              <a:t>Zug Estates AG</a:t>
            </a:r>
            <a:endParaRPr lang="de-CH" noProof="0" dirty="0"/>
          </a:p>
        </p:txBody>
      </p:sp>
      <p:sp>
        <p:nvSpPr>
          <p:cNvPr id="5" name="Inhaltsplatzhalter 4"/>
          <p:cNvSpPr>
            <a:spLocks noGrp="1"/>
          </p:cNvSpPr>
          <p:nvPr>
            <p:ph sz="quarter" idx="13"/>
          </p:nvPr>
        </p:nvSpPr>
        <p:spPr>
          <a:xfrm>
            <a:off x="476001" y="1052736"/>
            <a:ext cx="3036839" cy="5184576"/>
          </a:xfrm>
        </p:spPr>
        <p:txBody>
          <a:bodyPr>
            <a:normAutofit/>
          </a:bodyPr>
          <a:lstStyle/>
          <a:p>
            <a:pPr marL="0" indent="0">
              <a:buNone/>
            </a:pPr>
            <a:r>
              <a:rPr lang="de-CH" sz="1600" b="1" dirty="0" smtClean="0"/>
              <a:t>Chancen:			</a:t>
            </a:r>
          </a:p>
          <a:p>
            <a:pPr marL="0" indent="0">
              <a:buNone/>
            </a:pPr>
            <a:endParaRPr lang="de-CH" sz="1600" b="1" dirty="0" smtClean="0"/>
          </a:p>
          <a:p>
            <a:pPr marL="0" indent="0">
              <a:buNone/>
              <a:tabLst>
                <a:tab pos="269875" algn="l"/>
              </a:tabLst>
            </a:pPr>
            <a:r>
              <a:rPr lang="de-CH" sz="1600" dirty="0" smtClean="0"/>
              <a:t>Wesentlich verkürzte Bauzeit</a:t>
            </a:r>
            <a:endParaRPr lang="de-CH" sz="1600" dirty="0"/>
          </a:p>
          <a:p>
            <a:pPr marL="0" indent="0">
              <a:buNone/>
              <a:tabLst>
                <a:tab pos="269875" algn="l"/>
              </a:tabLst>
            </a:pPr>
            <a:r>
              <a:rPr lang="de-CH" sz="1600" dirty="0" smtClean="0"/>
              <a:t>Optimierung der Rendite</a:t>
            </a:r>
          </a:p>
          <a:p>
            <a:pPr marL="0" indent="0">
              <a:buNone/>
              <a:tabLst>
                <a:tab pos="269875" algn="l"/>
              </a:tabLst>
            </a:pPr>
            <a:r>
              <a:rPr lang="de-CH" sz="1600" dirty="0" smtClean="0"/>
              <a:t>Günstigere Rückbaukosten im Vergleich zur Massivbauweise</a:t>
            </a:r>
          </a:p>
          <a:p>
            <a:pPr marL="0" indent="0">
              <a:buNone/>
            </a:pPr>
            <a:endParaRPr lang="de-CH" sz="1600" b="1" dirty="0" smtClean="0"/>
          </a:p>
          <a:p>
            <a:pPr marL="0" indent="0">
              <a:buNone/>
            </a:pPr>
            <a:endParaRPr lang="de-CH" sz="1600" b="1" dirty="0"/>
          </a:p>
          <a:p>
            <a:pPr marL="0" indent="0">
              <a:buNone/>
            </a:pPr>
            <a:endParaRPr lang="de-CH" sz="1600" b="1" dirty="0" smtClean="0"/>
          </a:p>
          <a:p>
            <a:pPr marL="0" indent="0">
              <a:buNone/>
            </a:pPr>
            <a:endParaRPr lang="de-CH" sz="1600" b="1" dirty="0"/>
          </a:p>
          <a:p>
            <a:pPr marL="0" indent="0">
              <a:buNone/>
            </a:pPr>
            <a:r>
              <a:rPr lang="de-CH" sz="1600" b="1" dirty="0" smtClean="0"/>
              <a:t>Risiken</a:t>
            </a:r>
            <a:r>
              <a:rPr lang="de-CH" sz="1600" b="1" dirty="0"/>
              <a:t>:</a:t>
            </a:r>
          </a:p>
          <a:p>
            <a:pPr marL="0" indent="0">
              <a:buNone/>
            </a:pPr>
            <a:endParaRPr lang="de-CH" sz="1600" b="1" dirty="0"/>
          </a:p>
          <a:p>
            <a:pPr marL="0" indent="0">
              <a:buNone/>
            </a:pPr>
            <a:r>
              <a:rPr lang="de-CH" sz="1600" dirty="0" smtClean="0"/>
              <a:t>Prozessrisiko</a:t>
            </a:r>
            <a:endParaRPr lang="de-CH" sz="1600" dirty="0"/>
          </a:p>
          <a:p>
            <a:pPr lvl="1">
              <a:buFont typeface="Wingdings" panose="05000000000000000000" pitchFamily="2" charset="2"/>
              <a:buChar char="Ø"/>
            </a:pPr>
            <a:r>
              <a:rPr lang="de-CH" sz="1600" dirty="0"/>
              <a:t>Behörden-Genehmigungsprozess</a:t>
            </a:r>
          </a:p>
          <a:p>
            <a:pPr lvl="1">
              <a:buFont typeface="Wingdings" panose="05000000000000000000" pitchFamily="2" charset="2"/>
              <a:buChar char="Ø"/>
            </a:pPr>
            <a:r>
              <a:rPr lang="de-CH" sz="1600" dirty="0"/>
              <a:t>Baulogistik</a:t>
            </a:r>
          </a:p>
          <a:p>
            <a:pPr marL="38999" indent="0">
              <a:buNone/>
            </a:pPr>
            <a:r>
              <a:rPr lang="de-CH" sz="1600" dirty="0" smtClean="0"/>
              <a:t>Brandschutz</a:t>
            </a:r>
          </a:p>
          <a:p>
            <a:pPr marL="324749" indent="-285750">
              <a:buFontTx/>
              <a:buChar char="-"/>
            </a:pPr>
            <a:endParaRPr lang="de-CH" sz="1600" dirty="0" smtClean="0"/>
          </a:p>
          <a:p>
            <a:pPr marL="0" indent="0">
              <a:buNone/>
            </a:pPr>
            <a:endParaRPr lang="de-CH" sz="1600" dirty="0" smtClean="0"/>
          </a:p>
        </p:txBody>
      </p:sp>
      <p:sp>
        <p:nvSpPr>
          <p:cNvPr id="7" name="Inhaltsplatzhalter 4"/>
          <p:cNvSpPr txBox="1">
            <a:spLocks/>
          </p:cNvSpPr>
          <p:nvPr/>
        </p:nvSpPr>
        <p:spPr>
          <a:xfrm>
            <a:off x="3520135" y="1081829"/>
            <a:ext cx="3036839" cy="5089281"/>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en-GB" sz="1600" b="1" dirty="0"/>
              <a:t>Chance</a:t>
            </a:r>
            <a:r>
              <a:rPr lang="en-GB" sz="1600" dirty="0"/>
              <a:t>:</a:t>
            </a:r>
            <a:endParaRPr lang="de-CH" sz="1600" dirty="0"/>
          </a:p>
          <a:p>
            <a:pPr marL="0" indent="0">
              <a:buNone/>
            </a:pPr>
            <a:r>
              <a:rPr lang="en-GB" sz="1600" dirty="0"/>
              <a:t>Significantly shorter construction time</a:t>
            </a:r>
            <a:br>
              <a:rPr lang="en-GB" sz="1600" dirty="0"/>
            </a:br>
            <a:r>
              <a:rPr lang="en-GB" sz="1600" dirty="0"/>
              <a:t>optimization of the return</a:t>
            </a:r>
            <a:br>
              <a:rPr lang="en-GB" sz="1600" dirty="0"/>
            </a:br>
            <a:r>
              <a:rPr lang="en-GB" sz="1600" dirty="0"/>
              <a:t>compared to the solid construction, the costs for dismantling are </a:t>
            </a:r>
            <a:r>
              <a:rPr lang="en-GB" sz="1600" dirty="0" smtClean="0"/>
              <a:t>cheaper</a:t>
            </a:r>
          </a:p>
          <a:p>
            <a:pPr marL="0" indent="0">
              <a:buNone/>
            </a:pPr>
            <a:endParaRPr lang="en-GB" sz="1600" dirty="0"/>
          </a:p>
          <a:p>
            <a:pPr marL="0" indent="0">
              <a:buNone/>
            </a:pPr>
            <a:endParaRPr lang="en-GB" sz="1600" dirty="0" smtClean="0"/>
          </a:p>
          <a:p>
            <a:pPr marL="0" indent="0">
              <a:buNone/>
            </a:pPr>
            <a:endParaRPr lang="de-CH" sz="1600" dirty="0"/>
          </a:p>
          <a:p>
            <a:pPr marL="0" indent="0">
              <a:buNone/>
            </a:pPr>
            <a:r>
              <a:rPr lang="en-GB" sz="1600" b="1" dirty="0" smtClean="0"/>
              <a:t>Risks</a:t>
            </a:r>
            <a:r>
              <a:rPr lang="en-GB" sz="1600" dirty="0" smtClean="0"/>
              <a:t>: </a:t>
            </a:r>
          </a:p>
          <a:p>
            <a:pPr marL="0" indent="0">
              <a:buNone/>
            </a:pPr>
            <a:r>
              <a:rPr lang="en-GB" sz="1600" dirty="0" smtClean="0"/>
              <a:t>Process risk</a:t>
            </a:r>
          </a:p>
          <a:p>
            <a:pPr lvl="0">
              <a:buFont typeface="Wingdings" panose="05000000000000000000" pitchFamily="2" charset="2"/>
              <a:buChar char="Ø"/>
            </a:pPr>
            <a:r>
              <a:rPr lang="en-GB" sz="1600" dirty="0" smtClean="0"/>
              <a:t>Authorities – approval process</a:t>
            </a:r>
          </a:p>
          <a:p>
            <a:pPr lvl="0">
              <a:buFont typeface="Wingdings" panose="05000000000000000000" pitchFamily="2" charset="2"/>
              <a:buChar char="Ø"/>
            </a:pPr>
            <a:r>
              <a:rPr lang="en-GB" sz="1600" dirty="0" smtClean="0"/>
              <a:t>Construction logistics</a:t>
            </a:r>
          </a:p>
          <a:p>
            <a:pPr marL="0" indent="0">
              <a:buNone/>
            </a:pPr>
            <a:r>
              <a:rPr lang="en-GB" sz="1600" dirty="0" smtClean="0"/>
              <a:t>Fire protection</a:t>
            </a:r>
          </a:p>
          <a:p>
            <a:pPr marL="324749" indent="-285750">
              <a:buFontTx/>
              <a:buChar char="-"/>
            </a:pPr>
            <a:endParaRPr lang="de-CH" sz="1600" dirty="0" smtClean="0"/>
          </a:p>
          <a:p>
            <a:pPr marL="0" indent="0">
              <a:buFont typeface="Symbol" pitchFamily="18" charset="2"/>
              <a:buNone/>
            </a:pPr>
            <a:endParaRPr lang="de-CH" sz="1600" dirty="0" smtClean="0"/>
          </a:p>
        </p:txBody>
      </p:sp>
      <p:sp>
        <p:nvSpPr>
          <p:cNvPr id="8" name="Inhaltsplatzhalter 4"/>
          <p:cNvSpPr txBox="1">
            <a:spLocks/>
          </p:cNvSpPr>
          <p:nvPr/>
        </p:nvSpPr>
        <p:spPr>
          <a:xfrm>
            <a:off x="6681192" y="1145874"/>
            <a:ext cx="3036839" cy="5241681"/>
          </a:xfrm>
          <a:prstGeom prst="rect">
            <a:avLst/>
          </a:prstGeom>
        </p:spPr>
        <p:txBody>
          <a:bodyPr vert="horz" lIns="0" tIns="0" rIns="0" bIns="0" rtlCol="0">
            <a:normAutofit/>
          </a:bodyPr>
          <a:lstStyle>
            <a:lvl1pPr marL="272992" indent="-272992"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1pPr>
            <a:lvl2pPr marL="506984"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2pPr>
            <a:lvl3pPr marL="818975"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3pPr>
            <a:lvl4pPr marL="1091966"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4pPr>
            <a:lvl5pPr marL="1403957" indent="-233993" algn="l" defTabSz="990570" rtl="0" eaLnBrk="1" latinLnBrk="0" hangingPunct="1">
              <a:lnSpc>
                <a:spcPct val="110000"/>
              </a:lnSpc>
              <a:spcBef>
                <a:spcPts val="0"/>
              </a:spcBef>
              <a:buClr>
                <a:schemeClr val="tx1"/>
              </a:buClr>
              <a:buSzPct val="100000"/>
              <a:buFont typeface="Symbol" pitchFamily="18" charset="2"/>
              <a:buChar char="-"/>
              <a:defRPr sz="1950" kern="1200">
                <a:solidFill>
                  <a:schemeClr val="tx1"/>
                </a:solidFill>
                <a:latin typeface="Arial" pitchFamily="34" charset="0"/>
                <a:ea typeface="+mn-ea"/>
                <a:cs typeface="Arial" pitchFamily="34" charset="0"/>
              </a:defRPr>
            </a:lvl5pPr>
            <a:lvl6pPr marL="272406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itchFamily="34" charset="0"/>
              <a:buChar char="•"/>
              <a:defRPr sz="2167" kern="1200">
                <a:solidFill>
                  <a:schemeClr val="tx1"/>
                </a:solidFill>
                <a:latin typeface="+mn-lt"/>
                <a:ea typeface="+mn-ea"/>
                <a:cs typeface="+mn-cs"/>
              </a:defRPr>
            </a:lvl9pPr>
          </a:lstStyle>
          <a:p>
            <a:pPr marL="0" indent="0">
              <a:buNone/>
            </a:pPr>
            <a:r>
              <a:rPr lang="fr-FR" sz="1600" b="1" dirty="0"/>
              <a:t>P</a:t>
            </a:r>
            <a:r>
              <a:rPr lang="fr-FR" sz="1600" b="1" dirty="0" smtClean="0"/>
              <a:t>ossibilités</a:t>
            </a:r>
            <a:r>
              <a:rPr lang="fr-FR" sz="1600" dirty="0"/>
              <a:t>: </a:t>
            </a:r>
            <a:endParaRPr lang="fr-FR" sz="1600" dirty="0" smtClean="0"/>
          </a:p>
          <a:p>
            <a:pPr marL="0" indent="0">
              <a:buNone/>
            </a:pPr>
            <a:r>
              <a:rPr lang="fr-FR" sz="1600" dirty="0" smtClean="0"/>
              <a:t>Temps </a:t>
            </a:r>
            <a:r>
              <a:rPr lang="fr-FR" sz="1600" dirty="0"/>
              <a:t>de construction considérablement réduit Optimisation du retour Des coûts de démantèlement moins chers par rapport à une </a:t>
            </a:r>
            <a:r>
              <a:rPr lang="fr-FR" sz="1600" dirty="0" smtClean="0"/>
              <a:t>construction </a:t>
            </a:r>
            <a:r>
              <a:rPr lang="fr-FR" sz="1600" dirty="0"/>
              <a:t>solide </a:t>
            </a:r>
            <a:endParaRPr lang="fr-FR" sz="1600" dirty="0" smtClean="0"/>
          </a:p>
          <a:p>
            <a:pPr marL="0" indent="0">
              <a:buNone/>
            </a:pPr>
            <a:endParaRPr lang="fr-FR" sz="1600" dirty="0" smtClean="0"/>
          </a:p>
          <a:p>
            <a:pPr marL="0" indent="0">
              <a:buNone/>
            </a:pPr>
            <a:endParaRPr lang="fr-FR" sz="1600" dirty="0"/>
          </a:p>
          <a:p>
            <a:pPr marL="0" indent="0">
              <a:buNone/>
            </a:pPr>
            <a:endParaRPr lang="fr-FR" sz="1600" dirty="0" smtClean="0"/>
          </a:p>
          <a:p>
            <a:pPr marL="0" indent="0">
              <a:buNone/>
            </a:pPr>
            <a:r>
              <a:rPr lang="fr-FR" sz="1600" b="1" dirty="0" smtClean="0"/>
              <a:t>Risques</a:t>
            </a:r>
            <a:r>
              <a:rPr lang="fr-FR" sz="1600" dirty="0"/>
              <a:t>: </a:t>
            </a:r>
            <a:endParaRPr lang="fr-FR" sz="1600" dirty="0" smtClean="0"/>
          </a:p>
          <a:p>
            <a:pPr>
              <a:buFont typeface="Wingdings" panose="05000000000000000000" pitchFamily="2" charset="2"/>
              <a:buChar char="Ø"/>
            </a:pPr>
            <a:r>
              <a:rPr lang="fr-FR" sz="1600" dirty="0" smtClean="0"/>
              <a:t>risque </a:t>
            </a:r>
            <a:r>
              <a:rPr lang="fr-FR" sz="1600" dirty="0"/>
              <a:t>de processus </a:t>
            </a:r>
            <a:r>
              <a:rPr lang="fr-FR" sz="1600" dirty="0" smtClean="0"/>
              <a:t>Autorités </a:t>
            </a:r>
            <a:r>
              <a:rPr lang="fr-FR" sz="1600" dirty="0"/>
              <a:t>- processus d'approbation </a:t>
            </a:r>
            <a:r>
              <a:rPr lang="fr-FR" sz="1600" dirty="0" smtClean="0"/>
              <a:t> </a:t>
            </a:r>
          </a:p>
          <a:p>
            <a:pPr>
              <a:buFont typeface="Wingdings" panose="05000000000000000000" pitchFamily="2" charset="2"/>
              <a:buChar char="Ø"/>
            </a:pPr>
            <a:r>
              <a:rPr lang="fr-FR" sz="1600" dirty="0" smtClean="0"/>
              <a:t>Logistique </a:t>
            </a:r>
            <a:r>
              <a:rPr lang="fr-FR" sz="1600" dirty="0"/>
              <a:t>de construction protection contre les incendies</a:t>
            </a:r>
            <a:endParaRPr lang="de-CH" sz="1600" dirty="0" smtClean="0"/>
          </a:p>
          <a:p>
            <a:pPr marL="0" indent="0">
              <a:buFont typeface="Symbol" pitchFamily="18" charset="2"/>
              <a:buNone/>
            </a:pPr>
            <a:endParaRPr lang="de-CH" sz="1600" dirty="0" smtClean="0"/>
          </a:p>
        </p:txBody>
      </p:sp>
    </p:spTree>
    <p:extLst>
      <p:ext uri="{BB962C8B-B14F-4D97-AF65-F5344CB8AC3E}">
        <p14:creationId xmlns:p14="http://schemas.microsoft.com/office/powerpoint/2010/main" val="29424875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345&quot;&gt;&lt;property id=&quot;20148&quot; value=&quot;5&quot;/&gt;&lt;property id=&quot;20300&quot; value=&quot;Slide 1&quot;/&gt;&lt;property id=&quot;20307&quot; value=&quot;274&quot;/&gt;&lt;/object&gt;&lt;object type=&quot;3&quot; unique_id=&quot;10346&quot;&gt;&lt;property id=&quot;20148&quot; value=&quot;5&quot;/&gt;&lt;property id=&quot;20300&quot; value=&quot;Slide 2 - &amp;quot;ZugEstates – Präsentationsvorlage&amp;quot;&quot;/&gt;&lt;property id=&quot;20307&quot; value=&quot;256&quot;/&gt;&lt;/object&gt;&lt;object type=&quot;3&quot; unique_id=&quot;10347&quot;&gt;&lt;property id=&quot;20148&quot; value=&quot;5&quot;/&gt;&lt;property id=&quot;20300&quot; value=&quot;Slide 3 - &amp;quot;Tipp: Fusszeile editieren&amp;quot;&quot;/&gt;&lt;property id=&quot;20307&quot; value=&quot;260&quot;/&gt;&lt;/object&gt;&lt;object type=&quot;3&quot; unique_id=&quot;10348&quot;&gt;&lt;property id=&quot;20148&quot; value=&quot;5&quot;/&gt;&lt;property id=&quot;20300&quot; value=&quot;Slide 4 - &amp;quot;Tipp: Mit Führungslinien arbeiten&amp;quot;&quot;/&gt;&lt;property id=&quot;20307&quot; value=&quot;271&quot;/&gt;&lt;/object&gt;&lt;object type=&quot;3&quot; unique_id=&quot;10349&quot;&gt;&lt;property id=&quot;20148&quot; value=&quot;5&quot;/&gt;&lt;property id=&quot;20300&quot; value=&quot;Slide 6 - &amp;quot;Layout Inhaltsverzeichnis – einfach&amp;quot;&quot;/&gt;&lt;property id=&quot;20307&quot; value=&quot;258&quot;/&gt;&lt;/object&gt;&lt;object type=&quot;3&quot; unique_id=&quot;10350&quot;&gt;&lt;property id=&quot;20148&quot; value=&quot;5&quot;/&gt;&lt;property id=&quot;20300&quot; value=&quot;Slide 7 - &amp;quot;Layout Inhaltsverzeichnis – mit Zusatztexte&amp;quot;&quot;/&gt;&lt;property id=&quot;20307&quot; value=&quot;257&quot;/&gt;&lt;/object&gt;&lt;object type=&quot;3&quot; unique_id=&quot;10351&quot;&gt;&lt;property id=&quot;20148&quot; value=&quot;5&quot;/&gt;&lt;property id=&quot;20300&quot; value=&quot;Slide 5 - &amp;quot;Tipp: Mit Ebenen arbeiten&amp;quot;&quot;/&gt;&lt;property id=&quot;20307&quot; value=&quot;259&quot;/&gt;&lt;/object&gt;&lt;object type=&quot;3&quot; unique_id=&quot;10352&quot;&gt;&lt;property id=&quot;20148&quot; value=&quot;5&quot;/&gt;&lt;property id=&quot;20300&quot; value=&quot;Slide 9 - &amp;quot;Layout Inhaltsfolie&amp;quot;&quot;/&gt;&lt;property id=&quot;20307&quot; value=&quot;261&quot;/&gt;&lt;/object&gt;&lt;object type=&quot;3&quot; unique_id=&quot;10353&quot;&gt;&lt;property id=&quot;20148&quot; value=&quot;5&quot;/&gt;&lt;property id=&quot;20300&quot; value=&quot;Slide 10 - &amp;quot;Layout Inhaltsfolie - Tabelle&amp;quot;&quot;/&gt;&lt;property id=&quot;20307&quot; value=&quot;262&quot;/&gt;&lt;/object&gt;&lt;object type=&quot;3&quot; unique_id=&quot;10354&quot;&gt;&lt;property id=&quot;20148&quot; value=&quot;5&quot;/&gt;&lt;property id=&quot;20300&quot; value=&quot;Slide 11 - &amp;quot;Layout zwei Inhalte&amp;quot;&quot;/&gt;&lt;property id=&quot;20307&quot; value=&quot;264&quot;/&gt;&lt;/object&gt;&lt;object type=&quot;3&quot; unique_id=&quot;10355&quot;&gt;&lt;property id=&quot;20148&quot; value=&quot;5&quot;/&gt;&lt;property id=&quot;20300&quot; value=&quot;Slide 12 - &amp;quot;Layout Inhalt links – rechts frei&amp;quot;&quot;/&gt;&lt;property id=&quot;20307&quot; value=&quot;265&quot;/&gt;&lt;/object&gt;&lt;object type=&quot;3&quot; unique_id=&quot;10356&quot;&gt;&lt;property id=&quot;20148&quot; value=&quot;5&quot;/&gt;&lt;property id=&quot;20300&quot; value=&quot;Slide 13 - &amp;quot;Layout Inhalt links – rechts frei&amp;quot;&quot;/&gt;&lt;property id=&quot;20307&quot; value=&quot;273&quot;/&gt;&lt;/object&gt;&lt;object type=&quot;3&quot; unique_id=&quot;10357&quot;&gt;&lt;property id=&quot;20148&quot; value=&quot;5&quot;/&gt;&lt;property id=&quot;20300&quot; value=&quot;Slide 14 - &amp;quot;Layout Inhalt rechts – links frei&amp;quot;&quot;/&gt;&lt;property id=&quot;20307&quot; value=&quot;266&quot;/&gt;&lt;/object&gt;&lt;object type=&quot;3&quot; unique_id=&quot;10358&quot;&gt;&lt;property id=&quot;20148&quot; value=&quot;5&quot;/&gt;&lt;property id=&quot;20300&quot; value=&quot;Slide 15 - &amp;quot;Layout 1/3 Inhalt links – rechts frei&amp;quot;&quot;/&gt;&lt;property id=&quot;20307&quot; value=&quot;267&quot;/&gt;&lt;/object&gt;&lt;object type=&quot;3&quot; unique_id=&quot;10359&quot;&gt;&lt;property id=&quot;20148&quot; value=&quot;5&quot;/&gt;&lt;property id=&quot;20300&quot; value=&quot;Slide 18 - &amp;quot;Layout 1/3 Inhalt rechts – links frei&amp;quot;&quot;/&gt;&lt;property id=&quot;20307&quot; value=&quot;268&quot;/&gt;&lt;/object&gt;&lt;object type=&quot;3&quot; unique_id=&quot;10360&quot;&gt;&lt;property id=&quot;20148&quot; value=&quot;5&quot;/&gt;&lt;property id=&quot;20300&quot; value=&quot;Slide 19 - &amp;quot;Tipp: Mehrere Bilder kombinieren&amp;quot;&quot;/&gt;&lt;property id=&quot;20307&quot; value=&quot;270&quot;/&gt;&lt;/object&gt;&lt;object type=&quot;3&quot; unique_id=&quot;10361&quot;&gt;&lt;property id=&quot;20148&quot; value=&quot;5&quot;/&gt;&lt;property id=&quot;20300&quot; value=&quot;Slide 20 - &amp;quot;Layout nur Titel&amp;quot;&quot;/&gt;&lt;property id=&quot;20307&quot; value=&quot;269&quot;/&gt;&lt;/object&gt;&lt;object type=&quot;3&quot; unique_id=&quot;10362&quot;&gt;&lt;property id=&quot;20148&quot; value=&quot;5&quot;/&gt;&lt;property id=&quot;20300&quot; value=&quot;Slide 21 - &amp;quot;Layout nur Titel – Beispiel ganzseitiges Bild&amp;quot;&quot;/&gt;&lt;property id=&quot;20307&quot; value=&quot;275&quot;/&gt;&lt;/object&gt;&lt;object type=&quot;3&quot; unique_id=&quot;10403&quot;&gt;&lt;property id=&quot;20148&quot; value=&quot;5&quot;/&gt;&lt;property id=&quot;20300&quot; value=&quot;Slide 22 - &amp;quot;Farbdefinitionen&amp;quot;&quot;/&gt;&lt;property id=&quot;20307&quot; value=&quot;276&quot;/&gt;&lt;/object&gt;&lt;object type=&quot;3&quot; unique_id=&quot;10468&quot;&gt;&lt;property id=&quot;20148&quot; value=&quot;5&quot;/&gt;&lt;property id=&quot;20300&quot; value=&quot;Slide 8 - &amp;quot;Layout Inhaltsfolie&amp;quot;&quot;/&gt;&lt;property id=&quot;20307&quot; value=&quot;277&quot;/&gt;&lt;/object&gt;&lt;object type=&quot;3&quot; unique_id=&quot;10580&quot;&gt;&lt;property id=&quot;20148&quot; value=&quot;5&quot;/&gt;&lt;property id=&quot;20300&quot; value=&quot;Slide 16 - &amp;quot;Layout 2/3 Inhalt links – rechts frei&amp;quot;&quot;/&gt;&lt;property id=&quot;20307&quot; value=&quot;278&quot;/&gt;&lt;/object&gt;&lt;object type=&quot;3&quot; unique_id=&quot;10581&quot;&gt;&lt;property id=&quot;20148&quot; value=&quot;5&quot;/&gt;&lt;property id=&quot;20300&quot; value=&quot;Slide 17 - &amp;quot;Layout 2/3 Inhalt rechts – links frei&amp;quot;&quot;/&gt;&lt;property id=&quot;20307&quot; value=&quot;279&quot;/&gt;&lt;/object&gt;&lt;object type=&quot;3&quot; unique_id=&quot;10655&quot;&gt;&lt;property id=&quot;20148&quot; value=&quot;5&quot;/&gt;&lt;property id=&quot;20300&quot; value=&quot;Slide 23&quot;/&gt;&lt;property id=&quot;20307&quot; value=&quot;280&quot;/&gt;&lt;/object&gt;&lt;/object&gt;&lt;object type=&quot;8&quot; unique_id=&quot;10040&quot;&gt;&lt;/object&gt;&lt;/object&gt;&lt;/database&gt;"/>
  <p:tag name="SECTOMILLISECCONVERTED" val="1"/>
</p:tagLst>
</file>

<file path=ppt/theme/theme1.xml><?xml version="1.0" encoding="utf-8"?>
<a:theme xmlns:a="http://schemas.openxmlformats.org/drawingml/2006/main" name="ZEH_407_Praesentation_Kurzportrait">
  <a:themeElements>
    <a:clrScheme name="ZugEstates">
      <a:dk1>
        <a:sysClr val="windowText" lastClr="000000"/>
      </a:dk1>
      <a:lt1>
        <a:sysClr val="window" lastClr="FFFFFF"/>
      </a:lt1>
      <a:dk2>
        <a:srgbClr val="000000"/>
      </a:dk2>
      <a:lt2>
        <a:srgbClr val="AEAFAD"/>
      </a:lt2>
      <a:accent1>
        <a:srgbClr val="ADCB57"/>
      </a:accent1>
      <a:accent2>
        <a:srgbClr val="D7E5A2"/>
      </a:accent2>
      <a:accent3>
        <a:srgbClr val="E3007B"/>
      </a:accent3>
      <a:accent4>
        <a:srgbClr val="FF9CCD"/>
      </a:accent4>
      <a:accent5>
        <a:srgbClr val="008FC1"/>
      </a:accent5>
      <a:accent6>
        <a:srgbClr val="00E1FF"/>
      </a:accent6>
      <a:hlink>
        <a:srgbClr val="0000FF"/>
      </a:hlink>
      <a:folHlink>
        <a:srgbClr val="800080"/>
      </a:folHlink>
    </a:clrScheme>
    <a:fontScheme name="ZugEstat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DCB57"/>
        </a:solidFill>
        <a:ln>
          <a:noFill/>
        </a:ln>
      </a:spPr>
      <a:bodyPr lIns="72000" tIns="46800" rIns="72000" bIns="46800" rtlCol="0" anchor="t"/>
      <a:lstStyle>
        <a:defPPr>
          <a:defRPr b="1"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solidFill>
          <a:schemeClr val="accent5"/>
        </a:solidFill>
      </a:spPr>
      <a:bodyPr wrap="square" rtlCol="0">
        <a:spAutoFit/>
      </a:bodyPr>
      <a:lstStyle>
        <a:defPPr>
          <a:defRPr sz="1400" dirty="0">
            <a:solidFill>
              <a:schemeClr val="bg1"/>
            </a:solidFill>
          </a:defRPr>
        </a:defPPr>
      </a:lstStyle>
    </a:txDef>
  </a:objectDefaults>
  <a:extraClrSchemeLst>
    <a:extraClrScheme>
      <a:clrScheme name="ZugEstates">
        <a:dk1>
          <a:sysClr val="windowText" lastClr="000000"/>
        </a:dk1>
        <a:lt1>
          <a:sysClr val="window" lastClr="FFFFFF"/>
        </a:lt1>
        <a:dk2>
          <a:srgbClr val="000000"/>
        </a:dk2>
        <a:lt2>
          <a:srgbClr val="AEAFAD"/>
        </a:lt2>
        <a:accent1>
          <a:srgbClr val="ADCB57"/>
        </a:accent1>
        <a:accent2>
          <a:srgbClr val="D7E5A2"/>
        </a:accent2>
        <a:accent3>
          <a:srgbClr val="E3007B"/>
        </a:accent3>
        <a:accent4>
          <a:srgbClr val="FF9CCD"/>
        </a:accent4>
        <a:accent5>
          <a:srgbClr val="008FC1"/>
        </a:accent5>
        <a:accent6>
          <a:srgbClr val="00E1FF"/>
        </a:accent6>
        <a:hlink>
          <a:srgbClr val="0000FF"/>
        </a:hlink>
        <a:folHlink>
          <a:srgbClr val="800080"/>
        </a:folHlink>
      </a:clrScheme>
    </a:extraClrScheme>
  </a:extraClrSchemeLst>
  <a:extLst>
    <a:ext uri="{05A4C25C-085E-4340-85A3-A5531E510DB2}">
      <thm15:themeFamily xmlns:thm15="http://schemas.microsoft.com/office/thememl/2012/main" name="ZEH_407_Praesentation_Kurzportrait" id="{1EEBF97B-2E7C-463B-ADFF-31D08C6BEB48}" vid="{458CC53F-41D0-4190-BD06-EB95D178EDDE}"/>
    </a:ext>
  </a:extLst>
</a:theme>
</file>

<file path=ppt/theme/theme2.xml><?xml version="1.0" encoding="utf-8"?>
<a:theme xmlns:a="http://schemas.openxmlformats.org/drawingml/2006/main" name="Office Theme">
  <a:themeElements>
    <a:clrScheme name="Zug Estates">
      <a:dk1>
        <a:sysClr val="windowText" lastClr="000000"/>
      </a:dk1>
      <a:lt1>
        <a:sysClr val="window" lastClr="FFFFFF"/>
      </a:lt1>
      <a:dk2>
        <a:srgbClr val="000000"/>
      </a:dk2>
      <a:lt2>
        <a:srgbClr val="ACACAC"/>
      </a:lt2>
      <a:accent1>
        <a:srgbClr val="ADCB57"/>
      </a:accent1>
      <a:accent2>
        <a:srgbClr val="C3D69B"/>
      </a:accent2>
      <a:accent3>
        <a:srgbClr val="E3007B"/>
      </a:accent3>
      <a:accent4>
        <a:srgbClr val="8064A2"/>
      </a:accent4>
      <a:accent5>
        <a:srgbClr val="008FC1"/>
      </a:accent5>
      <a:accent6>
        <a:srgbClr val="B7DDE8"/>
      </a:accent6>
      <a:hlink>
        <a:srgbClr val="0000FF"/>
      </a:hlink>
      <a:folHlink>
        <a:srgbClr val="800080"/>
      </a:folHlink>
    </a:clrScheme>
    <a:fontScheme name="ZugEstat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Zug Estates">
      <a:dk1>
        <a:sysClr val="windowText" lastClr="000000"/>
      </a:dk1>
      <a:lt1>
        <a:sysClr val="window" lastClr="FFFFFF"/>
      </a:lt1>
      <a:dk2>
        <a:srgbClr val="000000"/>
      </a:dk2>
      <a:lt2>
        <a:srgbClr val="ACACAC"/>
      </a:lt2>
      <a:accent1>
        <a:srgbClr val="ADCB57"/>
      </a:accent1>
      <a:accent2>
        <a:srgbClr val="C3D69B"/>
      </a:accent2>
      <a:accent3>
        <a:srgbClr val="E3007B"/>
      </a:accent3>
      <a:accent4>
        <a:srgbClr val="8064A2"/>
      </a:accent4>
      <a:accent5>
        <a:srgbClr val="008FC1"/>
      </a:accent5>
      <a:accent6>
        <a:srgbClr val="B7DDE8"/>
      </a:accent6>
      <a:hlink>
        <a:srgbClr val="0000FF"/>
      </a:hlink>
      <a:folHlink>
        <a:srgbClr val="800080"/>
      </a:folHlink>
    </a:clrScheme>
    <a:fontScheme name="ZugEstat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ZEH_407_Praesentation_Kurzportrait</Template>
  <TotalTime>0</TotalTime>
  <Words>1871</Words>
  <Application>Microsoft Office PowerPoint</Application>
  <PresentationFormat>A4-Papier (210 x 297 mm)</PresentationFormat>
  <Paragraphs>404</Paragraphs>
  <Slides>27</Slides>
  <Notes>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Arial</vt:lpstr>
      <vt:lpstr>Symbol</vt:lpstr>
      <vt:lpstr>Times New Roman</vt:lpstr>
      <vt:lpstr>Vrinda</vt:lpstr>
      <vt:lpstr>Wingdings</vt:lpstr>
      <vt:lpstr>ZEH_407_Praesentation_Kurzportrait</vt:lpstr>
      <vt:lpstr>PowerPoint-Präsentation</vt:lpstr>
      <vt:lpstr>Argumente zum Holzbau    - Ein Investor berichtet Arguments for wood construction     - An investor reports Arguments pour la construction en bois     - Un investisseur rapporte</vt:lpstr>
      <vt:lpstr>Auf dem Weg zum CO2-emissionsfreien Portfolio</vt:lpstr>
      <vt:lpstr>Nachhaltige Investitionen - Sustainable investments -Investissements durables </vt:lpstr>
      <vt:lpstr>   Wieso Holzbau bei Zug Estates? - Illustrationen anhand konkreter Beispiele: Why wood construction at Zug Estates? Illustrations based on concrete examples Pourquoi la construction bois chez Zug Estates? – Illustrations basées sur des exemples concrets: </vt:lpstr>
      <vt:lpstr>Hotel City Garden - Zug</vt:lpstr>
      <vt:lpstr>Hotel City Garden - Zug</vt:lpstr>
      <vt:lpstr>Hotel City Garden - Zug</vt:lpstr>
      <vt:lpstr>Hotel City Garden - Zug</vt:lpstr>
      <vt:lpstr>Hotel City Garden - Zug</vt:lpstr>
      <vt:lpstr>Suurstoffi 22 / 1. Holzhochhaus in der Schweiz Suurstoffi Construction field 1 / education an office building Suurstoffi 22 - 1ère tour en bois de Suisse</vt:lpstr>
      <vt:lpstr> Suurstoffi 22 / 1. Holzhochhaus in der Schweiz Suurstoffi Construction field 1 / education an office building Suurstoffi 22 - 1ère tour en bois de Suisse</vt:lpstr>
      <vt:lpstr>Suurstoffi 22 / 1. Holzhochhaus in der Schweiz Suurstoffi Construction field 1 / education an office building Suurstoffi 22 - 1ère tour en bois de Suisse</vt:lpstr>
      <vt:lpstr>  Suurstoffi 22 / 1. Holzhochhaus in der Schweiz Suurstoffi Construction field 1 / education an office building Suurstoffi 22 - 1ère tour en bois de Suisse</vt:lpstr>
      <vt:lpstr>  Suurstoffi 22 / 1. Holzhochhaus in der Schweiz Suurstoffi Construction field 1 / education an office building Suurstoffi 22 - 1ère tour en bois de Suisse</vt:lpstr>
      <vt:lpstr>  Suurstoffi 22 / 1. Holzhochhaus in der Schweiz Suurstoffi Construction field 1 / education an office building Suurstoffi 22 - 1ère tour en bois de Suisse</vt:lpstr>
      <vt:lpstr>Suurstoffi Baufeld 1 / Bildungs- und Bürogebäude Suurstoffi Construction field 1 / Education and Office Building Suurstoffi chantier 1 / bâtiment d’enseignement et de bureaux </vt:lpstr>
      <vt:lpstr>Suurstoffi Baufeld 1 / Bildungs- und Bürogebäude Suurstoffi Construction field 1 / Education and Office Building Suurstoffi chantier 1 / bâtiment d’enseignement et de bureaux </vt:lpstr>
      <vt:lpstr>Suurstoffi Baufeld 1 / Bildungs- und Bürogebäude Suurstoffi Construction field 1 / Education and Office Building Suurstoffi chantier 1 / bâtiment d’enseignement et de bureaux </vt:lpstr>
      <vt:lpstr>Suurstoffi Baufeld 1 / Bildungs- und Bürogebäude Suurstoffi Construction field 1 / Education and Office Building Suurstoffi chantier 1 / bâtiment d’enseignement et de bureaux </vt:lpstr>
      <vt:lpstr>Suurstoffi Baufeld 1 / Bildungs- und Bürogebäude Suurstoffi Construction field 1 / Education and Office Building Suurstoffi chantier 1 / bâtiment d’enseignement et de bureaux </vt:lpstr>
      <vt:lpstr>Suurstoffi Baufeld 1 / Bildungs- und Bürogebäude Suurstoffi Construction field 1 / Education and Office Building Suurstoffi chantier 1 / bâtiment d’enseignement et de bureaux </vt:lpstr>
      <vt:lpstr>Zusammenfassung / Summary / Résumé</vt:lpstr>
      <vt:lpstr>Zusammenfassung / Summary / Résumé</vt:lpstr>
      <vt:lpstr>Fazit / Conclusion / Conclusion</vt:lpstr>
      <vt:lpstr>Vielen Dank für Ihre Aufmerksamkeit Thank you for Your attention Merci pour votre attention</vt:lpstr>
      <vt:lpstr>PowerPoint-Präsentation</vt:lpstr>
    </vt:vector>
  </TitlesOfParts>
  <Company>Zug Estates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Zug Estates Gruppe Kurzportrait</dc:title>
  <dc:creator>Elmiger Sandra</dc:creator>
  <cp:lastModifiedBy>Liselotte Eisenlohr</cp:lastModifiedBy>
  <cp:revision>163</cp:revision>
  <cp:lastPrinted>2019-01-18T13:49:21Z</cp:lastPrinted>
  <dcterms:created xsi:type="dcterms:W3CDTF">2014-05-07T06:48:12Z</dcterms:created>
  <dcterms:modified xsi:type="dcterms:W3CDTF">2019-01-30T14:22:01Z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