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3" r:id="rId4"/>
    <p:sldId id="266" r:id="rId5"/>
    <p:sldId id="257" r:id="rId6"/>
    <p:sldId id="267" r:id="rId7"/>
    <p:sldId id="264" r:id="rId8"/>
    <p:sldId id="268" r:id="rId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27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6" autoAdjust="0"/>
    <p:restoredTop sz="94660"/>
  </p:normalViewPr>
  <p:slideViewPr>
    <p:cSldViewPr snapToGrid="0">
      <p:cViewPr varScale="1">
        <p:scale>
          <a:sx n="86" d="100"/>
          <a:sy n="86" d="100"/>
        </p:scale>
        <p:origin x="442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AB687-66E4-4CE4-91FB-6AA41B3B4E1E}" type="datetimeFigureOut">
              <a:rPr lang="fr-CH" smtClean="0"/>
              <a:t>30.01.2019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CC8F2-E031-4807-871D-DBA0144D5E5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9919515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AB687-66E4-4CE4-91FB-6AA41B3B4E1E}" type="datetimeFigureOut">
              <a:rPr lang="fr-CH" smtClean="0"/>
              <a:t>30.01.2019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CC8F2-E031-4807-871D-DBA0144D5E5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907531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AB687-66E4-4CE4-91FB-6AA41B3B4E1E}" type="datetimeFigureOut">
              <a:rPr lang="fr-CH" smtClean="0"/>
              <a:t>30.01.2019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CC8F2-E031-4807-871D-DBA0144D5E5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7347555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AB687-66E4-4CE4-91FB-6AA41B3B4E1E}" type="datetimeFigureOut">
              <a:rPr lang="fr-CH" smtClean="0"/>
              <a:t>30.01.2019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CC8F2-E031-4807-871D-DBA0144D5E5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254445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AB687-66E4-4CE4-91FB-6AA41B3B4E1E}" type="datetimeFigureOut">
              <a:rPr lang="fr-CH" smtClean="0"/>
              <a:t>30.01.2019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CC8F2-E031-4807-871D-DBA0144D5E5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194187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AB687-66E4-4CE4-91FB-6AA41B3B4E1E}" type="datetimeFigureOut">
              <a:rPr lang="fr-CH" smtClean="0"/>
              <a:t>30.01.2019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CC8F2-E031-4807-871D-DBA0144D5E5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73826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AB687-66E4-4CE4-91FB-6AA41B3B4E1E}" type="datetimeFigureOut">
              <a:rPr lang="fr-CH" smtClean="0"/>
              <a:t>30.01.2019</a:t>
            </a:fld>
            <a:endParaRPr lang="fr-CH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CC8F2-E031-4807-871D-DBA0144D5E5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758208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AB687-66E4-4CE4-91FB-6AA41B3B4E1E}" type="datetimeFigureOut">
              <a:rPr lang="fr-CH" smtClean="0"/>
              <a:t>30.01.2019</a:t>
            </a:fld>
            <a:endParaRPr lang="fr-CH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CC8F2-E031-4807-871D-DBA0144D5E5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502929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AB687-66E4-4CE4-91FB-6AA41B3B4E1E}" type="datetimeFigureOut">
              <a:rPr lang="fr-CH" smtClean="0"/>
              <a:t>30.01.2019</a:t>
            </a:fld>
            <a:endParaRPr lang="fr-CH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CC8F2-E031-4807-871D-DBA0144D5E5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772188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AB687-66E4-4CE4-91FB-6AA41B3B4E1E}" type="datetimeFigureOut">
              <a:rPr lang="fr-CH" smtClean="0"/>
              <a:t>30.01.2019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CC8F2-E031-4807-871D-DBA0144D5E5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673701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AB687-66E4-4CE4-91FB-6AA41B3B4E1E}" type="datetimeFigureOut">
              <a:rPr lang="fr-CH" smtClean="0"/>
              <a:t>30.01.2019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CC8F2-E031-4807-871D-DBA0144D5E5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983650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9AB687-66E4-4CE4-91FB-6AA41B3B4E1E}" type="datetimeFigureOut">
              <a:rPr lang="fr-CH" smtClean="0"/>
              <a:t>30.01.2019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6CC8F2-E031-4807-871D-DBA0144D5E5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827691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11747" y="1205515"/>
            <a:ext cx="9144000" cy="563562"/>
          </a:xfrm>
        </p:spPr>
        <p:txBody>
          <a:bodyPr/>
          <a:lstStyle/>
          <a:p>
            <a:pPr algn="l"/>
            <a:r>
              <a:rPr lang="fr-CH" dirty="0" smtClean="0">
                <a:solidFill>
                  <a:srgbClr val="762700"/>
                </a:solidFill>
              </a:rPr>
              <a:t>Acte 1: Le potentiel d’un matériau encore largement inexploité </a:t>
            </a:r>
            <a:endParaRPr lang="fr-CH" dirty="0">
              <a:solidFill>
                <a:srgbClr val="762700"/>
              </a:solidFill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417102" y="1747132"/>
            <a:ext cx="11523571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400" dirty="0" smtClean="0">
                <a:solidFill>
                  <a:srgbClr val="762700"/>
                </a:solidFill>
              </a:rPr>
              <a:t>8h00	Accueil</a:t>
            </a:r>
            <a:br>
              <a:rPr lang="fr-CH" sz="1400" dirty="0" smtClean="0">
                <a:solidFill>
                  <a:srgbClr val="762700"/>
                </a:solidFill>
              </a:rPr>
            </a:br>
            <a:endParaRPr lang="fr-CH" sz="1400" dirty="0" smtClean="0">
              <a:solidFill>
                <a:srgbClr val="762700"/>
              </a:solidFill>
            </a:endParaRPr>
          </a:p>
          <a:p>
            <a:r>
              <a:rPr lang="fr-CH" sz="1400" dirty="0" smtClean="0">
                <a:solidFill>
                  <a:srgbClr val="762700"/>
                </a:solidFill>
              </a:rPr>
              <a:t>8h30	Introduction et modération</a:t>
            </a:r>
          </a:p>
          <a:p>
            <a:r>
              <a:rPr lang="fr-CH" sz="1400" dirty="0"/>
              <a:t>	</a:t>
            </a:r>
            <a:r>
              <a:rPr lang="fr-CH" sz="1400" b="1" dirty="0" smtClean="0"/>
              <a:t>Claude </a:t>
            </a:r>
            <a:r>
              <a:rPr lang="fr-CH" sz="1400" b="1" dirty="0"/>
              <a:t>Haegi</a:t>
            </a:r>
            <a:r>
              <a:rPr lang="fr-CH" sz="1400" dirty="0"/>
              <a:t>, Président des Rencontres </a:t>
            </a:r>
            <a:r>
              <a:rPr lang="fr-CH" sz="1400" dirty="0" err="1"/>
              <a:t>WoodRise</a:t>
            </a:r>
            <a:r>
              <a:rPr lang="fr-CH" sz="1400" dirty="0"/>
              <a:t> </a:t>
            </a:r>
            <a:r>
              <a:rPr lang="fr-CH" sz="1400" dirty="0" smtClean="0"/>
              <a:t>et de </a:t>
            </a:r>
            <a:r>
              <a:rPr lang="fr-CH" sz="1400" dirty="0"/>
              <a:t>Lignum Genève</a:t>
            </a:r>
          </a:p>
          <a:p>
            <a:r>
              <a:rPr lang="fr-CH" sz="1400" dirty="0" smtClean="0"/>
              <a:t>	</a:t>
            </a:r>
            <a:r>
              <a:rPr lang="fr-CH" sz="1400" b="1" dirty="0"/>
              <a:t>F</a:t>
            </a:r>
            <a:r>
              <a:rPr lang="fr-CH" sz="1400" b="1" dirty="0" smtClean="0"/>
              <a:t>rédéric </a:t>
            </a:r>
            <a:r>
              <a:rPr lang="fr-CH" sz="1400" b="1" dirty="0" err="1"/>
              <a:t>Pichelin</a:t>
            </a:r>
            <a:r>
              <a:rPr lang="fr-CH" sz="1400" dirty="0"/>
              <a:t>, Responsable </a:t>
            </a:r>
            <a:r>
              <a:rPr lang="fr-CH" sz="1400" dirty="0" smtClean="0"/>
              <a:t>de l’Institut </a:t>
            </a:r>
            <a:r>
              <a:rPr lang="fr-CH" sz="1400" dirty="0"/>
              <a:t>des Matériaux et des technologies du </a:t>
            </a:r>
            <a:r>
              <a:rPr lang="fr-CH" sz="1400" dirty="0" smtClean="0"/>
              <a:t>bois (HES </a:t>
            </a:r>
            <a:r>
              <a:rPr lang="fr-CH" sz="1400" dirty="0"/>
              <a:t>Bois, Bienne)</a:t>
            </a:r>
            <a:r>
              <a:rPr lang="fr-CH" sz="1400" dirty="0" smtClean="0"/>
              <a:t>	</a:t>
            </a:r>
            <a:br>
              <a:rPr lang="fr-CH" sz="1400" dirty="0" smtClean="0"/>
            </a:br>
            <a:r>
              <a:rPr lang="fr-CH" sz="1400" dirty="0" smtClean="0"/>
              <a:t>	</a:t>
            </a:r>
            <a:r>
              <a:rPr lang="fr-CH" sz="1400" b="1" dirty="0" smtClean="0"/>
              <a:t>Ernst </a:t>
            </a:r>
            <a:r>
              <a:rPr lang="fr-CH" sz="1400" b="1" dirty="0" err="1"/>
              <a:t>Zürcher</a:t>
            </a:r>
            <a:r>
              <a:rPr lang="fr-CH" sz="1400" dirty="0"/>
              <a:t>, observateur scientifique, professeur </a:t>
            </a:r>
            <a:r>
              <a:rPr lang="fr-CH" sz="1400" dirty="0" smtClean="0"/>
              <a:t>et chercheur </a:t>
            </a:r>
            <a:r>
              <a:rPr lang="fr-CH" sz="1400" dirty="0"/>
              <a:t>en science du </a:t>
            </a:r>
            <a:r>
              <a:rPr lang="fr-CH" sz="1400" dirty="0" smtClean="0"/>
              <a:t>bois</a:t>
            </a:r>
          </a:p>
          <a:p>
            <a:endParaRPr lang="fr-CH" sz="1400" dirty="0"/>
          </a:p>
          <a:p>
            <a:r>
              <a:rPr lang="fr-CH" sz="1400" dirty="0" smtClean="0">
                <a:solidFill>
                  <a:srgbClr val="762700"/>
                </a:solidFill>
              </a:rPr>
              <a:t>	</a:t>
            </a:r>
            <a:r>
              <a:rPr lang="fr-CH" sz="1400" dirty="0">
                <a:solidFill>
                  <a:srgbClr val="762700"/>
                </a:solidFill>
              </a:rPr>
              <a:t>Quelles sont les priorités de la France et de </a:t>
            </a:r>
            <a:r>
              <a:rPr lang="fr-CH" sz="1400" dirty="0" smtClean="0">
                <a:solidFill>
                  <a:srgbClr val="762700"/>
                </a:solidFill>
              </a:rPr>
              <a:t>la Suisse </a:t>
            </a:r>
            <a:r>
              <a:rPr lang="fr-CH" sz="1400" dirty="0">
                <a:solidFill>
                  <a:srgbClr val="762700"/>
                </a:solidFill>
              </a:rPr>
              <a:t>en matière d’innovation dans le </a:t>
            </a:r>
            <a:r>
              <a:rPr lang="fr-CH" sz="1400" dirty="0" smtClean="0">
                <a:solidFill>
                  <a:srgbClr val="762700"/>
                </a:solidFill>
              </a:rPr>
              <a:t>domaine du </a:t>
            </a:r>
            <a:r>
              <a:rPr lang="fr-CH" sz="1400" dirty="0">
                <a:solidFill>
                  <a:srgbClr val="762700"/>
                </a:solidFill>
              </a:rPr>
              <a:t>bois ? Quel rôle l’industrie joue-t-elle ? </a:t>
            </a:r>
            <a:r>
              <a:rPr lang="fr-CH" sz="1400" dirty="0" smtClean="0">
                <a:solidFill>
                  <a:srgbClr val="762700"/>
                </a:solidFill>
              </a:rPr>
              <a:t/>
            </a:r>
            <a:br>
              <a:rPr lang="fr-CH" sz="1400" dirty="0" smtClean="0">
                <a:solidFill>
                  <a:srgbClr val="762700"/>
                </a:solidFill>
              </a:rPr>
            </a:br>
            <a:r>
              <a:rPr lang="fr-CH" sz="1400" dirty="0" smtClean="0">
                <a:solidFill>
                  <a:srgbClr val="762700"/>
                </a:solidFill>
              </a:rPr>
              <a:t>	Les partenariats </a:t>
            </a:r>
            <a:r>
              <a:rPr lang="fr-CH" sz="1400" dirty="0">
                <a:solidFill>
                  <a:srgbClr val="762700"/>
                </a:solidFill>
              </a:rPr>
              <a:t>public/privé sont-ils performants ?	</a:t>
            </a:r>
            <a:endParaRPr lang="fr-CH" sz="1400" dirty="0" smtClean="0">
              <a:solidFill>
                <a:srgbClr val="762700"/>
              </a:solidFill>
            </a:endParaRPr>
          </a:p>
          <a:p>
            <a:r>
              <a:rPr lang="fr-CH" sz="1400" b="1" dirty="0">
                <a:solidFill>
                  <a:srgbClr val="762700"/>
                </a:solidFill>
              </a:rPr>
              <a:t>	</a:t>
            </a:r>
            <a:r>
              <a:rPr lang="fr-CH" sz="1400" b="1" dirty="0"/>
              <a:t>Olin </a:t>
            </a:r>
            <a:r>
              <a:rPr lang="fr-CH" sz="1400" b="1" dirty="0" err="1" smtClean="0"/>
              <a:t>Bartlome</a:t>
            </a:r>
            <a:r>
              <a:rPr lang="fr-CH" sz="1400" dirty="0" smtClean="0"/>
              <a:t>, </a:t>
            </a:r>
            <a:r>
              <a:rPr lang="en-US" sz="1400" dirty="0" smtClean="0"/>
              <a:t>Innovation </a:t>
            </a:r>
            <a:r>
              <a:rPr lang="en-US" sz="1400" dirty="0"/>
              <a:t>Manager de S-Win (Swiss Wood </a:t>
            </a:r>
            <a:r>
              <a:rPr lang="en-US" sz="1400" dirty="0" smtClean="0"/>
              <a:t>Innovation </a:t>
            </a:r>
            <a:r>
              <a:rPr lang="fr-CH" sz="1400" dirty="0" smtClean="0"/>
              <a:t>Network</a:t>
            </a:r>
            <a:r>
              <a:rPr lang="fr-CH" sz="1400" dirty="0"/>
              <a:t>) et Lignum </a:t>
            </a:r>
            <a:r>
              <a:rPr lang="fr-CH" sz="1400" dirty="0" smtClean="0"/>
              <a:t>Suisse</a:t>
            </a:r>
          </a:p>
          <a:p>
            <a:r>
              <a:rPr lang="fr-CH" sz="1400" dirty="0"/>
              <a:t>	</a:t>
            </a:r>
            <a:r>
              <a:rPr lang="fr-CH" sz="1400" b="1" dirty="0"/>
              <a:t>Arnaud </a:t>
            </a:r>
            <a:r>
              <a:rPr lang="fr-CH" sz="1400" b="1" dirty="0" err="1" smtClean="0"/>
              <a:t>Godevin</a:t>
            </a:r>
            <a:r>
              <a:rPr lang="fr-CH" sz="1400" dirty="0" smtClean="0"/>
              <a:t>, Directeur </a:t>
            </a:r>
            <a:r>
              <a:rPr lang="fr-CH" sz="1400" dirty="0"/>
              <a:t>de l’Ecole Supérieure du Bois (ESB</a:t>
            </a:r>
            <a:r>
              <a:rPr lang="fr-CH" sz="1400" dirty="0" smtClean="0"/>
              <a:t>), Enseignement </a:t>
            </a:r>
            <a:r>
              <a:rPr lang="fr-CH" sz="1400" dirty="0"/>
              <a:t>et recherche, </a:t>
            </a:r>
            <a:r>
              <a:rPr lang="fr-CH" sz="1400" dirty="0" smtClean="0"/>
              <a:t>Nantes</a:t>
            </a:r>
          </a:p>
          <a:p>
            <a:r>
              <a:rPr lang="fr-CH" sz="1400" dirty="0" smtClean="0"/>
              <a:t>	</a:t>
            </a:r>
            <a:r>
              <a:rPr lang="fr-CH" sz="1400" b="1" dirty="0" smtClean="0"/>
              <a:t>Philippe </a:t>
            </a:r>
            <a:r>
              <a:rPr lang="fr-CH" sz="1400" b="1" dirty="0" err="1" smtClean="0"/>
              <a:t>Thalmann</a:t>
            </a:r>
            <a:r>
              <a:rPr lang="fr-CH" sz="1400" dirty="0" smtClean="0"/>
              <a:t>, Professeur </a:t>
            </a:r>
            <a:r>
              <a:rPr lang="fr-CH" sz="1400" dirty="0"/>
              <a:t>EPFL, enseignement et recherche </a:t>
            </a:r>
            <a:r>
              <a:rPr lang="fr-CH" sz="1400" dirty="0" smtClean="0"/>
              <a:t>dans les </a:t>
            </a:r>
            <a:r>
              <a:rPr lang="fr-CH" sz="1400" dirty="0"/>
              <a:t>domaines de l’économie, de l’environnement, </a:t>
            </a:r>
            <a:r>
              <a:rPr lang="fr-CH" sz="1400" dirty="0" smtClean="0"/>
              <a:t>du développement</a:t>
            </a:r>
          </a:p>
          <a:p>
            <a:r>
              <a:rPr lang="fr-CH" sz="1400" dirty="0"/>
              <a:t>	</a:t>
            </a:r>
            <a:r>
              <a:rPr lang="fr-CH" sz="1400" dirty="0" smtClean="0"/>
              <a:t>durable </a:t>
            </a:r>
            <a:r>
              <a:rPr lang="fr-CH" sz="1400" dirty="0"/>
              <a:t>et des changements </a:t>
            </a:r>
            <a:r>
              <a:rPr lang="fr-CH" sz="1400" dirty="0" smtClean="0"/>
              <a:t>climatiques</a:t>
            </a:r>
          </a:p>
          <a:p>
            <a:endParaRPr lang="fr-CH" sz="1400" dirty="0"/>
          </a:p>
          <a:p>
            <a:r>
              <a:rPr lang="fr-CH" sz="1400" dirty="0" smtClean="0">
                <a:solidFill>
                  <a:srgbClr val="762700"/>
                </a:solidFill>
              </a:rPr>
              <a:t>9h45	Pause café</a:t>
            </a:r>
          </a:p>
        </p:txBody>
      </p:sp>
      <p:sp>
        <p:nvSpPr>
          <p:cNvPr id="22" name="ZoneTexte 21"/>
          <p:cNvSpPr txBox="1"/>
          <p:nvPr/>
        </p:nvSpPr>
        <p:spPr>
          <a:xfrm>
            <a:off x="11218779" y="6427113"/>
            <a:ext cx="973221" cy="430887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Ins="180000" rtlCol="0">
            <a:spAutoFit/>
          </a:bodyPr>
          <a:lstStyle/>
          <a:p>
            <a:pPr algn="r"/>
            <a:r>
              <a:rPr lang="fr-CH" sz="1100" dirty="0" smtClean="0">
                <a:solidFill>
                  <a:schemeClr val="bg1"/>
                </a:solidFill>
              </a:rPr>
              <a:t>jeudi </a:t>
            </a:r>
            <a:br>
              <a:rPr lang="fr-CH" sz="1100" dirty="0" smtClean="0">
                <a:solidFill>
                  <a:schemeClr val="bg1"/>
                </a:solidFill>
              </a:rPr>
            </a:br>
            <a:r>
              <a:rPr lang="fr-CH" sz="1100" dirty="0" smtClean="0">
                <a:solidFill>
                  <a:schemeClr val="bg1"/>
                </a:solidFill>
              </a:rPr>
              <a:t>31 janvier</a:t>
            </a:r>
            <a:endParaRPr lang="fr-CH" sz="1100" dirty="0">
              <a:solidFill>
                <a:schemeClr val="bg1"/>
              </a:solidFill>
            </a:endParaRPr>
          </a:p>
        </p:txBody>
      </p:sp>
      <p:sp>
        <p:nvSpPr>
          <p:cNvPr id="24" name="Titre 1"/>
          <p:cNvSpPr txBox="1">
            <a:spLocks/>
          </p:cNvSpPr>
          <p:nvPr/>
        </p:nvSpPr>
        <p:spPr>
          <a:xfrm>
            <a:off x="374327" y="89319"/>
            <a:ext cx="9144000" cy="99989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CH" sz="3000" dirty="0" smtClean="0">
                <a:solidFill>
                  <a:srgbClr val="7627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L’INNOVATION ET LA FORMATION </a:t>
            </a:r>
          </a:p>
          <a:p>
            <a:pPr algn="l"/>
            <a:r>
              <a:rPr lang="fr-CH" sz="3000" dirty="0" smtClean="0">
                <a:solidFill>
                  <a:srgbClr val="7627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 MATÉRIAU ET DES MÉTIERS D’AVENIR </a:t>
            </a:r>
            <a:endParaRPr lang="fr-CH" sz="3000" dirty="0">
              <a:solidFill>
                <a:srgbClr val="7627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 rotWithShape="1">
          <a:blip r:embed="rId2"/>
          <a:srcRect r="10077"/>
          <a:stretch/>
        </p:blipFill>
        <p:spPr>
          <a:xfrm>
            <a:off x="11232955" y="187608"/>
            <a:ext cx="831470" cy="938802"/>
          </a:xfrm>
          <a:prstGeom prst="rect">
            <a:avLst/>
          </a:prstGeom>
        </p:spPr>
      </p:pic>
      <p:cxnSp>
        <p:nvCxnSpPr>
          <p:cNvPr id="8" name="Straight Connector 5">
            <a:extLst>
              <a:ext uri="{FF2B5EF4-FFF2-40B4-BE49-F238E27FC236}">
                <a16:creationId xmlns:lc="http://schemas.openxmlformats.org/drawingml/2006/lockedCanvas" xmlns:a16="http://schemas.microsoft.com/office/drawing/2014/main" xmlns="" id="{96B0D091-1060-48AE-BF57-73EA0D6C2AEE}"/>
              </a:ext>
            </a:extLst>
          </p:cNvPr>
          <p:cNvCxnSpPr/>
          <p:nvPr/>
        </p:nvCxnSpPr>
        <p:spPr>
          <a:xfrm>
            <a:off x="-7087" y="150411"/>
            <a:ext cx="12199087" cy="0"/>
          </a:xfrm>
          <a:prstGeom prst="line">
            <a:avLst/>
          </a:prstGeom>
          <a:ln w="15875">
            <a:solidFill>
              <a:srgbClr val="6543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lc="http://schemas.openxmlformats.org/drawingml/2006/lockedCanvas" xmlns:a16="http://schemas.microsoft.com/office/drawing/2014/main" xmlns="" id="{2AE60F2F-4578-4CB7-98A6-9CDB026C9D63}"/>
              </a:ext>
            </a:extLst>
          </p:cNvPr>
          <p:cNvCxnSpPr/>
          <p:nvPr/>
        </p:nvCxnSpPr>
        <p:spPr>
          <a:xfrm>
            <a:off x="-7084" y="1075037"/>
            <a:ext cx="12199084" cy="14176"/>
          </a:xfrm>
          <a:prstGeom prst="line">
            <a:avLst/>
          </a:prstGeom>
          <a:ln w="15875">
            <a:solidFill>
              <a:srgbClr val="6543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8420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/>
          <p:cNvPicPr>
            <a:picLocks noChangeAspect="1"/>
          </p:cNvPicPr>
          <p:nvPr/>
        </p:nvPicPr>
        <p:blipFill rotWithShape="1">
          <a:blip r:embed="rId2"/>
          <a:srcRect t="5196" b="10196"/>
          <a:stretch/>
        </p:blipFill>
        <p:spPr>
          <a:xfrm>
            <a:off x="1206889" y="482240"/>
            <a:ext cx="10758876" cy="6232713"/>
          </a:xfrm>
          <a:prstGeom prst="rect">
            <a:avLst/>
          </a:prstGeom>
        </p:spPr>
      </p:pic>
      <p:sp>
        <p:nvSpPr>
          <p:cNvPr id="4" name="Titre 1"/>
          <p:cNvSpPr txBox="1">
            <a:spLocks/>
          </p:cNvSpPr>
          <p:nvPr/>
        </p:nvSpPr>
        <p:spPr>
          <a:xfrm>
            <a:off x="0" y="-155844"/>
            <a:ext cx="9144000" cy="9998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H" sz="3000" dirty="0" smtClean="0">
                <a:solidFill>
                  <a:srgbClr val="7627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Merci à nos partenaires et sponsors</a:t>
            </a:r>
            <a:endParaRPr lang="fr-CH" sz="3000" dirty="0">
              <a:solidFill>
                <a:srgbClr val="7627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5092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11747" y="1205515"/>
            <a:ext cx="9144000" cy="563562"/>
          </a:xfrm>
        </p:spPr>
        <p:txBody>
          <a:bodyPr/>
          <a:lstStyle/>
          <a:p>
            <a:pPr algn="l"/>
            <a:r>
              <a:rPr lang="fr-CH" dirty="0" smtClean="0">
                <a:solidFill>
                  <a:srgbClr val="762700"/>
                </a:solidFill>
              </a:rPr>
              <a:t>Acte 1: Le potentiel d’un matériau encore largement inexploité </a:t>
            </a:r>
            <a:endParaRPr lang="fr-CH" dirty="0">
              <a:solidFill>
                <a:srgbClr val="762700"/>
              </a:solidFill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417102" y="1747132"/>
            <a:ext cx="11523571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400" dirty="0" smtClean="0">
                <a:solidFill>
                  <a:srgbClr val="762700"/>
                </a:solidFill>
              </a:rPr>
              <a:t>10h15	</a:t>
            </a:r>
            <a:r>
              <a:rPr lang="fr-CH" sz="1400" dirty="0">
                <a:solidFill>
                  <a:srgbClr val="762700"/>
                </a:solidFill>
              </a:rPr>
              <a:t>Quels projets, pour quelle filière de demain ?</a:t>
            </a:r>
            <a:r>
              <a:rPr lang="fr-CH" sz="1400" dirty="0" smtClean="0">
                <a:solidFill>
                  <a:srgbClr val="762700"/>
                </a:solidFill>
              </a:rPr>
              <a:t/>
            </a:r>
            <a:br>
              <a:rPr lang="fr-CH" sz="1400" dirty="0" smtClean="0">
                <a:solidFill>
                  <a:srgbClr val="762700"/>
                </a:solidFill>
              </a:rPr>
            </a:br>
            <a:r>
              <a:rPr lang="fr-CH" sz="1400" dirty="0" smtClean="0">
                <a:solidFill>
                  <a:srgbClr val="762700"/>
                </a:solidFill>
              </a:rPr>
              <a:t>	</a:t>
            </a:r>
            <a:r>
              <a:rPr lang="fr-CH" sz="1400" b="1" dirty="0"/>
              <a:t>Marion </a:t>
            </a:r>
            <a:r>
              <a:rPr lang="fr-CH" sz="1400" b="1" dirty="0" err="1" smtClean="0"/>
              <a:t>Sanglard</a:t>
            </a:r>
            <a:r>
              <a:rPr lang="fr-CH" sz="1400" dirty="0" smtClean="0"/>
              <a:t>, Marion </a:t>
            </a:r>
            <a:r>
              <a:rPr lang="fr-CH" sz="1400" dirty="0" err="1"/>
              <a:t>Sanglard</a:t>
            </a:r>
            <a:r>
              <a:rPr lang="fr-CH" sz="1400" dirty="0"/>
              <a:t>: HES Bernoise, Institut des matériaux </a:t>
            </a:r>
            <a:r>
              <a:rPr lang="fr-CH" sz="1400" dirty="0" smtClean="0"/>
              <a:t>et de </a:t>
            </a:r>
            <a:r>
              <a:rPr lang="fr-CH" sz="1400" dirty="0"/>
              <a:t>la technologie du bois</a:t>
            </a:r>
            <a:r>
              <a:rPr lang="fr-CH" sz="1400" dirty="0" smtClean="0"/>
              <a:t>.</a:t>
            </a:r>
          </a:p>
          <a:p>
            <a:r>
              <a:rPr lang="fr-CH" sz="1400" dirty="0" smtClean="0"/>
              <a:t>	</a:t>
            </a:r>
            <a:r>
              <a:rPr lang="fr-CH" sz="1400" b="1" dirty="0"/>
              <a:t>Stefan </a:t>
            </a:r>
            <a:r>
              <a:rPr lang="fr-CH" sz="1400" b="1" dirty="0" err="1" smtClean="0"/>
              <a:t>Zöllig</a:t>
            </a:r>
            <a:r>
              <a:rPr lang="fr-CH" sz="1400" dirty="0" smtClean="0"/>
              <a:t>, DG </a:t>
            </a:r>
            <a:r>
              <a:rPr lang="fr-CH" sz="1400" dirty="0"/>
              <a:t>de TS3 et </a:t>
            </a:r>
            <a:r>
              <a:rPr lang="fr-CH" sz="1400" dirty="0" err="1"/>
              <a:t>Timber</a:t>
            </a:r>
            <a:r>
              <a:rPr lang="fr-CH" sz="1400" dirty="0"/>
              <a:t> structures 3.0 fondateur </a:t>
            </a:r>
            <a:r>
              <a:rPr lang="fr-CH" sz="1400" dirty="0" smtClean="0"/>
              <a:t>de </a:t>
            </a:r>
            <a:r>
              <a:rPr lang="fr-CH" sz="1400" dirty="0" err="1" smtClean="0"/>
              <a:t>Timbatec</a:t>
            </a:r>
            <a:r>
              <a:rPr lang="fr-CH" sz="1400" dirty="0" smtClean="0"/>
              <a:t> ingénieurs bois</a:t>
            </a:r>
          </a:p>
          <a:p>
            <a:r>
              <a:rPr lang="fr-CH" sz="1400" dirty="0" smtClean="0"/>
              <a:t>	</a:t>
            </a:r>
            <a:r>
              <a:rPr lang="fr-CH" sz="1400" b="1" dirty="0" smtClean="0"/>
              <a:t>Nicolas </a:t>
            </a:r>
            <a:r>
              <a:rPr lang="fr-CH" sz="1400" b="1" dirty="0" err="1" smtClean="0"/>
              <a:t>Henchoz</a:t>
            </a:r>
            <a:r>
              <a:rPr lang="fr-CH" sz="1400" dirty="0" smtClean="0"/>
              <a:t>, Directeur </a:t>
            </a:r>
            <a:r>
              <a:rPr lang="fr-CH" sz="1400" dirty="0"/>
              <a:t>du laboratoire EPFL, Ecole cantonale des </a:t>
            </a:r>
            <a:r>
              <a:rPr lang="fr-CH" sz="1400" dirty="0" smtClean="0"/>
              <a:t>Arts de </a:t>
            </a:r>
            <a:r>
              <a:rPr lang="fr-CH" sz="1400" dirty="0"/>
              <a:t>Lausanne ( EPFL+ECAL LAB</a:t>
            </a:r>
            <a:r>
              <a:rPr lang="fr-CH" sz="1400" dirty="0" smtClean="0"/>
              <a:t>)</a:t>
            </a:r>
          </a:p>
          <a:p>
            <a:r>
              <a:rPr lang="fr-CH" sz="1400" dirty="0"/>
              <a:t>	</a:t>
            </a:r>
            <a:r>
              <a:rPr lang="fr-CH" sz="1400" b="1" dirty="0"/>
              <a:t>Fabienne Favre </a:t>
            </a:r>
            <a:r>
              <a:rPr lang="fr-CH" sz="1400" b="1" dirty="0" smtClean="0"/>
              <a:t>Boivin</a:t>
            </a:r>
            <a:r>
              <a:rPr lang="fr-CH" sz="1400" dirty="0" smtClean="0"/>
              <a:t>, HES </a:t>
            </a:r>
            <a:r>
              <a:rPr lang="fr-CH" sz="1400" dirty="0"/>
              <a:t>d’ingénierie et d’architecture de </a:t>
            </a:r>
            <a:r>
              <a:rPr lang="fr-CH" sz="1400" dirty="0" smtClean="0"/>
              <a:t>Fribourg</a:t>
            </a:r>
          </a:p>
          <a:p>
            <a:r>
              <a:rPr lang="fr-CH" sz="1400" dirty="0"/>
              <a:t>	</a:t>
            </a:r>
            <a:r>
              <a:rPr lang="fr-CH" sz="1400" b="1" dirty="0"/>
              <a:t>Cyril </a:t>
            </a:r>
            <a:r>
              <a:rPr lang="fr-CH" sz="1400" b="1" dirty="0" err="1" smtClean="0"/>
              <a:t>Jiguet</a:t>
            </a:r>
            <a:r>
              <a:rPr lang="fr-CH" sz="1400" dirty="0" smtClean="0"/>
              <a:t>, Co-fondateur </a:t>
            </a:r>
            <a:r>
              <a:rPr lang="fr-CH" sz="1400" dirty="0"/>
              <a:t>et directeur de production de </a:t>
            </a:r>
            <a:r>
              <a:rPr lang="fr-CH" sz="1400" dirty="0" err="1"/>
              <a:t>Weden</a:t>
            </a:r>
            <a:r>
              <a:rPr lang="fr-CH" sz="1400" dirty="0"/>
              <a:t>, </a:t>
            </a:r>
            <a:r>
              <a:rPr lang="fr-CH" sz="1400" dirty="0" smtClean="0"/>
              <a:t>une matière nouvelle</a:t>
            </a:r>
          </a:p>
          <a:p>
            <a:r>
              <a:rPr lang="fr-CH" sz="1400" dirty="0"/>
              <a:t>	</a:t>
            </a:r>
            <a:r>
              <a:rPr lang="fr-CH" sz="1400" b="1" dirty="0"/>
              <a:t>Lucile </a:t>
            </a:r>
            <a:r>
              <a:rPr lang="fr-CH" sz="1400" b="1" dirty="0" smtClean="0"/>
              <a:t>Delaunay-</a:t>
            </a:r>
            <a:r>
              <a:rPr lang="fr-CH" sz="1400" b="1" dirty="0" err="1" smtClean="0"/>
              <a:t>Driquert</a:t>
            </a:r>
            <a:r>
              <a:rPr lang="fr-CH" sz="1400" dirty="0" smtClean="0"/>
              <a:t>, </a:t>
            </a:r>
            <a:r>
              <a:rPr lang="fr-CH" sz="1400" dirty="0" err="1" smtClean="0"/>
              <a:t>Weidmann</a:t>
            </a:r>
            <a:r>
              <a:rPr lang="fr-CH" sz="1400" dirty="0" smtClean="0"/>
              <a:t> </a:t>
            </a:r>
            <a:r>
              <a:rPr lang="fr-CH" sz="1400" dirty="0"/>
              <a:t>Group</a:t>
            </a:r>
            <a:endParaRPr lang="fr-CH" sz="1400" dirty="0" smtClean="0"/>
          </a:p>
          <a:p>
            <a:endParaRPr lang="fr-CH" sz="1400" dirty="0"/>
          </a:p>
          <a:p>
            <a:r>
              <a:rPr lang="fr-CH" sz="1400" dirty="0" smtClean="0">
                <a:solidFill>
                  <a:srgbClr val="762700"/>
                </a:solidFill>
              </a:rPr>
              <a:t>11h45	</a:t>
            </a:r>
            <a:r>
              <a:rPr lang="fr-CH" sz="1400" dirty="0">
                <a:solidFill>
                  <a:srgbClr val="762700"/>
                </a:solidFill>
              </a:rPr>
              <a:t>Synthèse, discussion du </a:t>
            </a:r>
            <a:r>
              <a:rPr lang="fr-CH" sz="1400" dirty="0" smtClean="0">
                <a:solidFill>
                  <a:srgbClr val="762700"/>
                </a:solidFill>
              </a:rPr>
              <a:t>panel</a:t>
            </a:r>
          </a:p>
          <a:p>
            <a:endParaRPr lang="fr-CH" sz="1400" dirty="0">
              <a:solidFill>
                <a:srgbClr val="762700"/>
              </a:solidFill>
            </a:endParaRPr>
          </a:p>
          <a:p>
            <a:r>
              <a:rPr lang="fr-CH" sz="1400" dirty="0" smtClean="0">
                <a:solidFill>
                  <a:srgbClr val="762700"/>
                </a:solidFill>
              </a:rPr>
              <a:t>12h00	Pause déjeuner</a:t>
            </a:r>
          </a:p>
        </p:txBody>
      </p:sp>
      <p:sp>
        <p:nvSpPr>
          <p:cNvPr id="22" name="ZoneTexte 21"/>
          <p:cNvSpPr txBox="1"/>
          <p:nvPr/>
        </p:nvSpPr>
        <p:spPr>
          <a:xfrm>
            <a:off x="11218779" y="6427113"/>
            <a:ext cx="973221" cy="430887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Ins="180000" rtlCol="0">
            <a:spAutoFit/>
          </a:bodyPr>
          <a:lstStyle/>
          <a:p>
            <a:pPr algn="r"/>
            <a:r>
              <a:rPr lang="fr-CH" sz="1100" dirty="0" smtClean="0">
                <a:solidFill>
                  <a:schemeClr val="bg1"/>
                </a:solidFill>
              </a:rPr>
              <a:t>jeudi </a:t>
            </a:r>
            <a:br>
              <a:rPr lang="fr-CH" sz="1100" dirty="0" smtClean="0">
                <a:solidFill>
                  <a:schemeClr val="bg1"/>
                </a:solidFill>
              </a:rPr>
            </a:br>
            <a:r>
              <a:rPr lang="fr-CH" sz="1100" dirty="0" smtClean="0">
                <a:solidFill>
                  <a:schemeClr val="bg1"/>
                </a:solidFill>
              </a:rPr>
              <a:t>31 janvier</a:t>
            </a:r>
            <a:endParaRPr lang="fr-CH" sz="1100" dirty="0">
              <a:solidFill>
                <a:schemeClr val="bg1"/>
              </a:solidFill>
            </a:endParaRPr>
          </a:p>
        </p:txBody>
      </p:sp>
      <p:sp>
        <p:nvSpPr>
          <p:cNvPr id="24" name="Titre 1"/>
          <p:cNvSpPr txBox="1">
            <a:spLocks/>
          </p:cNvSpPr>
          <p:nvPr/>
        </p:nvSpPr>
        <p:spPr>
          <a:xfrm>
            <a:off x="374327" y="89319"/>
            <a:ext cx="9144000" cy="99989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CH" sz="3000" dirty="0" smtClean="0">
                <a:solidFill>
                  <a:srgbClr val="7627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L’INNOVATION ET LA FORMATION </a:t>
            </a:r>
          </a:p>
          <a:p>
            <a:pPr algn="l"/>
            <a:r>
              <a:rPr lang="fr-CH" sz="3000" dirty="0" smtClean="0">
                <a:solidFill>
                  <a:srgbClr val="7627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 MATÉRIAU ET DES MÉTIERS D’AVENIR </a:t>
            </a:r>
            <a:endParaRPr lang="fr-CH" sz="3000" dirty="0">
              <a:solidFill>
                <a:srgbClr val="7627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 rotWithShape="1">
          <a:blip r:embed="rId2"/>
          <a:srcRect r="10077"/>
          <a:stretch/>
        </p:blipFill>
        <p:spPr>
          <a:xfrm>
            <a:off x="11232955" y="187608"/>
            <a:ext cx="831470" cy="938802"/>
          </a:xfrm>
          <a:prstGeom prst="rect">
            <a:avLst/>
          </a:prstGeom>
        </p:spPr>
      </p:pic>
      <p:cxnSp>
        <p:nvCxnSpPr>
          <p:cNvPr id="8" name="Straight Connector 5">
            <a:extLst>
              <a:ext uri="{FF2B5EF4-FFF2-40B4-BE49-F238E27FC236}">
                <a16:creationId xmlns:lc="http://schemas.openxmlformats.org/drawingml/2006/lockedCanvas" xmlns:a16="http://schemas.microsoft.com/office/drawing/2014/main" xmlns="" id="{96B0D091-1060-48AE-BF57-73EA0D6C2AEE}"/>
              </a:ext>
            </a:extLst>
          </p:cNvPr>
          <p:cNvCxnSpPr/>
          <p:nvPr/>
        </p:nvCxnSpPr>
        <p:spPr>
          <a:xfrm>
            <a:off x="-7087" y="150411"/>
            <a:ext cx="12199087" cy="0"/>
          </a:xfrm>
          <a:prstGeom prst="line">
            <a:avLst/>
          </a:prstGeom>
          <a:ln w="15875">
            <a:solidFill>
              <a:srgbClr val="6543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lc="http://schemas.openxmlformats.org/drawingml/2006/lockedCanvas" xmlns:a16="http://schemas.microsoft.com/office/drawing/2014/main" xmlns="" id="{2AE60F2F-4578-4CB7-98A6-9CDB026C9D63}"/>
              </a:ext>
            </a:extLst>
          </p:cNvPr>
          <p:cNvCxnSpPr/>
          <p:nvPr/>
        </p:nvCxnSpPr>
        <p:spPr>
          <a:xfrm>
            <a:off x="-7084" y="1075037"/>
            <a:ext cx="12199084" cy="14176"/>
          </a:xfrm>
          <a:prstGeom prst="line">
            <a:avLst/>
          </a:prstGeom>
          <a:ln w="15875">
            <a:solidFill>
              <a:srgbClr val="6543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9568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/>
          <p:cNvPicPr>
            <a:picLocks noChangeAspect="1"/>
          </p:cNvPicPr>
          <p:nvPr/>
        </p:nvPicPr>
        <p:blipFill rotWithShape="1">
          <a:blip r:embed="rId2"/>
          <a:srcRect t="5196" b="10196"/>
          <a:stretch/>
        </p:blipFill>
        <p:spPr>
          <a:xfrm>
            <a:off x="1206889" y="482240"/>
            <a:ext cx="10758876" cy="6232713"/>
          </a:xfrm>
          <a:prstGeom prst="rect">
            <a:avLst/>
          </a:prstGeom>
        </p:spPr>
      </p:pic>
      <p:sp>
        <p:nvSpPr>
          <p:cNvPr id="4" name="Titre 1"/>
          <p:cNvSpPr txBox="1">
            <a:spLocks/>
          </p:cNvSpPr>
          <p:nvPr/>
        </p:nvSpPr>
        <p:spPr>
          <a:xfrm>
            <a:off x="0" y="-155844"/>
            <a:ext cx="9144000" cy="9998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H" sz="3000" dirty="0" smtClean="0">
                <a:solidFill>
                  <a:srgbClr val="7627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Merci à nos partenaires et sponsors</a:t>
            </a:r>
            <a:endParaRPr lang="fr-CH" sz="3000" dirty="0">
              <a:solidFill>
                <a:srgbClr val="7627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6716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74327" y="89319"/>
            <a:ext cx="9144000" cy="999894"/>
          </a:xfrm>
        </p:spPr>
        <p:txBody>
          <a:bodyPr>
            <a:normAutofit/>
          </a:bodyPr>
          <a:lstStyle/>
          <a:p>
            <a:pPr algn="l"/>
            <a:r>
              <a:rPr lang="fr-CH" sz="3000" dirty="0">
                <a:solidFill>
                  <a:srgbClr val="7627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L’INNOVATION ET LA FORMATION </a:t>
            </a:r>
            <a:br>
              <a:rPr lang="fr-CH" sz="3000" dirty="0">
                <a:solidFill>
                  <a:srgbClr val="7627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CH" sz="3000" dirty="0">
                <a:solidFill>
                  <a:srgbClr val="7627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 MATÉRIAU ET DES MÉTIERS D’AVENIR 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11747" y="1212237"/>
            <a:ext cx="9144000" cy="563562"/>
          </a:xfrm>
        </p:spPr>
        <p:txBody>
          <a:bodyPr/>
          <a:lstStyle/>
          <a:p>
            <a:pPr algn="l"/>
            <a:r>
              <a:rPr lang="fr-CH" dirty="0" smtClean="0">
                <a:solidFill>
                  <a:srgbClr val="762700"/>
                </a:solidFill>
              </a:rPr>
              <a:t>Acte 2: </a:t>
            </a:r>
            <a:r>
              <a:rPr lang="fr-CH" dirty="0">
                <a:solidFill>
                  <a:srgbClr val="762700"/>
                </a:solidFill>
              </a:rPr>
              <a:t>Rupture ? Innovation ? Progrès ?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417102" y="1760580"/>
            <a:ext cx="11658357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400" dirty="0" smtClean="0">
                <a:solidFill>
                  <a:srgbClr val="762700"/>
                </a:solidFill>
              </a:rPr>
              <a:t>13h30	</a:t>
            </a:r>
            <a:r>
              <a:rPr lang="fr-CH" sz="1400" dirty="0">
                <a:solidFill>
                  <a:srgbClr val="762700"/>
                </a:solidFill>
              </a:rPr>
              <a:t>Avancée des techniques numériques </a:t>
            </a:r>
            <a:r>
              <a:rPr lang="fr-CH" sz="1400" dirty="0" smtClean="0">
                <a:solidFill>
                  <a:srgbClr val="762700"/>
                </a:solidFill>
              </a:rPr>
              <a:t>de planification </a:t>
            </a:r>
            <a:r>
              <a:rPr lang="fr-CH" sz="1400" dirty="0">
                <a:solidFill>
                  <a:srgbClr val="762700"/>
                </a:solidFill>
              </a:rPr>
              <a:t>et de production</a:t>
            </a:r>
            <a:r>
              <a:rPr lang="fr-CH" sz="1600" dirty="0" smtClean="0">
                <a:solidFill>
                  <a:srgbClr val="762700"/>
                </a:solidFill>
              </a:rPr>
              <a:t/>
            </a:r>
            <a:br>
              <a:rPr lang="fr-CH" sz="1600" dirty="0" smtClean="0">
                <a:solidFill>
                  <a:srgbClr val="762700"/>
                </a:solidFill>
              </a:rPr>
            </a:br>
            <a:r>
              <a:rPr lang="fr-CH" sz="1600" dirty="0"/>
              <a:t>	</a:t>
            </a:r>
            <a:r>
              <a:rPr lang="fr-CH" sz="1400" b="1" dirty="0" err="1"/>
              <a:t>Eric</a:t>
            </a:r>
            <a:r>
              <a:rPr lang="fr-CH" sz="1400" b="1" dirty="0"/>
              <a:t> Müller</a:t>
            </a:r>
            <a:r>
              <a:rPr lang="fr-CH" sz="1400" dirty="0"/>
              <a:t>, DG de </a:t>
            </a:r>
            <a:r>
              <a:rPr lang="fr-CH" sz="1400" dirty="0" err="1"/>
              <a:t>Fagus</a:t>
            </a:r>
            <a:r>
              <a:rPr lang="fr-CH" sz="1400" dirty="0"/>
              <a:t> Suisse, société </a:t>
            </a:r>
            <a:r>
              <a:rPr lang="fr-CH" sz="1400" dirty="0" err="1" smtClean="0"/>
              <a:t>WoodTech</a:t>
            </a:r>
            <a:endParaRPr lang="fr-CH" sz="1400" dirty="0"/>
          </a:p>
          <a:p>
            <a:r>
              <a:rPr lang="fr-CH" sz="1400" b="1" dirty="0" smtClean="0"/>
              <a:t>	</a:t>
            </a:r>
            <a:r>
              <a:rPr lang="fr-CH" sz="1400" b="1" dirty="0"/>
              <a:t>Nadja </a:t>
            </a:r>
            <a:r>
              <a:rPr lang="fr-CH" sz="1400" b="1" dirty="0" err="1"/>
              <a:t>Riedweg</a:t>
            </a:r>
            <a:r>
              <a:rPr lang="fr-CH" sz="1400" dirty="0"/>
              <a:t>, Collaboratrice scientifique, HES Bois Bienne</a:t>
            </a:r>
            <a:endParaRPr lang="fr-CH" sz="1400" dirty="0" smtClean="0"/>
          </a:p>
          <a:p>
            <a:r>
              <a:rPr lang="fr-CH" sz="1400" dirty="0" smtClean="0"/>
              <a:t>	</a:t>
            </a:r>
            <a:r>
              <a:rPr lang="fr-CH" sz="1400" b="1" dirty="0" smtClean="0"/>
              <a:t>David </a:t>
            </a:r>
            <a:r>
              <a:rPr lang="fr-CH" sz="1400" b="1" dirty="0"/>
              <a:t>Mivelaz</a:t>
            </a:r>
            <a:r>
              <a:rPr lang="fr-CH" sz="1400" dirty="0"/>
              <a:t>, Président de Mivelaz Techniques </a:t>
            </a:r>
            <a:r>
              <a:rPr lang="fr-CH" sz="1400" dirty="0" smtClean="0"/>
              <a:t>Bois</a:t>
            </a:r>
          </a:p>
          <a:p>
            <a:r>
              <a:rPr lang="fr-CH" sz="1400" dirty="0" smtClean="0"/>
              <a:t>	</a:t>
            </a:r>
            <a:r>
              <a:rPr lang="fr-CH" sz="1400" b="1" dirty="0" smtClean="0"/>
              <a:t>Willy </a:t>
            </a:r>
            <a:r>
              <a:rPr lang="fr-CH" sz="1400" b="1" dirty="0"/>
              <a:t>Berthoud</a:t>
            </a:r>
            <a:r>
              <a:rPr lang="fr-CH" sz="1400" dirty="0"/>
              <a:t>, Directeur associé de </a:t>
            </a:r>
            <a:r>
              <a:rPr lang="fr-CH" sz="1400" dirty="0" err="1"/>
              <a:t>Cadwork</a:t>
            </a:r>
            <a:r>
              <a:rPr lang="fr-CH" sz="1400" b="1" dirty="0" smtClean="0"/>
              <a:t> </a:t>
            </a:r>
          </a:p>
          <a:p>
            <a:endParaRPr lang="fr-CH" sz="1400" b="1" dirty="0"/>
          </a:p>
          <a:p>
            <a:r>
              <a:rPr lang="fr-CH" sz="1400" dirty="0">
                <a:solidFill>
                  <a:srgbClr val="762700"/>
                </a:solidFill>
              </a:rPr>
              <a:t>14h55	Synthèse et </a:t>
            </a:r>
            <a:r>
              <a:rPr lang="fr-CH" sz="1400" dirty="0" smtClean="0">
                <a:solidFill>
                  <a:srgbClr val="762700"/>
                </a:solidFill>
              </a:rPr>
              <a:t>discussion</a:t>
            </a:r>
          </a:p>
          <a:p>
            <a:endParaRPr lang="fr-CH" sz="1400" dirty="0">
              <a:solidFill>
                <a:srgbClr val="762700"/>
              </a:solidFill>
            </a:endParaRPr>
          </a:p>
          <a:p>
            <a:r>
              <a:rPr lang="fr-CH" sz="1400" dirty="0" smtClean="0">
                <a:solidFill>
                  <a:srgbClr val="762700"/>
                </a:solidFill>
              </a:rPr>
              <a:t>15h15	Pause café</a:t>
            </a:r>
            <a:r>
              <a:rPr lang="fr-CH" sz="1400" dirty="0" smtClean="0"/>
              <a:t>	</a:t>
            </a:r>
            <a:r>
              <a:rPr lang="fr-CH" sz="1700" dirty="0" smtClean="0"/>
              <a:t>	</a:t>
            </a:r>
            <a:endParaRPr lang="fr-CH" sz="1700" dirty="0"/>
          </a:p>
        </p:txBody>
      </p:sp>
      <p:sp>
        <p:nvSpPr>
          <p:cNvPr id="22" name="ZoneTexte 21"/>
          <p:cNvSpPr txBox="1"/>
          <p:nvPr/>
        </p:nvSpPr>
        <p:spPr>
          <a:xfrm>
            <a:off x="11218779" y="6427113"/>
            <a:ext cx="973221" cy="430887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Ins="180000" rtlCol="0">
            <a:spAutoFit/>
          </a:bodyPr>
          <a:lstStyle/>
          <a:p>
            <a:pPr algn="r"/>
            <a:r>
              <a:rPr lang="fr-CH" sz="1100" dirty="0">
                <a:solidFill>
                  <a:schemeClr val="bg1"/>
                </a:solidFill>
              </a:rPr>
              <a:t>jeudi </a:t>
            </a:r>
            <a:br>
              <a:rPr lang="fr-CH" sz="1100" dirty="0">
                <a:solidFill>
                  <a:schemeClr val="bg1"/>
                </a:solidFill>
              </a:rPr>
            </a:br>
            <a:r>
              <a:rPr lang="fr-CH" sz="1100" dirty="0">
                <a:solidFill>
                  <a:schemeClr val="bg1"/>
                </a:solidFill>
              </a:rPr>
              <a:t>31 janvier</a:t>
            </a: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 rotWithShape="1">
          <a:blip r:embed="rId2"/>
          <a:srcRect r="10077"/>
          <a:stretch/>
        </p:blipFill>
        <p:spPr>
          <a:xfrm>
            <a:off x="11232955" y="187608"/>
            <a:ext cx="831470" cy="938802"/>
          </a:xfrm>
          <a:prstGeom prst="rect">
            <a:avLst/>
          </a:prstGeom>
        </p:spPr>
      </p:pic>
      <p:cxnSp>
        <p:nvCxnSpPr>
          <p:cNvPr id="8" name="Straight Connector 5">
            <a:extLst>
              <a:ext uri="{FF2B5EF4-FFF2-40B4-BE49-F238E27FC236}">
                <a16:creationId xmlns:lc="http://schemas.openxmlformats.org/drawingml/2006/lockedCanvas" xmlns:a16="http://schemas.microsoft.com/office/drawing/2014/main" xmlns="" id="{96B0D091-1060-48AE-BF57-73EA0D6C2AEE}"/>
              </a:ext>
            </a:extLst>
          </p:cNvPr>
          <p:cNvCxnSpPr/>
          <p:nvPr/>
        </p:nvCxnSpPr>
        <p:spPr>
          <a:xfrm>
            <a:off x="-7087" y="150411"/>
            <a:ext cx="12199087" cy="0"/>
          </a:xfrm>
          <a:prstGeom prst="line">
            <a:avLst/>
          </a:prstGeom>
          <a:ln w="15875">
            <a:solidFill>
              <a:srgbClr val="6543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lc="http://schemas.openxmlformats.org/drawingml/2006/lockedCanvas" xmlns:a16="http://schemas.microsoft.com/office/drawing/2014/main" xmlns="" id="{2AE60F2F-4578-4CB7-98A6-9CDB026C9D63}"/>
              </a:ext>
            </a:extLst>
          </p:cNvPr>
          <p:cNvCxnSpPr/>
          <p:nvPr/>
        </p:nvCxnSpPr>
        <p:spPr>
          <a:xfrm>
            <a:off x="-7084" y="1075037"/>
            <a:ext cx="12199084" cy="14176"/>
          </a:xfrm>
          <a:prstGeom prst="line">
            <a:avLst/>
          </a:prstGeom>
          <a:ln w="15875">
            <a:solidFill>
              <a:srgbClr val="6543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6437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/>
          <p:cNvPicPr>
            <a:picLocks noChangeAspect="1"/>
          </p:cNvPicPr>
          <p:nvPr/>
        </p:nvPicPr>
        <p:blipFill rotWithShape="1">
          <a:blip r:embed="rId2"/>
          <a:srcRect t="5196" b="10196"/>
          <a:stretch/>
        </p:blipFill>
        <p:spPr>
          <a:xfrm>
            <a:off x="1206889" y="482240"/>
            <a:ext cx="10758876" cy="6232713"/>
          </a:xfrm>
          <a:prstGeom prst="rect">
            <a:avLst/>
          </a:prstGeom>
        </p:spPr>
      </p:pic>
      <p:sp>
        <p:nvSpPr>
          <p:cNvPr id="4" name="Titre 1"/>
          <p:cNvSpPr txBox="1">
            <a:spLocks/>
          </p:cNvSpPr>
          <p:nvPr/>
        </p:nvSpPr>
        <p:spPr>
          <a:xfrm>
            <a:off x="0" y="-155844"/>
            <a:ext cx="9144000" cy="9998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H" sz="3000" dirty="0" smtClean="0">
                <a:solidFill>
                  <a:srgbClr val="7627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Merci à nos partenaires et sponsors</a:t>
            </a:r>
            <a:endParaRPr lang="fr-CH" sz="3000" dirty="0">
              <a:solidFill>
                <a:srgbClr val="7627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9487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74327" y="89319"/>
            <a:ext cx="9144000" cy="999894"/>
          </a:xfrm>
        </p:spPr>
        <p:txBody>
          <a:bodyPr>
            <a:normAutofit/>
          </a:bodyPr>
          <a:lstStyle/>
          <a:p>
            <a:pPr algn="l"/>
            <a:r>
              <a:rPr lang="fr-CH" sz="3000" dirty="0">
                <a:solidFill>
                  <a:srgbClr val="7627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L’INNOVATION ET LA FORMATION </a:t>
            </a:r>
            <a:br>
              <a:rPr lang="fr-CH" sz="3000" dirty="0">
                <a:solidFill>
                  <a:srgbClr val="7627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CH" sz="3000" dirty="0">
                <a:solidFill>
                  <a:srgbClr val="7627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 MATÉRIAU ET DES MÉTIERS D’AVENIR 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11747" y="1212237"/>
            <a:ext cx="9144000" cy="563562"/>
          </a:xfrm>
        </p:spPr>
        <p:txBody>
          <a:bodyPr/>
          <a:lstStyle/>
          <a:p>
            <a:pPr algn="l"/>
            <a:r>
              <a:rPr lang="fr-CH" dirty="0" smtClean="0">
                <a:solidFill>
                  <a:srgbClr val="762700"/>
                </a:solidFill>
              </a:rPr>
              <a:t>Acte 3: </a:t>
            </a:r>
            <a:r>
              <a:rPr lang="fr-CH" dirty="0">
                <a:solidFill>
                  <a:srgbClr val="762700"/>
                </a:solidFill>
              </a:rPr>
              <a:t>Adéquation des compétences aux nouveaux usages du bois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417102" y="1760580"/>
            <a:ext cx="11658357" cy="4262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400" dirty="0" smtClean="0">
                <a:solidFill>
                  <a:srgbClr val="762700"/>
                </a:solidFill>
              </a:rPr>
              <a:t>15h45	</a:t>
            </a:r>
            <a:r>
              <a:rPr lang="fr-CH" sz="1400" dirty="0">
                <a:solidFill>
                  <a:srgbClr val="762700"/>
                </a:solidFill>
              </a:rPr>
              <a:t>La filière du bois est-elle suffisamment formée ?</a:t>
            </a:r>
            <a:r>
              <a:rPr lang="fr-CH" sz="1600" dirty="0" smtClean="0">
                <a:solidFill>
                  <a:srgbClr val="762700"/>
                </a:solidFill>
              </a:rPr>
              <a:t/>
            </a:r>
            <a:br>
              <a:rPr lang="fr-CH" sz="1600" dirty="0" smtClean="0">
                <a:solidFill>
                  <a:srgbClr val="762700"/>
                </a:solidFill>
              </a:rPr>
            </a:br>
            <a:r>
              <a:rPr lang="fr-CH" sz="1600" dirty="0"/>
              <a:t>	</a:t>
            </a:r>
            <a:r>
              <a:rPr lang="fr-CH" sz="1400" dirty="0"/>
              <a:t>Prof. </a:t>
            </a:r>
            <a:r>
              <a:rPr lang="fr-CH" sz="1400" b="1" dirty="0"/>
              <a:t>Yves Weinand</a:t>
            </a:r>
            <a:r>
              <a:rPr lang="fr-CH" sz="1400" dirty="0"/>
              <a:t>, Directeur du laboratoire </a:t>
            </a:r>
            <a:r>
              <a:rPr lang="fr-CH" sz="1400" dirty="0" err="1"/>
              <a:t>I-Bois</a:t>
            </a:r>
            <a:r>
              <a:rPr lang="fr-CH" sz="1400" dirty="0"/>
              <a:t> </a:t>
            </a:r>
            <a:r>
              <a:rPr lang="fr-CH" sz="1400" dirty="0" smtClean="0"/>
              <a:t>de l’EPFL</a:t>
            </a:r>
          </a:p>
          <a:p>
            <a:endParaRPr lang="fr-CH" sz="1400" b="1" dirty="0"/>
          </a:p>
          <a:p>
            <a:r>
              <a:rPr lang="fr-CH" sz="1400" dirty="0" smtClean="0">
                <a:solidFill>
                  <a:srgbClr val="762700"/>
                </a:solidFill>
              </a:rPr>
              <a:t>16h15</a:t>
            </a:r>
            <a:r>
              <a:rPr lang="fr-CH" sz="1400" dirty="0">
                <a:solidFill>
                  <a:srgbClr val="762700"/>
                </a:solidFill>
              </a:rPr>
              <a:t>	</a:t>
            </a:r>
            <a:r>
              <a:rPr lang="fr-CH" sz="1400" dirty="0" smtClean="0">
                <a:solidFill>
                  <a:srgbClr val="762700"/>
                </a:solidFill>
              </a:rPr>
              <a:t>Table ronde: « </a:t>
            </a:r>
            <a:r>
              <a:rPr lang="fr-CH" sz="1400" dirty="0">
                <a:solidFill>
                  <a:srgbClr val="762700"/>
                </a:solidFill>
              </a:rPr>
              <a:t>Comment les écoles </a:t>
            </a:r>
            <a:r>
              <a:rPr lang="fr-CH" sz="1400" dirty="0" smtClean="0">
                <a:solidFill>
                  <a:srgbClr val="762700"/>
                </a:solidFill>
              </a:rPr>
              <a:t>intègrent elles l’innovation </a:t>
            </a:r>
            <a:r>
              <a:rPr lang="fr-CH" sz="1400" dirty="0">
                <a:solidFill>
                  <a:srgbClr val="762700"/>
                </a:solidFill>
              </a:rPr>
              <a:t>dans les parcours de formation </a:t>
            </a:r>
            <a:r>
              <a:rPr lang="fr-CH" sz="1400" dirty="0" smtClean="0">
                <a:solidFill>
                  <a:srgbClr val="762700"/>
                </a:solidFill>
              </a:rPr>
              <a:t>? Comment </a:t>
            </a:r>
            <a:r>
              <a:rPr lang="fr-CH" sz="1400" dirty="0">
                <a:solidFill>
                  <a:srgbClr val="762700"/>
                </a:solidFill>
              </a:rPr>
              <a:t>favoriser l’innovation par le travail </a:t>
            </a:r>
            <a:r>
              <a:rPr lang="fr-CH" sz="1400" dirty="0" smtClean="0">
                <a:solidFill>
                  <a:srgbClr val="762700"/>
                </a:solidFill>
              </a:rPr>
              <a:t>	conjoint des </a:t>
            </a:r>
            <a:r>
              <a:rPr lang="fr-CH" sz="1400" dirty="0">
                <a:solidFill>
                  <a:srgbClr val="762700"/>
                </a:solidFill>
              </a:rPr>
              <a:t>disciplines ? </a:t>
            </a:r>
            <a:r>
              <a:rPr lang="fr-CH" sz="1400" dirty="0" smtClean="0">
                <a:solidFill>
                  <a:srgbClr val="762700"/>
                </a:solidFill>
              </a:rPr>
              <a:t>»</a:t>
            </a:r>
          </a:p>
          <a:p>
            <a:r>
              <a:rPr lang="fr-CH" sz="1400" dirty="0">
                <a:solidFill>
                  <a:srgbClr val="762700"/>
                </a:solidFill>
              </a:rPr>
              <a:t>	</a:t>
            </a:r>
            <a:r>
              <a:rPr lang="fr-CH" sz="1400" b="1" dirty="0"/>
              <a:t>Véronique </a:t>
            </a:r>
            <a:r>
              <a:rPr lang="fr-CH" sz="1400" b="1" dirty="0" err="1"/>
              <a:t>Kämpfen</a:t>
            </a:r>
            <a:r>
              <a:rPr lang="fr-CH" sz="1400" dirty="0"/>
              <a:t>, Directrice </a:t>
            </a:r>
            <a:r>
              <a:rPr lang="fr-CH" sz="1400" dirty="0" smtClean="0"/>
              <a:t>de la </a:t>
            </a:r>
            <a:r>
              <a:rPr lang="fr-CH" sz="1400" dirty="0"/>
              <a:t>communication de la Fédération des </a:t>
            </a:r>
            <a:r>
              <a:rPr lang="fr-CH" sz="1400" dirty="0" smtClean="0"/>
              <a:t>Entreprises Romandes </a:t>
            </a:r>
            <a:r>
              <a:rPr lang="fr-CH" sz="1400" dirty="0"/>
              <a:t>(FER</a:t>
            </a:r>
            <a:r>
              <a:rPr lang="fr-CH" sz="1400" dirty="0" smtClean="0"/>
              <a:t>)</a:t>
            </a:r>
          </a:p>
          <a:p>
            <a:r>
              <a:rPr lang="fr-CH" sz="1400" dirty="0">
                <a:solidFill>
                  <a:srgbClr val="762700"/>
                </a:solidFill>
              </a:rPr>
              <a:t>	</a:t>
            </a:r>
            <a:r>
              <a:rPr lang="fr-CH" sz="1400" dirty="0"/>
              <a:t>Prof. </a:t>
            </a:r>
            <a:r>
              <a:rPr lang="fr-CH" sz="1400" b="1" dirty="0"/>
              <a:t>René Graf</a:t>
            </a:r>
            <a:r>
              <a:rPr lang="fr-CH" sz="1400" dirty="0"/>
              <a:t>, Directeur du Département Bois </a:t>
            </a:r>
            <a:r>
              <a:rPr lang="fr-CH" sz="1400" dirty="0" smtClean="0"/>
              <a:t>et génie </a:t>
            </a:r>
            <a:r>
              <a:rPr lang="fr-CH" sz="1400" dirty="0"/>
              <a:t>civil de la </a:t>
            </a:r>
            <a:r>
              <a:rPr lang="fr-CH" sz="1400" dirty="0" smtClean="0"/>
              <a:t>BFH</a:t>
            </a:r>
          </a:p>
          <a:p>
            <a:r>
              <a:rPr lang="fr-CH" sz="1400" dirty="0" smtClean="0"/>
              <a:t>	Prof</a:t>
            </a:r>
            <a:r>
              <a:rPr lang="fr-CH" sz="1400" dirty="0"/>
              <a:t>. </a:t>
            </a:r>
            <a:r>
              <a:rPr lang="fr-CH" sz="1400" b="1" dirty="0"/>
              <a:t>Andrea Bernasconi</a:t>
            </a:r>
            <a:r>
              <a:rPr lang="fr-CH" sz="1400" dirty="0"/>
              <a:t>, HES d’ingénierie et </a:t>
            </a:r>
            <a:r>
              <a:rPr lang="fr-CH" sz="1400" dirty="0" smtClean="0"/>
              <a:t>de gestion</a:t>
            </a:r>
            <a:r>
              <a:rPr lang="fr-CH" sz="1400" dirty="0"/>
              <a:t>, Yverdon, VD, comité directeur S-WIN (</a:t>
            </a:r>
            <a:r>
              <a:rPr lang="fr-CH" sz="1400" dirty="0" err="1" smtClean="0"/>
              <a:t>Swiss</a:t>
            </a:r>
            <a:r>
              <a:rPr lang="fr-CH" sz="1400" dirty="0" smtClean="0"/>
              <a:t> Wood </a:t>
            </a:r>
            <a:r>
              <a:rPr lang="fr-CH" sz="1400" dirty="0"/>
              <a:t>Innovation Network)</a:t>
            </a:r>
          </a:p>
          <a:p>
            <a:r>
              <a:rPr lang="fr-CH" sz="1400" dirty="0" smtClean="0"/>
              <a:t>	</a:t>
            </a:r>
            <a:r>
              <a:rPr lang="fr-CH" sz="1400" b="1" dirty="0" smtClean="0"/>
              <a:t>Marc </a:t>
            </a:r>
            <a:r>
              <a:rPr lang="fr-CH" sz="1400" b="1" dirty="0"/>
              <a:t>Lehmann</a:t>
            </a:r>
            <a:r>
              <a:rPr lang="fr-CH" sz="1400" dirty="0"/>
              <a:t>, Doyen filière bois du </a:t>
            </a:r>
            <a:r>
              <a:rPr lang="fr-CH" sz="1400" dirty="0" smtClean="0"/>
              <a:t>Centre de Formation </a:t>
            </a:r>
            <a:r>
              <a:rPr lang="fr-CH" sz="1400" dirty="0"/>
              <a:t>Professionnelle Construction (CFPC)</a:t>
            </a:r>
          </a:p>
          <a:p>
            <a:r>
              <a:rPr lang="fr-CH" sz="1400" dirty="0" smtClean="0"/>
              <a:t>	</a:t>
            </a:r>
            <a:r>
              <a:rPr lang="fr-CH" sz="1400" b="1" dirty="0" smtClean="0"/>
              <a:t>Arnaud </a:t>
            </a:r>
            <a:r>
              <a:rPr lang="fr-CH" sz="1400" b="1" dirty="0" err="1"/>
              <a:t>Godevin</a:t>
            </a:r>
            <a:r>
              <a:rPr lang="fr-CH" sz="1400" dirty="0"/>
              <a:t>, Directeur de l’École Supérieure </a:t>
            </a:r>
            <a:r>
              <a:rPr lang="fr-CH" sz="1400" dirty="0" smtClean="0"/>
              <a:t>du Bois </a:t>
            </a:r>
            <a:r>
              <a:rPr lang="fr-CH" sz="1400" dirty="0"/>
              <a:t>de Nantes</a:t>
            </a:r>
          </a:p>
          <a:p>
            <a:r>
              <a:rPr lang="fr-CH" sz="1400" dirty="0" smtClean="0"/>
              <a:t>	</a:t>
            </a:r>
            <a:r>
              <a:rPr lang="fr-CH" sz="1400" b="1" dirty="0" smtClean="0"/>
              <a:t>Arnaud </a:t>
            </a:r>
            <a:r>
              <a:rPr lang="fr-CH" sz="1400" b="1" dirty="0" err="1"/>
              <a:t>Besserer</a:t>
            </a:r>
            <a:r>
              <a:rPr lang="fr-CH" sz="1400" dirty="0"/>
              <a:t>, Maître de conférences et </a:t>
            </a:r>
            <a:r>
              <a:rPr lang="fr-CH" sz="1400" dirty="0" smtClean="0"/>
              <a:t>chercheur de </a:t>
            </a:r>
            <a:r>
              <a:rPr lang="fr-CH" sz="1400" dirty="0"/>
              <a:t>l’École Nationale Supérieure des Technologies </a:t>
            </a:r>
            <a:r>
              <a:rPr lang="fr-CH" sz="1400" dirty="0" smtClean="0"/>
              <a:t>et Industries </a:t>
            </a:r>
            <a:r>
              <a:rPr lang="fr-CH" sz="1400" dirty="0"/>
              <a:t>du Bois (ENSTIB)</a:t>
            </a:r>
          </a:p>
          <a:p>
            <a:r>
              <a:rPr lang="fr-CH" sz="1400" dirty="0" smtClean="0"/>
              <a:t>	</a:t>
            </a:r>
            <a:r>
              <a:rPr lang="fr-CH" sz="1400" b="1" dirty="0" smtClean="0"/>
              <a:t>Pierre-André </a:t>
            </a:r>
            <a:r>
              <a:rPr lang="fr-CH" sz="1400" b="1" dirty="0" err="1"/>
              <a:t>Dupraz</a:t>
            </a:r>
            <a:r>
              <a:rPr lang="fr-CH" sz="1400" dirty="0"/>
              <a:t>, </a:t>
            </a:r>
            <a:r>
              <a:rPr lang="fr-CH" sz="1400" dirty="0" err="1"/>
              <a:t>Ing</a:t>
            </a:r>
            <a:r>
              <a:rPr lang="fr-CH" sz="1400" dirty="0"/>
              <a:t>. EPFL, professeur </a:t>
            </a:r>
            <a:r>
              <a:rPr lang="fr-CH" sz="1400" dirty="0" smtClean="0"/>
              <a:t>HES associé </a:t>
            </a:r>
            <a:r>
              <a:rPr lang="fr-CH" sz="1400" dirty="0"/>
              <a:t>à l’HEPIA, Haute Ecole du Paysage, d’Ingénierie </a:t>
            </a:r>
            <a:r>
              <a:rPr lang="fr-CH" sz="1400" dirty="0" smtClean="0"/>
              <a:t>et d’Architecture </a:t>
            </a:r>
            <a:r>
              <a:rPr lang="fr-CH" sz="1400" dirty="0"/>
              <a:t>de Genève, en charge de </a:t>
            </a:r>
            <a:r>
              <a:rPr lang="fr-CH" sz="1400" dirty="0" smtClean="0"/>
              <a:t>	la </a:t>
            </a:r>
            <a:r>
              <a:rPr lang="fr-CH" sz="1400" dirty="0"/>
              <a:t>filière génie </a:t>
            </a:r>
            <a:r>
              <a:rPr lang="fr-CH" sz="1400" dirty="0" smtClean="0"/>
              <a:t>civil</a:t>
            </a:r>
          </a:p>
          <a:p>
            <a:endParaRPr lang="fr-CH" sz="1400" dirty="0"/>
          </a:p>
          <a:p>
            <a:r>
              <a:rPr lang="fr-CH" sz="1400" dirty="0" smtClean="0">
                <a:solidFill>
                  <a:srgbClr val="762700"/>
                </a:solidFill>
              </a:rPr>
              <a:t>17h15	Conclusions</a:t>
            </a:r>
          </a:p>
          <a:p>
            <a:r>
              <a:rPr lang="fr-CH" sz="1400" dirty="0">
                <a:solidFill>
                  <a:srgbClr val="762700"/>
                </a:solidFill>
              </a:rPr>
              <a:t>	</a:t>
            </a:r>
            <a:r>
              <a:rPr lang="fr-CH" sz="1400" b="1" dirty="0" smtClean="0"/>
              <a:t>Frédéric </a:t>
            </a:r>
            <a:r>
              <a:rPr lang="fr-CH" sz="1400" b="1" dirty="0" err="1"/>
              <a:t>Pichelin</a:t>
            </a:r>
            <a:r>
              <a:rPr lang="fr-CH" sz="1400" dirty="0"/>
              <a:t>, Responsable de l’Institut des Matériaux et des technologies du bois (HES Bois, Bienne)</a:t>
            </a:r>
            <a:endParaRPr lang="fr-CH" sz="1400" dirty="0" smtClean="0">
              <a:solidFill>
                <a:srgbClr val="762700"/>
              </a:solidFill>
            </a:endParaRPr>
          </a:p>
          <a:p>
            <a:r>
              <a:rPr lang="fr-CH" sz="1400" dirty="0">
                <a:solidFill>
                  <a:srgbClr val="762700"/>
                </a:solidFill>
              </a:rPr>
              <a:t>	</a:t>
            </a:r>
            <a:r>
              <a:rPr lang="fr-CH" sz="1400" b="1" dirty="0" smtClean="0"/>
              <a:t>Claude </a:t>
            </a:r>
            <a:r>
              <a:rPr lang="fr-CH" sz="1400" b="1" dirty="0"/>
              <a:t>Haegi</a:t>
            </a:r>
            <a:r>
              <a:rPr lang="fr-CH" sz="1400" dirty="0"/>
              <a:t>, Président des Rencontres </a:t>
            </a:r>
            <a:r>
              <a:rPr lang="fr-CH" sz="1400" dirty="0" err="1"/>
              <a:t>WoodRise</a:t>
            </a:r>
            <a:r>
              <a:rPr lang="fr-CH" sz="1400" dirty="0"/>
              <a:t> et de Lignum </a:t>
            </a:r>
            <a:r>
              <a:rPr lang="fr-CH" sz="1400" dirty="0" smtClean="0"/>
              <a:t>Genève</a:t>
            </a:r>
            <a:r>
              <a:rPr lang="fr-CH" sz="1400" dirty="0"/>
              <a:t/>
            </a:r>
            <a:br>
              <a:rPr lang="fr-CH" sz="1400" dirty="0"/>
            </a:br>
            <a:r>
              <a:rPr lang="fr-CH" sz="1400" dirty="0"/>
              <a:t>	</a:t>
            </a:r>
            <a:r>
              <a:rPr lang="fr-CH" sz="1400" b="1" dirty="0"/>
              <a:t>Ernst </a:t>
            </a:r>
            <a:r>
              <a:rPr lang="fr-CH" sz="1400" b="1" dirty="0" err="1"/>
              <a:t>Zürcher</a:t>
            </a:r>
            <a:r>
              <a:rPr lang="fr-CH" sz="1400" dirty="0"/>
              <a:t>, observateur scientifique, professeur et chercheur en science du bois</a:t>
            </a:r>
          </a:p>
          <a:p>
            <a:r>
              <a:rPr lang="fr-CH" sz="1700" dirty="0" smtClean="0"/>
              <a:t>	</a:t>
            </a:r>
            <a:endParaRPr lang="fr-CH" sz="1700" dirty="0"/>
          </a:p>
        </p:txBody>
      </p:sp>
      <p:sp>
        <p:nvSpPr>
          <p:cNvPr id="22" name="ZoneTexte 21"/>
          <p:cNvSpPr txBox="1"/>
          <p:nvPr/>
        </p:nvSpPr>
        <p:spPr>
          <a:xfrm>
            <a:off x="11218779" y="6427113"/>
            <a:ext cx="973221" cy="430887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Ins="180000" rtlCol="0">
            <a:spAutoFit/>
          </a:bodyPr>
          <a:lstStyle/>
          <a:p>
            <a:pPr algn="r"/>
            <a:r>
              <a:rPr lang="fr-CH" sz="1100" dirty="0">
                <a:solidFill>
                  <a:schemeClr val="bg1"/>
                </a:solidFill>
              </a:rPr>
              <a:t>jeudi </a:t>
            </a:r>
            <a:br>
              <a:rPr lang="fr-CH" sz="1100" dirty="0">
                <a:solidFill>
                  <a:schemeClr val="bg1"/>
                </a:solidFill>
              </a:rPr>
            </a:br>
            <a:r>
              <a:rPr lang="fr-CH" sz="1100" dirty="0">
                <a:solidFill>
                  <a:schemeClr val="bg1"/>
                </a:solidFill>
              </a:rPr>
              <a:t>31 janvier</a:t>
            </a: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 rotWithShape="1">
          <a:blip r:embed="rId2"/>
          <a:srcRect r="10077"/>
          <a:stretch/>
        </p:blipFill>
        <p:spPr>
          <a:xfrm>
            <a:off x="11232955" y="187608"/>
            <a:ext cx="831470" cy="938802"/>
          </a:xfrm>
          <a:prstGeom prst="rect">
            <a:avLst/>
          </a:prstGeom>
        </p:spPr>
      </p:pic>
      <p:cxnSp>
        <p:nvCxnSpPr>
          <p:cNvPr id="8" name="Straight Connector 5">
            <a:extLst>
              <a:ext uri="{FF2B5EF4-FFF2-40B4-BE49-F238E27FC236}">
                <a16:creationId xmlns:lc="http://schemas.openxmlformats.org/drawingml/2006/lockedCanvas" xmlns:a16="http://schemas.microsoft.com/office/drawing/2014/main" xmlns="" id="{96B0D091-1060-48AE-BF57-73EA0D6C2AEE}"/>
              </a:ext>
            </a:extLst>
          </p:cNvPr>
          <p:cNvCxnSpPr/>
          <p:nvPr/>
        </p:nvCxnSpPr>
        <p:spPr>
          <a:xfrm>
            <a:off x="-7087" y="150411"/>
            <a:ext cx="12199087" cy="0"/>
          </a:xfrm>
          <a:prstGeom prst="line">
            <a:avLst/>
          </a:prstGeom>
          <a:ln w="15875">
            <a:solidFill>
              <a:srgbClr val="6543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lc="http://schemas.openxmlformats.org/drawingml/2006/lockedCanvas" xmlns:a16="http://schemas.microsoft.com/office/drawing/2014/main" xmlns="" id="{2AE60F2F-4578-4CB7-98A6-9CDB026C9D63}"/>
              </a:ext>
            </a:extLst>
          </p:cNvPr>
          <p:cNvCxnSpPr/>
          <p:nvPr/>
        </p:nvCxnSpPr>
        <p:spPr>
          <a:xfrm>
            <a:off x="-7084" y="1075037"/>
            <a:ext cx="12199084" cy="14176"/>
          </a:xfrm>
          <a:prstGeom prst="line">
            <a:avLst/>
          </a:prstGeom>
          <a:ln w="15875">
            <a:solidFill>
              <a:srgbClr val="6543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1294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/>
          <p:cNvPicPr>
            <a:picLocks noChangeAspect="1"/>
          </p:cNvPicPr>
          <p:nvPr/>
        </p:nvPicPr>
        <p:blipFill rotWithShape="1">
          <a:blip r:embed="rId2"/>
          <a:srcRect t="5196" b="10196"/>
          <a:stretch/>
        </p:blipFill>
        <p:spPr>
          <a:xfrm>
            <a:off x="1206889" y="482240"/>
            <a:ext cx="10758876" cy="6232713"/>
          </a:xfrm>
          <a:prstGeom prst="rect">
            <a:avLst/>
          </a:prstGeom>
        </p:spPr>
      </p:pic>
      <p:sp>
        <p:nvSpPr>
          <p:cNvPr id="4" name="Titre 1"/>
          <p:cNvSpPr txBox="1">
            <a:spLocks/>
          </p:cNvSpPr>
          <p:nvPr/>
        </p:nvSpPr>
        <p:spPr>
          <a:xfrm>
            <a:off x="0" y="-155844"/>
            <a:ext cx="9144000" cy="9998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H" sz="3000" dirty="0" smtClean="0">
                <a:solidFill>
                  <a:srgbClr val="7627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Merci de votre participation et bon retour</a:t>
            </a:r>
            <a:endParaRPr lang="fr-CH" sz="3000" dirty="0">
              <a:solidFill>
                <a:srgbClr val="7627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3766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101</Words>
  <Application>Microsoft Office PowerPoint</Application>
  <PresentationFormat>Grand écran</PresentationFormat>
  <Paragraphs>63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L’INNOVATION ET LA FORMATION  UN MATÉRIAU ET DES MÉTIERS D’AVENIR </vt:lpstr>
      <vt:lpstr>Présentation PowerPoint</vt:lpstr>
      <vt:lpstr>L’INNOVATION ET LA FORMATION  UN MATÉRIAU ET DES MÉTIERS D’AVENIR </vt:lpstr>
      <vt:lpstr>Présentation PowerPoint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FILIÈRE FORÊT-BOIS APPRÉHENDÉE DANS SON ENSEMBLE</dc:title>
  <dc:creator>Sébastien Droz</dc:creator>
  <cp:lastModifiedBy>Daniel Ingold</cp:lastModifiedBy>
  <cp:revision>16</cp:revision>
  <dcterms:created xsi:type="dcterms:W3CDTF">2019-01-25T10:28:53Z</dcterms:created>
  <dcterms:modified xsi:type="dcterms:W3CDTF">2019-01-30T14:09:37Z</dcterms:modified>
</cp:coreProperties>
</file>