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9" r:id="rId3"/>
  </p:sldMasterIdLst>
  <p:notesMasterIdLst>
    <p:notesMasterId r:id="rId16"/>
  </p:notesMasterIdLst>
  <p:sldIdLst>
    <p:sldId id="256" r:id="rId4"/>
    <p:sldId id="257" r:id="rId5"/>
    <p:sldId id="605" r:id="rId6"/>
    <p:sldId id="465" r:id="rId7"/>
    <p:sldId id="263" r:id="rId8"/>
    <p:sldId id="606" r:id="rId9"/>
    <p:sldId id="591" r:id="rId10"/>
    <p:sldId id="265" r:id="rId11"/>
    <p:sldId id="607" r:id="rId12"/>
    <p:sldId id="266" r:id="rId13"/>
    <p:sldId id="267" r:id="rId14"/>
    <p:sldId id="268" r:id="rId15"/>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43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0902" autoAdjust="0"/>
  </p:normalViewPr>
  <p:slideViewPr>
    <p:cSldViewPr snapToGrid="0" showGuides="1">
      <p:cViewPr varScale="1">
        <p:scale>
          <a:sx n="48" d="100"/>
          <a:sy n="48" d="100"/>
        </p:scale>
        <p:origin x="1836"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de-CH"/>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3B9B4883-DF84-4107-8239-019C2EBC4291}" type="datetimeFigureOut">
              <a:rPr lang="de-CH" smtClean="0"/>
              <a:t>30.01.2019</a:t>
            </a:fld>
            <a:endParaRPr lang="de-CH"/>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de-CH"/>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de-CH"/>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15CF5F72-DA58-40CD-AC53-DBE1FAD0E8A9}" type="slidenum">
              <a:rPr lang="de-CH" smtClean="0"/>
              <a:t>‹#›</a:t>
            </a:fld>
            <a:endParaRPr lang="de-CH"/>
          </a:p>
        </p:txBody>
      </p:sp>
    </p:spTree>
    <p:extLst>
      <p:ext uri="{BB962C8B-B14F-4D97-AF65-F5344CB8AC3E}">
        <p14:creationId xmlns:p14="http://schemas.microsoft.com/office/powerpoint/2010/main" val="2603993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5"/>
          </p:nvPr>
        </p:nvSpPr>
        <p:spPr/>
        <p:txBody>
          <a:bodyPr/>
          <a:lstStyle/>
          <a:p>
            <a:fld id="{15CF5F72-DA58-40CD-AC53-DBE1FAD0E8A9}" type="slidenum">
              <a:rPr lang="de-CH" smtClean="0"/>
              <a:t>1</a:t>
            </a:fld>
            <a:endParaRPr lang="de-CH"/>
          </a:p>
        </p:txBody>
      </p:sp>
    </p:spTree>
    <p:extLst>
      <p:ext uri="{BB962C8B-B14F-4D97-AF65-F5344CB8AC3E}">
        <p14:creationId xmlns:p14="http://schemas.microsoft.com/office/powerpoint/2010/main" val="911964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Yves </a:t>
            </a:r>
            <a:r>
              <a:rPr lang="en-US" b="1" u="sng" dirty="0" err="1"/>
              <a:t>Weinand</a:t>
            </a:r>
            <a:r>
              <a:rPr lang="en-US" b="1" u="sng" dirty="0"/>
              <a:t> </a:t>
            </a:r>
            <a:r>
              <a:rPr lang="en-US" b="1" u="sng" dirty="0">
                <a:solidFill>
                  <a:srgbClr val="FF0000"/>
                </a:solidFill>
              </a:rPr>
              <a:t>15H45</a:t>
            </a:r>
          </a:p>
          <a:p>
            <a:endParaRPr lang="en-US" dirty="0"/>
          </a:p>
          <a:p>
            <a:endParaRPr lang="en-US" dirty="0"/>
          </a:p>
          <a:p>
            <a:endParaRPr lang="de-CH" dirty="0"/>
          </a:p>
        </p:txBody>
      </p:sp>
      <p:sp>
        <p:nvSpPr>
          <p:cNvPr id="4" name="Slide Number Placeholder 3"/>
          <p:cNvSpPr>
            <a:spLocks noGrp="1"/>
          </p:cNvSpPr>
          <p:nvPr>
            <p:ph type="sldNum" sz="quarter" idx="5"/>
          </p:nvPr>
        </p:nvSpPr>
        <p:spPr/>
        <p:txBody>
          <a:bodyPr/>
          <a:lstStyle/>
          <a:p>
            <a:fld id="{15CF5F72-DA58-40CD-AC53-DBE1FAD0E8A9}" type="slidenum">
              <a:rPr lang="de-CH" smtClean="0"/>
              <a:t>10</a:t>
            </a:fld>
            <a:endParaRPr lang="de-CH"/>
          </a:p>
        </p:txBody>
      </p:sp>
    </p:spTree>
    <p:extLst>
      <p:ext uri="{BB962C8B-B14F-4D97-AF65-F5344CB8AC3E}">
        <p14:creationId xmlns:p14="http://schemas.microsoft.com/office/powerpoint/2010/main" val="1108351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solidFill>
                  <a:srgbClr val="FF0000"/>
                </a:solidFill>
              </a:rPr>
              <a:t>16H15</a:t>
            </a:r>
            <a:endParaRPr lang="de-CH" b="1" u="sng" dirty="0">
              <a:solidFill>
                <a:srgbClr val="FF0000"/>
              </a:solidFill>
            </a:endParaRPr>
          </a:p>
        </p:txBody>
      </p:sp>
      <p:sp>
        <p:nvSpPr>
          <p:cNvPr id="4" name="Slide Number Placeholder 3"/>
          <p:cNvSpPr>
            <a:spLocks noGrp="1"/>
          </p:cNvSpPr>
          <p:nvPr>
            <p:ph type="sldNum" sz="quarter" idx="5"/>
          </p:nvPr>
        </p:nvSpPr>
        <p:spPr/>
        <p:txBody>
          <a:bodyPr/>
          <a:lstStyle/>
          <a:p>
            <a:fld id="{15CF5F72-DA58-40CD-AC53-DBE1FAD0E8A9}" type="slidenum">
              <a:rPr lang="de-CH" smtClean="0"/>
              <a:t>11</a:t>
            </a:fld>
            <a:endParaRPr lang="de-CH"/>
          </a:p>
        </p:txBody>
      </p:sp>
    </p:spTree>
    <p:extLst>
      <p:ext uri="{BB962C8B-B14F-4D97-AF65-F5344CB8AC3E}">
        <p14:creationId xmlns:p14="http://schemas.microsoft.com/office/powerpoint/2010/main" val="384379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5"/>
          </p:nvPr>
        </p:nvSpPr>
        <p:spPr/>
        <p:txBody>
          <a:bodyPr/>
          <a:lstStyle/>
          <a:p>
            <a:fld id="{15CF5F72-DA58-40CD-AC53-DBE1FAD0E8A9}" type="slidenum">
              <a:rPr lang="de-CH" smtClean="0"/>
              <a:t>12</a:t>
            </a:fld>
            <a:endParaRPr lang="de-CH"/>
          </a:p>
        </p:txBody>
      </p:sp>
    </p:spTree>
    <p:extLst>
      <p:ext uri="{BB962C8B-B14F-4D97-AF65-F5344CB8AC3E}">
        <p14:creationId xmlns:p14="http://schemas.microsoft.com/office/powerpoint/2010/main" val="2302489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Olin </a:t>
            </a:r>
            <a:r>
              <a:rPr lang="en-US" b="1" u="sng" dirty="0" err="1"/>
              <a:t>Bartlome</a:t>
            </a:r>
            <a:r>
              <a:rPr lang="en-US" b="1" u="sng" dirty="0"/>
              <a:t> </a:t>
            </a:r>
            <a:r>
              <a:rPr lang="en-US" b="1" u="sng" dirty="0">
                <a:solidFill>
                  <a:srgbClr val="FF0000"/>
                </a:solidFill>
              </a:rPr>
              <a:t>08H45</a:t>
            </a:r>
          </a:p>
          <a:p>
            <a:endParaRPr lang="en-US" dirty="0"/>
          </a:p>
          <a:p>
            <a:endParaRPr lang="en-US" dirty="0"/>
          </a:p>
          <a:p>
            <a:endParaRPr lang="en-US" dirty="0"/>
          </a:p>
          <a:p>
            <a:endParaRPr lang="en-US" dirty="0"/>
          </a:p>
          <a:p>
            <a:endParaRPr lang="en-US" dirty="0"/>
          </a:p>
          <a:p>
            <a:endParaRPr lang="en-US" dirty="0"/>
          </a:p>
          <a:p>
            <a:r>
              <a:rPr lang="en-US" b="1" u="sng" dirty="0"/>
              <a:t>Arnaud </a:t>
            </a:r>
            <a:r>
              <a:rPr lang="en-US" b="1" u="sng" dirty="0" err="1"/>
              <a:t>Godevin</a:t>
            </a:r>
            <a:r>
              <a:rPr lang="en-US" b="1" u="sng" dirty="0"/>
              <a:t> </a:t>
            </a:r>
            <a:r>
              <a:rPr lang="en-US" b="1" u="sng" dirty="0">
                <a:solidFill>
                  <a:srgbClr val="FF0000"/>
                </a:solidFill>
              </a:rPr>
              <a:t>09H05</a:t>
            </a:r>
          </a:p>
          <a:p>
            <a:endParaRPr lang="en-US" dirty="0"/>
          </a:p>
          <a:p>
            <a:endParaRPr lang="en-US" dirty="0"/>
          </a:p>
          <a:p>
            <a:endParaRPr lang="en-US" dirty="0"/>
          </a:p>
          <a:p>
            <a:endParaRPr lang="en-US" dirty="0"/>
          </a:p>
          <a:p>
            <a:endParaRPr lang="en-US" dirty="0"/>
          </a:p>
          <a:p>
            <a:endParaRPr lang="en-US" dirty="0"/>
          </a:p>
          <a:p>
            <a:r>
              <a:rPr lang="en-US" b="1" u="sng" dirty="0"/>
              <a:t>Philippe </a:t>
            </a:r>
            <a:r>
              <a:rPr lang="en-US" b="1" u="sng" dirty="0" err="1"/>
              <a:t>Thalmann</a:t>
            </a:r>
            <a:r>
              <a:rPr lang="en-US" b="1" u="sng" dirty="0"/>
              <a:t> </a:t>
            </a:r>
            <a:r>
              <a:rPr lang="en-US" b="1" u="sng" dirty="0">
                <a:solidFill>
                  <a:srgbClr val="FF0000"/>
                </a:solidFill>
              </a:rPr>
              <a:t>09H25</a:t>
            </a:r>
            <a:endParaRPr lang="de-CH" b="1" u="sng" dirty="0">
              <a:solidFill>
                <a:srgbClr val="FF0000"/>
              </a:solidFill>
            </a:endParaRPr>
          </a:p>
        </p:txBody>
      </p:sp>
      <p:sp>
        <p:nvSpPr>
          <p:cNvPr id="4" name="Slide Number Placeholder 3"/>
          <p:cNvSpPr>
            <a:spLocks noGrp="1"/>
          </p:cNvSpPr>
          <p:nvPr>
            <p:ph type="sldNum" sz="quarter" idx="5"/>
          </p:nvPr>
        </p:nvSpPr>
        <p:spPr/>
        <p:txBody>
          <a:bodyPr/>
          <a:lstStyle/>
          <a:p>
            <a:fld id="{15CF5F72-DA58-40CD-AC53-DBE1FAD0E8A9}" type="slidenum">
              <a:rPr lang="de-CH" smtClean="0"/>
              <a:t>2</a:t>
            </a:fld>
            <a:endParaRPr lang="de-CH"/>
          </a:p>
        </p:txBody>
      </p:sp>
    </p:spTree>
    <p:extLst>
      <p:ext uri="{BB962C8B-B14F-4D97-AF65-F5344CB8AC3E}">
        <p14:creationId xmlns:p14="http://schemas.microsoft.com/office/powerpoint/2010/main" val="2982270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5"/>
          </p:nvPr>
        </p:nvSpPr>
        <p:spPr/>
        <p:txBody>
          <a:bodyPr/>
          <a:lstStyle/>
          <a:p>
            <a:fld id="{15CF5F72-DA58-40CD-AC53-DBE1FAD0E8A9}" type="slidenum">
              <a:rPr lang="de-CH" smtClean="0"/>
              <a:t>3</a:t>
            </a:fld>
            <a:endParaRPr lang="de-CH"/>
          </a:p>
        </p:txBody>
      </p:sp>
    </p:spTree>
    <p:extLst>
      <p:ext uri="{BB962C8B-B14F-4D97-AF65-F5344CB8AC3E}">
        <p14:creationId xmlns:p14="http://schemas.microsoft.com/office/powerpoint/2010/main" val="3070220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Marion Sanglard </a:t>
            </a:r>
            <a:r>
              <a:rPr lang="en-US" b="1" u="sng" dirty="0">
                <a:solidFill>
                  <a:srgbClr val="FF0000"/>
                </a:solidFill>
              </a:rPr>
              <a:t>10H15</a:t>
            </a:r>
          </a:p>
          <a:p>
            <a:endParaRPr lang="en-US" dirty="0"/>
          </a:p>
          <a:p>
            <a:endParaRPr lang="en-US" dirty="0"/>
          </a:p>
          <a:p>
            <a:endParaRPr lang="en-US" dirty="0"/>
          </a:p>
          <a:p>
            <a:endParaRPr lang="en-US" dirty="0"/>
          </a:p>
          <a:p>
            <a:endParaRPr lang="en-US" dirty="0"/>
          </a:p>
          <a:p>
            <a:endParaRPr lang="en-US" dirty="0"/>
          </a:p>
          <a:p>
            <a:r>
              <a:rPr lang="en-US" b="1" u="sng" dirty="0"/>
              <a:t>Stefan </a:t>
            </a:r>
            <a:r>
              <a:rPr lang="en-US" b="1" u="sng" dirty="0" err="1"/>
              <a:t>Zöllig</a:t>
            </a:r>
            <a:r>
              <a:rPr lang="en-US" b="1" u="sng" dirty="0"/>
              <a:t> </a:t>
            </a:r>
            <a:r>
              <a:rPr lang="en-US" b="1" u="sng" dirty="0">
                <a:solidFill>
                  <a:srgbClr val="FF0000"/>
                </a:solidFill>
              </a:rPr>
              <a:t>10H30</a:t>
            </a:r>
          </a:p>
          <a:p>
            <a:endParaRPr lang="en-US" dirty="0"/>
          </a:p>
          <a:p>
            <a:endParaRPr lang="en-US" dirty="0"/>
          </a:p>
          <a:p>
            <a:endParaRPr lang="en-US" dirty="0"/>
          </a:p>
          <a:p>
            <a:endParaRPr lang="en-US" dirty="0"/>
          </a:p>
          <a:p>
            <a:endParaRPr lang="en-US" dirty="0"/>
          </a:p>
          <a:p>
            <a:endParaRPr lang="en-US" dirty="0"/>
          </a:p>
          <a:p>
            <a:r>
              <a:rPr lang="en-US" b="1" u="sng" dirty="0"/>
              <a:t>Nicolas </a:t>
            </a:r>
            <a:r>
              <a:rPr lang="en-US" b="1" u="sng" dirty="0" err="1"/>
              <a:t>Henchoz</a:t>
            </a:r>
            <a:r>
              <a:rPr lang="en-US" b="1" u="sng" dirty="0"/>
              <a:t> </a:t>
            </a:r>
            <a:r>
              <a:rPr lang="en-US" b="1" u="sng" dirty="0">
                <a:solidFill>
                  <a:srgbClr val="FF0000"/>
                </a:solidFill>
              </a:rPr>
              <a:t>10H45</a:t>
            </a:r>
            <a:endParaRPr lang="de-CH" b="1" u="sng" dirty="0">
              <a:solidFill>
                <a:srgbClr val="FF0000"/>
              </a:solidFill>
            </a:endParaRPr>
          </a:p>
        </p:txBody>
      </p:sp>
      <p:sp>
        <p:nvSpPr>
          <p:cNvPr id="4" name="Slide Number Placeholder 3"/>
          <p:cNvSpPr>
            <a:spLocks noGrp="1"/>
          </p:cNvSpPr>
          <p:nvPr>
            <p:ph type="sldNum" sz="quarter" idx="5"/>
          </p:nvPr>
        </p:nvSpPr>
        <p:spPr/>
        <p:txBody>
          <a:bodyPr/>
          <a:lstStyle/>
          <a:p>
            <a:fld id="{15CF5F72-DA58-40CD-AC53-DBE1FAD0E8A9}" type="slidenum">
              <a:rPr lang="de-CH" smtClean="0"/>
              <a:t>4</a:t>
            </a:fld>
            <a:endParaRPr lang="de-CH"/>
          </a:p>
        </p:txBody>
      </p:sp>
    </p:spTree>
    <p:extLst>
      <p:ext uri="{BB962C8B-B14F-4D97-AF65-F5344CB8AC3E}">
        <p14:creationId xmlns:p14="http://schemas.microsoft.com/office/powerpoint/2010/main" val="3951734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Fabienne Favre Boivin </a:t>
            </a:r>
            <a:r>
              <a:rPr lang="en-US" b="1" u="sng" dirty="0">
                <a:solidFill>
                  <a:srgbClr val="FF0000"/>
                </a:solidFill>
              </a:rPr>
              <a:t>11H00</a:t>
            </a:r>
          </a:p>
          <a:p>
            <a:endParaRPr lang="en-US" dirty="0"/>
          </a:p>
          <a:p>
            <a:endParaRPr lang="en-US" dirty="0"/>
          </a:p>
          <a:p>
            <a:r>
              <a:rPr lang="en-US" b="1" u="sng" dirty="0"/>
              <a:t>Cyril </a:t>
            </a:r>
            <a:r>
              <a:rPr lang="en-US" b="1" u="sng" dirty="0" err="1"/>
              <a:t>Jiguet</a:t>
            </a:r>
            <a:r>
              <a:rPr lang="en-US" b="1" u="sng" dirty="0">
                <a:solidFill>
                  <a:srgbClr val="FF0000"/>
                </a:solidFill>
              </a:rPr>
              <a:t> 11H15</a:t>
            </a:r>
          </a:p>
          <a:p>
            <a:endParaRPr lang="en-US" dirty="0"/>
          </a:p>
          <a:p>
            <a:endParaRPr lang="en-US" dirty="0"/>
          </a:p>
          <a:p>
            <a:r>
              <a:rPr lang="en-US" b="1" u="sng" dirty="0"/>
              <a:t>Lucile Delaunay-</a:t>
            </a:r>
            <a:r>
              <a:rPr lang="en-US" b="1" u="sng" dirty="0" err="1"/>
              <a:t>Driquert</a:t>
            </a:r>
            <a:r>
              <a:rPr lang="en-US" b="1" u="sng" dirty="0"/>
              <a:t> </a:t>
            </a:r>
            <a:r>
              <a:rPr lang="en-US" b="1" u="sng" dirty="0">
                <a:solidFill>
                  <a:srgbClr val="FF0000"/>
                </a:solidFill>
              </a:rPr>
              <a:t>11H30</a:t>
            </a:r>
          </a:p>
          <a:p>
            <a:pPr defTabSz="990478"/>
            <a:r>
              <a:rPr lang="de-CH" sz="1100" dirty="0" err="1"/>
              <a:t>Diplômée</a:t>
            </a:r>
            <a:r>
              <a:rPr lang="de-CH" sz="1100" dirty="0"/>
              <a:t> </a:t>
            </a:r>
            <a:r>
              <a:rPr lang="de-CH" sz="1100" dirty="0" err="1"/>
              <a:t>d’un</a:t>
            </a:r>
            <a:r>
              <a:rPr lang="de-CH" sz="1100" dirty="0"/>
              <a:t> </a:t>
            </a:r>
            <a:r>
              <a:rPr lang="de-CH" sz="1100" dirty="0" err="1"/>
              <a:t>master</a:t>
            </a:r>
            <a:r>
              <a:rPr lang="de-CH" sz="1100" dirty="0"/>
              <a:t> </a:t>
            </a:r>
            <a:r>
              <a:rPr lang="de-CH" sz="1100" dirty="0" err="1"/>
              <a:t>option</a:t>
            </a:r>
            <a:r>
              <a:rPr lang="de-CH" sz="1100" dirty="0"/>
              <a:t> </a:t>
            </a:r>
            <a:r>
              <a:rPr lang="de-CH" sz="1100" dirty="0" err="1"/>
              <a:t>papeterie</a:t>
            </a:r>
            <a:r>
              <a:rPr lang="de-CH" sz="1100" dirty="0"/>
              <a:t> </a:t>
            </a:r>
            <a:r>
              <a:rPr lang="de-CH" sz="1100" dirty="0" err="1"/>
              <a:t>obtenu</a:t>
            </a:r>
            <a:r>
              <a:rPr lang="de-CH" sz="1100" dirty="0"/>
              <a:t> au sein de </a:t>
            </a:r>
            <a:r>
              <a:rPr lang="de-CH" sz="1100" dirty="0" err="1"/>
              <a:t>l’institut</a:t>
            </a:r>
            <a:r>
              <a:rPr lang="de-CH" sz="1100" dirty="0"/>
              <a:t> Grenoble-INP </a:t>
            </a:r>
            <a:r>
              <a:rPr lang="de-CH" sz="1100" dirty="0" err="1"/>
              <a:t>Pagora</a:t>
            </a:r>
            <a:r>
              <a:rPr lang="de-CH" sz="1100" dirty="0"/>
              <a:t>, Lucile a </a:t>
            </a:r>
            <a:r>
              <a:rPr lang="de-CH" sz="1100" dirty="0" err="1"/>
              <a:t>travaillé</a:t>
            </a:r>
            <a:r>
              <a:rPr lang="de-CH" sz="1100" dirty="0"/>
              <a:t> </a:t>
            </a:r>
            <a:r>
              <a:rPr lang="de-CH" sz="1100" dirty="0" err="1"/>
              <a:t>pendant</a:t>
            </a:r>
            <a:r>
              <a:rPr lang="de-CH" sz="1100" dirty="0"/>
              <a:t> 5 ans </a:t>
            </a:r>
            <a:r>
              <a:rPr lang="de-CH" sz="1100" dirty="0" err="1"/>
              <a:t>pour</a:t>
            </a:r>
            <a:r>
              <a:rPr lang="de-CH" sz="1100" dirty="0"/>
              <a:t> le </a:t>
            </a:r>
            <a:r>
              <a:rPr lang="de-CH" sz="1100" dirty="0" err="1"/>
              <a:t>groupe</a:t>
            </a:r>
            <a:r>
              <a:rPr lang="de-CH" sz="1100" dirty="0"/>
              <a:t> international </a:t>
            </a:r>
            <a:r>
              <a:rPr lang="de-CH" sz="1100" dirty="0" err="1"/>
              <a:t>papetier</a:t>
            </a:r>
            <a:r>
              <a:rPr lang="de-CH" sz="1100" dirty="0"/>
              <a:t> Sappi, </a:t>
            </a:r>
            <a:r>
              <a:rPr lang="de-CH" sz="1100" dirty="0" err="1"/>
              <a:t>couvrant</a:t>
            </a:r>
            <a:r>
              <a:rPr lang="de-CH" sz="1100" dirty="0"/>
              <a:t> entre </a:t>
            </a:r>
            <a:r>
              <a:rPr lang="de-CH" sz="1100" dirty="0" err="1"/>
              <a:t>autre</a:t>
            </a:r>
            <a:r>
              <a:rPr lang="de-CH" sz="1100" dirty="0"/>
              <a:t>, </a:t>
            </a:r>
            <a:r>
              <a:rPr lang="de-CH" sz="1100" dirty="0" err="1"/>
              <a:t>l’optimisation</a:t>
            </a:r>
            <a:r>
              <a:rPr lang="de-CH" sz="1100" dirty="0"/>
              <a:t> de </a:t>
            </a:r>
            <a:r>
              <a:rPr lang="de-CH" sz="1100" dirty="0" err="1"/>
              <a:t>coûts</a:t>
            </a:r>
            <a:r>
              <a:rPr lang="de-CH" sz="1100" dirty="0"/>
              <a:t> et </a:t>
            </a:r>
            <a:r>
              <a:rPr lang="de-CH" sz="1100" dirty="0" err="1"/>
              <a:t>procédés</a:t>
            </a:r>
            <a:r>
              <a:rPr lang="de-CH" sz="1100" dirty="0"/>
              <a:t>, le </a:t>
            </a:r>
            <a:r>
              <a:rPr lang="de-CH" sz="1100" dirty="0" err="1"/>
              <a:t>blanchiment</a:t>
            </a:r>
            <a:r>
              <a:rPr lang="de-CH" sz="1100" dirty="0"/>
              <a:t> des </a:t>
            </a:r>
            <a:r>
              <a:rPr lang="de-CH" sz="1100" dirty="0" err="1"/>
              <a:t>pâtes</a:t>
            </a:r>
            <a:r>
              <a:rPr lang="de-CH" sz="1100" dirty="0"/>
              <a:t> à </a:t>
            </a:r>
            <a:r>
              <a:rPr lang="de-CH" sz="1100" dirty="0" err="1"/>
              <a:t>l’ozone</a:t>
            </a:r>
            <a:r>
              <a:rPr lang="de-CH" sz="1100" dirty="0"/>
              <a:t> et le </a:t>
            </a:r>
            <a:r>
              <a:rPr lang="de-CH" sz="1100" dirty="0" err="1"/>
              <a:t>développement</a:t>
            </a:r>
            <a:r>
              <a:rPr lang="de-CH" sz="1100" dirty="0"/>
              <a:t> de </a:t>
            </a:r>
            <a:r>
              <a:rPr lang="de-CH" sz="1100" dirty="0" err="1"/>
              <a:t>matériaux</a:t>
            </a:r>
            <a:r>
              <a:rPr lang="de-CH" sz="1100" dirty="0"/>
              <a:t> </a:t>
            </a:r>
            <a:r>
              <a:rPr lang="de-CH" sz="1100" dirty="0" err="1"/>
              <a:t>composites</a:t>
            </a:r>
            <a:r>
              <a:rPr lang="de-CH" sz="1100" dirty="0"/>
              <a:t> </a:t>
            </a:r>
            <a:r>
              <a:rPr lang="de-CH" sz="1100" dirty="0" err="1"/>
              <a:t>renforcés</a:t>
            </a:r>
            <a:r>
              <a:rPr lang="de-CH" sz="1100" dirty="0"/>
              <a:t> </a:t>
            </a:r>
            <a:r>
              <a:rPr lang="de-CH" sz="1100" dirty="0" err="1"/>
              <a:t>avec</a:t>
            </a:r>
            <a:r>
              <a:rPr lang="de-CH" sz="1100" dirty="0"/>
              <a:t> des </a:t>
            </a:r>
            <a:r>
              <a:rPr lang="de-CH" sz="1100" dirty="0" err="1"/>
              <a:t>fibres</a:t>
            </a:r>
            <a:r>
              <a:rPr lang="de-CH" sz="1100" dirty="0"/>
              <a:t> de </a:t>
            </a:r>
            <a:r>
              <a:rPr lang="de-CH" sz="1100" dirty="0" err="1"/>
              <a:t>bois</a:t>
            </a:r>
            <a:r>
              <a:rPr lang="de-CH" sz="1100" dirty="0"/>
              <a:t>. En 2016, </a:t>
            </a:r>
            <a:r>
              <a:rPr lang="de-CH" sz="1100" dirty="0" err="1"/>
              <a:t>elle</a:t>
            </a:r>
            <a:r>
              <a:rPr lang="de-CH" sz="1100" dirty="0"/>
              <a:t> </a:t>
            </a:r>
            <a:r>
              <a:rPr lang="de-CH" sz="1100" dirty="0" err="1"/>
              <a:t>déménage</a:t>
            </a:r>
            <a:r>
              <a:rPr lang="de-CH" sz="1100" dirty="0"/>
              <a:t> en Suisse </a:t>
            </a:r>
            <a:r>
              <a:rPr lang="de-CH" sz="1100" dirty="0" err="1"/>
              <a:t>pour</a:t>
            </a:r>
            <a:r>
              <a:rPr lang="de-CH" sz="1100" dirty="0"/>
              <a:t> </a:t>
            </a:r>
            <a:r>
              <a:rPr lang="de-CH" sz="1100" dirty="0" err="1"/>
              <a:t>rejoindre</a:t>
            </a:r>
            <a:r>
              <a:rPr lang="de-CH" sz="1100" dirty="0"/>
              <a:t> le </a:t>
            </a:r>
            <a:r>
              <a:rPr lang="de-CH" sz="1100" dirty="0" err="1"/>
              <a:t>département</a:t>
            </a:r>
            <a:r>
              <a:rPr lang="de-CH" sz="1100" dirty="0"/>
              <a:t> Weidmann Fiber Technology au sein du </a:t>
            </a:r>
            <a:r>
              <a:rPr lang="de-CH" sz="1100" dirty="0" err="1"/>
              <a:t>groupe</a:t>
            </a:r>
            <a:r>
              <a:rPr lang="de-CH" sz="1100" dirty="0"/>
              <a:t> Weidmann. Elle </a:t>
            </a:r>
            <a:r>
              <a:rPr lang="de-CH" sz="1100" dirty="0" err="1"/>
              <a:t>est</a:t>
            </a:r>
            <a:r>
              <a:rPr lang="de-CH" sz="1100" dirty="0"/>
              <a:t>  </a:t>
            </a:r>
            <a:r>
              <a:rPr lang="de-CH" sz="1100" dirty="0" err="1"/>
              <a:t>actuellement</a:t>
            </a:r>
            <a:r>
              <a:rPr lang="de-CH" sz="1100" dirty="0"/>
              <a:t> en </a:t>
            </a:r>
            <a:r>
              <a:rPr lang="de-CH" sz="1100" dirty="0" err="1"/>
              <a:t>charge</a:t>
            </a:r>
            <a:r>
              <a:rPr lang="de-CH" sz="1100" dirty="0"/>
              <a:t> de la </a:t>
            </a:r>
            <a:r>
              <a:rPr lang="de-CH" sz="1100" dirty="0" err="1"/>
              <a:t>promotion</a:t>
            </a:r>
            <a:r>
              <a:rPr lang="de-CH" sz="1100" dirty="0"/>
              <a:t> et du </a:t>
            </a:r>
            <a:r>
              <a:rPr lang="de-CH" sz="1100" dirty="0" err="1"/>
              <a:t>développement</a:t>
            </a:r>
            <a:r>
              <a:rPr lang="de-CH" sz="1100" dirty="0"/>
              <a:t> </a:t>
            </a:r>
            <a:r>
              <a:rPr lang="de-CH" sz="1100" dirty="0" err="1"/>
              <a:t>d’applications</a:t>
            </a:r>
            <a:r>
              <a:rPr lang="de-CH" sz="1100" dirty="0"/>
              <a:t> </a:t>
            </a:r>
            <a:r>
              <a:rPr lang="de-CH" sz="1100" dirty="0" err="1"/>
              <a:t>ainsi</a:t>
            </a:r>
            <a:r>
              <a:rPr lang="de-CH" sz="1100" dirty="0"/>
              <a:t> </a:t>
            </a:r>
            <a:r>
              <a:rPr lang="de-CH" sz="1100" dirty="0" err="1"/>
              <a:t>que</a:t>
            </a:r>
            <a:r>
              <a:rPr lang="de-CH" sz="1100" dirty="0"/>
              <a:t> du support </a:t>
            </a:r>
            <a:r>
              <a:rPr lang="de-CH" sz="1100" dirty="0" err="1"/>
              <a:t>technique</a:t>
            </a:r>
            <a:r>
              <a:rPr lang="de-CH" sz="1100" dirty="0"/>
              <a:t> </a:t>
            </a:r>
            <a:r>
              <a:rPr lang="de-CH" sz="1100" dirty="0" err="1"/>
              <a:t>pour</a:t>
            </a:r>
            <a:r>
              <a:rPr lang="de-CH" sz="1100" dirty="0"/>
              <a:t> </a:t>
            </a:r>
            <a:r>
              <a:rPr lang="de-CH" sz="1100" dirty="0" err="1"/>
              <a:t>les</a:t>
            </a:r>
            <a:r>
              <a:rPr lang="de-CH" sz="1100" dirty="0"/>
              <a:t> </a:t>
            </a:r>
            <a:r>
              <a:rPr lang="de-CH" sz="1100" dirty="0" err="1"/>
              <a:t>microfibrilles</a:t>
            </a:r>
            <a:r>
              <a:rPr lang="de-CH" sz="1100" dirty="0"/>
              <a:t> de </a:t>
            </a:r>
            <a:r>
              <a:rPr lang="de-CH" sz="1100" dirty="0" err="1"/>
              <a:t>cellulose</a:t>
            </a:r>
            <a:r>
              <a:rPr lang="de-CH" sz="1100" dirty="0"/>
              <a:t>.</a:t>
            </a:r>
          </a:p>
          <a:p>
            <a:r>
              <a:rPr lang="de-CH" sz="900" dirty="0" err="1"/>
              <a:t>Les</a:t>
            </a:r>
            <a:r>
              <a:rPr lang="de-CH" sz="900" dirty="0"/>
              <a:t> </a:t>
            </a:r>
            <a:r>
              <a:rPr lang="de-CH" sz="900" dirty="0" err="1"/>
              <a:t>microfibrilles</a:t>
            </a:r>
            <a:r>
              <a:rPr lang="de-CH" sz="900" dirty="0"/>
              <a:t> de </a:t>
            </a:r>
            <a:r>
              <a:rPr lang="de-CH" sz="900" dirty="0" err="1"/>
              <a:t>cellulose</a:t>
            </a:r>
            <a:r>
              <a:rPr lang="de-CH" sz="900" dirty="0"/>
              <a:t> </a:t>
            </a:r>
            <a:r>
              <a:rPr lang="de-CH" sz="900" dirty="0" err="1"/>
              <a:t>sont</a:t>
            </a:r>
            <a:r>
              <a:rPr lang="de-CH" sz="900" dirty="0"/>
              <a:t> </a:t>
            </a:r>
            <a:r>
              <a:rPr lang="de-CH" sz="900" dirty="0" err="1"/>
              <a:t>obtenues</a:t>
            </a:r>
            <a:r>
              <a:rPr lang="de-CH" sz="900" dirty="0"/>
              <a:t> à </a:t>
            </a:r>
            <a:r>
              <a:rPr lang="de-CH" sz="900" dirty="0" err="1"/>
              <a:t>partir</a:t>
            </a:r>
            <a:r>
              <a:rPr lang="de-CH" sz="900" dirty="0"/>
              <a:t> de </a:t>
            </a:r>
            <a:r>
              <a:rPr lang="de-CH" sz="900" dirty="0" err="1"/>
              <a:t>pâte</a:t>
            </a:r>
            <a:r>
              <a:rPr lang="de-CH" sz="900" dirty="0"/>
              <a:t> à </a:t>
            </a:r>
            <a:r>
              <a:rPr lang="de-CH" sz="900" dirty="0" err="1"/>
              <a:t>papier</a:t>
            </a:r>
            <a:r>
              <a:rPr lang="de-CH" sz="900" dirty="0"/>
              <a:t>, </a:t>
            </a:r>
            <a:r>
              <a:rPr lang="de-CH" sz="900" dirty="0" err="1"/>
              <a:t>matière</a:t>
            </a:r>
            <a:r>
              <a:rPr lang="de-CH" sz="900" dirty="0"/>
              <a:t> </a:t>
            </a:r>
            <a:r>
              <a:rPr lang="de-CH" sz="900" dirty="0" err="1"/>
              <a:t>première</a:t>
            </a:r>
            <a:r>
              <a:rPr lang="de-CH" sz="900" dirty="0"/>
              <a:t> de </a:t>
            </a:r>
            <a:r>
              <a:rPr lang="de-CH" sz="900" dirty="0" err="1"/>
              <a:t>l’industrie</a:t>
            </a:r>
            <a:r>
              <a:rPr lang="de-CH" sz="900" dirty="0"/>
              <a:t> </a:t>
            </a:r>
            <a:r>
              <a:rPr lang="de-CH" sz="900" dirty="0" err="1"/>
              <a:t>papetière</a:t>
            </a:r>
            <a:r>
              <a:rPr lang="de-CH" sz="900" dirty="0"/>
              <a:t>. </a:t>
            </a:r>
            <a:r>
              <a:rPr lang="de-CH" sz="900" dirty="0" err="1"/>
              <a:t>Cette</a:t>
            </a:r>
            <a:r>
              <a:rPr lang="de-CH" sz="900" dirty="0"/>
              <a:t> </a:t>
            </a:r>
            <a:r>
              <a:rPr lang="de-CH" sz="900" dirty="0" err="1"/>
              <a:t>pâte</a:t>
            </a:r>
            <a:r>
              <a:rPr lang="de-CH" sz="900" dirty="0"/>
              <a:t>, </a:t>
            </a:r>
            <a:r>
              <a:rPr lang="de-CH" sz="900" dirty="0" err="1"/>
              <a:t>mise</a:t>
            </a:r>
            <a:r>
              <a:rPr lang="de-CH" sz="900" dirty="0"/>
              <a:t> en </a:t>
            </a:r>
            <a:r>
              <a:rPr lang="de-CH" sz="900" dirty="0" err="1"/>
              <a:t>suspension</a:t>
            </a:r>
            <a:r>
              <a:rPr lang="de-CH" sz="900" dirty="0"/>
              <a:t> </a:t>
            </a:r>
            <a:r>
              <a:rPr lang="de-CH" sz="900" dirty="0" err="1"/>
              <a:t>dans</a:t>
            </a:r>
            <a:r>
              <a:rPr lang="de-CH" sz="900" dirty="0"/>
              <a:t> </a:t>
            </a:r>
            <a:r>
              <a:rPr lang="de-CH" sz="900" dirty="0" err="1"/>
              <a:t>l’eau</a:t>
            </a:r>
            <a:r>
              <a:rPr lang="de-CH" sz="900" dirty="0"/>
              <a:t>, </a:t>
            </a:r>
            <a:r>
              <a:rPr lang="de-CH" sz="900" dirty="0" err="1"/>
              <a:t>est</a:t>
            </a:r>
            <a:r>
              <a:rPr lang="de-CH" sz="900" dirty="0"/>
              <a:t> </a:t>
            </a:r>
            <a:r>
              <a:rPr lang="de-CH" sz="900" dirty="0" err="1"/>
              <a:t>traitée</a:t>
            </a:r>
            <a:r>
              <a:rPr lang="de-CH" sz="900" dirty="0"/>
              <a:t> </a:t>
            </a:r>
            <a:r>
              <a:rPr lang="de-CH" sz="900" dirty="0" err="1"/>
              <a:t>mécaniquement</a:t>
            </a:r>
            <a:r>
              <a:rPr lang="de-CH" sz="900" dirty="0"/>
              <a:t> de </a:t>
            </a:r>
            <a:r>
              <a:rPr lang="de-CH" sz="900" dirty="0" err="1"/>
              <a:t>sorte</a:t>
            </a:r>
            <a:r>
              <a:rPr lang="de-CH" sz="900" dirty="0"/>
              <a:t> à </a:t>
            </a:r>
            <a:r>
              <a:rPr lang="de-CH" sz="900" dirty="0" err="1"/>
              <a:t>ouvrir</a:t>
            </a:r>
            <a:r>
              <a:rPr lang="de-CH" sz="900" dirty="0"/>
              <a:t> la </a:t>
            </a:r>
            <a:r>
              <a:rPr lang="de-CH" sz="900" dirty="0" err="1"/>
              <a:t>paroi</a:t>
            </a:r>
            <a:r>
              <a:rPr lang="de-CH" sz="900" dirty="0"/>
              <a:t> </a:t>
            </a:r>
            <a:r>
              <a:rPr lang="de-CH" sz="900" dirty="0" err="1"/>
              <a:t>cellulaire</a:t>
            </a:r>
            <a:r>
              <a:rPr lang="de-CH" sz="900" dirty="0"/>
              <a:t> </a:t>
            </a:r>
            <a:r>
              <a:rPr lang="de-CH" sz="900" dirty="0" err="1"/>
              <a:t>végétale</a:t>
            </a:r>
            <a:r>
              <a:rPr lang="de-CH" sz="900" dirty="0"/>
              <a:t> et </a:t>
            </a:r>
            <a:r>
              <a:rPr lang="de-CH" sz="900" dirty="0" err="1"/>
              <a:t>atteindre</a:t>
            </a:r>
            <a:r>
              <a:rPr lang="de-CH" sz="900" dirty="0"/>
              <a:t> </a:t>
            </a:r>
            <a:r>
              <a:rPr lang="de-CH" sz="900" dirty="0" err="1"/>
              <a:t>les</a:t>
            </a:r>
            <a:r>
              <a:rPr lang="de-CH" sz="900" dirty="0"/>
              <a:t> </a:t>
            </a:r>
            <a:r>
              <a:rPr lang="de-CH" sz="900" dirty="0" err="1"/>
              <a:t>fibres</a:t>
            </a:r>
            <a:r>
              <a:rPr lang="de-CH" sz="900" dirty="0"/>
              <a:t> </a:t>
            </a:r>
            <a:r>
              <a:rPr lang="de-CH" sz="900" dirty="0" err="1"/>
              <a:t>jusqu’à</a:t>
            </a:r>
            <a:r>
              <a:rPr lang="de-CH" sz="900" dirty="0"/>
              <a:t> </a:t>
            </a:r>
            <a:r>
              <a:rPr lang="de-CH" sz="900" dirty="0" err="1"/>
              <a:t>leur</a:t>
            </a:r>
            <a:r>
              <a:rPr lang="de-CH" sz="900" dirty="0"/>
              <a:t> </a:t>
            </a:r>
            <a:r>
              <a:rPr lang="de-CH" sz="900" dirty="0" err="1"/>
              <a:t>sous-structure</a:t>
            </a:r>
            <a:r>
              <a:rPr lang="de-CH" sz="900" dirty="0"/>
              <a:t> de </a:t>
            </a:r>
            <a:r>
              <a:rPr lang="de-CH" sz="900" dirty="0" err="1"/>
              <a:t>microfibrilles</a:t>
            </a:r>
            <a:r>
              <a:rPr lang="de-CH" sz="900" dirty="0"/>
              <a:t>.</a:t>
            </a:r>
          </a:p>
          <a:p>
            <a:r>
              <a:rPr lang="de-CH" sz="900" dirty="0" err="1"/>
              <a:t>Les</a:t>
            </a:r>
            <a:r>
              <a:rPr lang="de-CH" sz="900" dirty="0"/>
              <a:t> </a:t>
            </a:r>
            <a:r>
              <a:rPr lang="de-CH" sz="900" dirty="0" err="1"/>
              <a:t>microfibrilles</a:t>
            </a:r>
            <a:r>
              <a:rPr lang="de-CH" sz="900" dirty="0"/>
              <a:t> de </a:t>
            </a:r>
            <a:r>
              <a:rPr lang="de-CH" sz="900" dirty="0" err="1"/>
              <a:t>cellulose</a:t>
            </a:r>
            <a:r>
              <a:rPr lang="de-CH" sz="900" dirty="0"/>
              <a:t> </a:t>
            </a:r>
            <a:r>
              <a:rPr lang="de-CH" sz="900" dirty="0" err="1"/>
              <a:t>forment</a:t>
            </a:r>
            <a:r>
              <a:rPr lang="de-CH" sz="900" dirty="0"/>
              <a:t> en </a:t>
            </a:r>
            <a:r>
              <a:rPr lang="de-CH" sz="900" dirty="0" err="1"/>
              <a:t>suspension</a:t>
            </a:r>
            <a:r>
              <a:rPr lang="de-CH" sz="900" dirty="0"/>
              <a:t> </a:t>
            </a:r>
            <a:r>
              <a:rPr lang="de-CH" sz="900" dirty="0" err="1"/>
              <a:t>un</a:t>
            </a:r>
            <a:r>
              <a:rPr lang="de-CH" sz="900" dirty="0"/>
              <a:t> </a:t>
            </a:r>
            <a:r>
              <a:rPr lang="de-CH" sz="900" dirty="0" err="1"/>
              <a:t>gel</a:t>
            </a:r>
            <a:r>
              <a:rPr lang="de-CH" sz="900" dirty="0"/>
              <a:t> </a:t>
            </a:r>
            <a:r>
              <a:rPr lang="de-CH" sz="900" dirty="0" err="1"/>
              <a:t>aqueux</a:t>
            </a:r>
            <a:r>
              <a:rPr lang="de-CH" sz="900" dirty="0"/>
              <a:t>, </a:t>
            </a:r>
            <a:r>
              <a:rPr lang="de-CH" sz="900" dirty="0" err="1"/>
              <a:t>composé</a:t>
            </a:r>
            <a:r>
              <a:rPr lang="de-CH" sz="900" dirty="0"/>
              <a:t> </a:t>
            </a:r>
            <a:r>
              <a:rPr lang="de-CH" sz="900" dirty="0" err="1"/>
              <a:t>d’un</a:t>
            </a:r>
            <a:r>
              <a:rPr lang="de-CH" sz="900" dirty="0"/>
              <a:t> </a:t>
            </a:r>
            <a:r>
              <a:rPr lang="de-CH" sz="900" dirty="0" err="1"/>
              <a:t>réseau</a:t>
            </a:r>
            <a:r>
              <a:rPr lang="de-CH" sz="900" dirty="0"/>
              <a:t> </a:t>
            </a:r>
            <a:r>
              <a:rPr lang="de-CH" sz="900" dirty="0" err="1"/>
              <a:t>désordonné</a:t>
            </a:r>
            <a:r>
              <a:rPr lang="de-CH" sz="900" dirty="0"/>
              <a:t> de </a:t>
            </a:r>
            <a:r>
              <a:rPr lang="de-CH" sz="900" dirty="0" err="1"/>
              <a:t>fibrilles</a:t>
            </a:r>
            <a:r>
              <a:rPr lang="de-CH" sz="900" dirty="0"/>
              <a:t>. Ce </a:t>
            </a:r>
            <a:r>
              <a:rPr lang="de-CH" sz="900" dirty="0" err="1"/>
              <a:t>gel</a:t>
            </a:r>
            <a:r>
              <a:rPr lang="de-CH" sz="900" dirty="0"/>
              <a:t> </a:t>
            </a:r>
            <a:r>
              <a:rPr lang="de-CH" sz="900" dirty="0" err="1"/>
              <a:t>présente</a:t>
            </a:r>
            <a:r>
              <a:rPr lang="de-CH" sz="900" dirty="0"/>
              <a:t> des </a:t>
            </a:r>
            <a:r>
              <a:rPr lang="de-CH" sz="900" dirty="0" err="1"/>
              <a:t>caractéristiques</a:t>
            </a:r>
            <a:r>
              <a:rPr lang="de-CH" sz="900" dirty="0"/>
              <a:t> </a:t>
            </a:r>
            <a:r>
              <a:rPr lang="de-CH" sz="900" dirty="0" err="1"/>
              <a:t>particulières</a:t>
            </a:r>
            <a:r>
              <a:rPr lang="de-CH" sz="900" dirty="0"/>
              <a:t> </a:t>
            </a:r>
            <a:r>
              <a:rPr lang="de-CH" sz="900" dirty="0" err="1"/>
              <a:t>telles</a:t>
            </a:r>
            <a:r>
              <a:rPr lang="de-CH" sz="900" dirty="0"/>
              <a:t> </a:t>
            </a:r>
            <a:r>
              <a:rPr lang="de-CH" sz="900" dirty="0" err="1"/>
              <a:t>qu’une</a:t>
            </a:r>
            <a:r>
              <a:rPr lang="de-CH" sz="900" dirty="0"/>
              <a:t> </a:t>
            </a:r>
            <a:r>
              <a:rPr lang="de-CH" sz="900" dirty="0" err="1"/>
              <a:t>capacité</a:t>
            </a:r>
            <a:r>
              <a:rPr lang="de-CH" sz="900" dirty="0"/>
              <a:t> de </a:t>
            </a:r>
            <a:r>
              <a:rPr lang="de-CH" sz="900" dirty="0" err="1"/>
              <a:t>rétention</a:t>
            </a:r>
            <a:r>
              <a:rPr lang="de-CH" sz="900" dirty="0"/>
              <a:t> </a:t>
            </a:r>
            <a:r>
              <a:rPr lang="de-CH" sz="900" dirty="0" err="1"/>
              <a:t>d’eau</a:t>
            </a:r>
            <a:r>
              <a:rPr lang="de-CH" sz="900" dirty="0"/>
              <a:t> </a:t>
            </a:r>
            <a:r>
              <a:rPr lang="de-CH" sz="900" dirty="0" err="1"/>
              <a:t>élevée</a:t>
            </a:r>
            <a:r>
              <a:rPr lang="de-CH" sz="900" dirty="0"/>
              <a:t>, </a:t>
            </a:r>
            <a:r>
              <a:rPr lang="de-CH" sz="900" dirty="0" err="1"/>
              <a:t>une</a:t>
            </a:r>
            <a:r>
              <a:rPr lang="de-CH" sz="900" dirty="0"/>
              <a:t> haute </a:t>
            </a:r>
            <a:r>
              <a:rPr lang="de-CH" sz="900" dirty="0" err="1"/>
              <a:t>viscosité</a:t>
            </a:r>
            <a:r>
              <a:rPr lang="de-CH" sz="900" dirty="0"/>
              <a:t> et </a:t>
            </a:r>
            <a:r>
              <a:rPr lang="de-CH" sz="900" dirty="0" err="1"/>
              <a:t>une</a:t>
            </a:r>
            <a:r>
              <a:rPr lang="de-CH" sz="900" dirty="0"/>
              <a:t> </a:t>
            </a:r>
            <a:r>
              <a:rPr lang="de-CH" sz="900" dirty="0" err="1"/>
              <a:t>importante</a:t>
            </a:r>
            <a:r>
              <a:rPr lang="de-CH" sz="900" dirty="0"/>
              <a:t> </a:t>
            </a:r>
            <a:r>
              <a:rPr lang="de-CH" sz="900" dirty="0" err="1"/>
              <a:t>surface</a:t>
            </a:r>
            <a:r>
              <a:rPr lang="de-CH" sz="900" dirty="0"/>
              <a:t> </a:t>
            </a:r>
            <a:r>
              <a:rPr lang="de-CH" sz="900" dirty="0" err="1"/>
              <a:t>spécifique</a:t>
            </a:r>
            <a:r>
              <a:rPr lang="de-CH" sz="900" dirty="0"/>
              <a:t>, </a:t>
            </a:r>
            <a:r>
              <a:rPr lang="de-CH" sz="900" dirty="0" err="1"/>
              <a:t>offrant</a:t>
            </a:r>
            <a:r>
              <a:rPr lang="de-CH" sz="900" dirty="0"/>
              <a:t> </a:t>
            </a:r>
            <a:r>
              <a:rPr lang="de-CH" sz="900" dirty="0" err="1"/>
              <a:t>ainsi</a:t>
            </a:r>
            <a:r>
              <a:rPr lang="de-CH" sz="900" dirty="0"/>
              <a:t> </a:t>
            </a:r>
            <a:r>
              <a:rPr lang="de-CH" sz="900" dirty="0" err="1"/>
              <a:t>un</a:t>
            </a:r>
            <a:r>
              <a:rPr lang="de-CH" sz="900" dirty="0"/>
              <a:t> large </a:t>
            </a:r>
            <a:r>
              <a:rPr lang="de-CH" sz="900" dirty="0" err="1"/>
              <a:t>choix</a:t>
            </a:r>
            <a:r>
              <a:rPr lang="de-CH" sz="900" dirty="0"/>
              <a:t> </a:t>
            </a:r>
            <a:r>
              <a:rPr lang="de-CH" sz="900" dirty="0" err="1"/>
              <a:t>d’applications</a:t>
            </a:r>
            <a:r>
              <a:rPr lang="de-CH" sz="900" dirty="0"/>
              <a:t>. </a:t>
            </a:r>
          </a:p>
          <a:p>
            <a:r>
              <a:rPr lang="de-CH" sz="900" dirty="0"/>
              <a:t>On </a:t>
            </a:r>
            <a:r>
              <a:rPr lang="de-CH" sz="900" dirty="0" err="1"/>
              <a:t>retrouve</a:t>
            </a:r>
            <a:r>
              <a:rPr lang="de-CH" sz="900" dirty="0"/>
              <a:t> </a:t>
            </a:r>
            <a:r>
              <a:rPr lang="de-CH" sz="900" dirty="0" err="1"/>
              <a:t>les</a:t>
            </a:r>
            <a:r>
              <a:rPr lang="de-CH" sz="900" dirty="0"/>
              <a:t> </a:t>
            </a:r>
            <a:r>
              <a:rPr lang="de-CH" sz="900" dirty="0" err="1"/>
              <a:t>microfibrilles</a:t>
            </a:r>
            <a:r>
              <a:rPr lang="de-CH" sz="900" dirty="0"/>
              <a:t> de </a:t>
            </a:r>
            <a:r>
              <a:rPr lang="de-CH" sz="900" dirty="0" err="1"/>
              <a:t>cellulose</a:t>
            </a:r>
            <a:r>
              <a:rPr lang="de-CH" sz="900" dirty="0"/>
              <a:t> </a:t>
            </a:r>
            <a:r>
              <a:rPr lang="de-CH" sz="900" dirty="0" err="1"/>
              <a:t>dans</a:t>
            </a:r>
            <a:r>
              <a:rPr lang="de-CH" sz="900" dirty="0"/>
              <a:t> des </a:t>
            </a:r>
            <a:r>
              <a:rPr lang="de-CH" sz="900" dirty="0" err="1"/>
              <a:t>domaines</a:t>
            </a:r>
            <a:r>
              <a:rPr lang="de-CH" sz="900" dirty="0"/>
              <a:t> </a:t>
            </a:r>
            <a:r>
              <a:rPr lang="de-CH" sz="900" dirty="0" err="1"/>
              <a:t>tels</a:t>
            </a:r>
            <a:r>
              <a:rPr lang="de-CH" sz="900" dirty="0"/>
              <a:t> </a:t>
            </a:r>
            <a:r>
              <a:rPr lang="de-CH" sz="900" dirty="0" err="1"/>
              <a:t>que</a:t>
            </a:r>
            <a:r>
              <a:rPr lang="de-CH" sz="900" dirty="0"/>
              <a:t> la </a:t>
            </a:r>
            <a:r>
              <a:rPr lang="de-CH" sz="900" dirty="0" err="1"/>
              <a:t>cosmétique</a:t>
            </a:r>
            <a:r>
              <a:rPr lang="de-CH" sz="900" dirty="0"/>
              <a:t>, </a:t>
            </a:r>
            <a:r>
              <a:rPr lang="de-CH" sz="900" dirty="0" err="1"/>
              <a:t>l’emballage</a:t>
            </a:r>
            <a:r>
              <a:rPr lang="de-CH" sz="900" dirty="0"/>
              <a:t>, la </a:t>
            </a:r>
            <a:r>
              <a:rPr lang="de-CH" sz="900" dirty="0" err="1"/>
              <a:t>construction</a:t>
            </a:r>
            <a:r>
              <a:rPr lang="de-CH" sz="900" dirty="0"/>
              <a:t>, </a:t>
            </a:r>
            <a:r>
              <a:rPr lang="de-CH" sz="900" dirty="0" err="1"/>
              <a:t>l’industrie</a:t>
            </a:r>
            <a:r>
              <a:rPr lang="de-CH" sz="900" dirty="0"/>
              <a:t> du </a:t>
            </a:r>
            <a:r>
              <a:rPr lang="de-CH" sz="900" dirty="0" err="1"/>
              <a:t>papier</a:t>
            </a:r>
            <a:r>
              <a:rPr lang="de-CH" sz="900" dirty="0"/>
              <a:t>, etc. </a:t>
            </a:r>
            <a:r>
              <a:rPr lang="de-CH" sz="900" dirty="0" err="1"/>
              <a:t>Elles</a:t>
            </a:r>
            <a:r>
              <a:rPr lang="de-CH" sz="900" dirty="0"/>
              <a:t> </a:t>
            </a:r>
            <a:r>
              <a:rPr lang="de-CH" sz="900" dirty="0" err="1"/>
              <a:t>jouent</a:t>
            </a:r>
            <a:r>
              <a:rPr lang="de-CH" sz="900" dirty="0"/>
              <a:t>, entre </a:t>
            </a:r>
            <a:r>
              <a:rPr lang="de-CH" sz="900" dirty="0" err="1"/>
              <a:t>autres</a:t>
            </a:r>
            <a:r>
              <a:rPr lang="de-CH" sz="900" dirty="0"/>
              <a:t>, </a:t>
            </a:r>
            <a:r>
              <a:rPr lang="de-CH" sz="900" dirty="0" err="1"/>
              <a:t>les</a:t>
            </a:r>
            <a:r>
              <a:rPr lang="de-CH" sz="900" dirty="0"/>
              <a:t> </a:t>
            </a:r>
            <a:r>
              <a:rPr lang="de-CH" sz="900" dirty="0" err="1"/>
              <a:t>rôles</a:t>
            </a:r>
            <a:r>
              <a:rPr lang="de-CH" sz="900" dirty="0"/>
              <a:t> </a:t>
            </a:r>
            <a:r>
              <a:rPr lang="de-CH" sz="900" dirty="0" err="1"/>
              <a:t>d’agent</a:t>
            </a:r>
            <a:r>
              <a:rPr lang="de-CH" sz="900" dirty="0"/>
              <a:t> </a:t>
            </a:r>
            <a:r>
              <a:rPr lang="de-CH" sz="900" dirty="0" err="1"/>
              <a:t>épaississant</a:t>
            </a:r>
            <a:r>
              <a:rPr lang="de-CH" sz="900" dirty="0"/>
              <a:t>, </a:t>
            </a:r>
            <a:r>
              <a:rPr lang="de-CH" sz="900" dirty="0" err="1"/>
              <a:t>d’améliorateur</a:t>
            </a:r>
            <a:r>
              <a:rPr lang="de-CH" sz="900" dirty="0"/>
              <a:t> de </a:t>
            </a:r>
            <a:r>
              <a:rPr lang="de-CH" sz="900" dirty="0" err="1"/>
              <a:t>résistance</a:t>
            </a:r>
            <a:r>
              <a:rPr lang="de-CH" sz="900" dirty="0"/>
              <a:t> </a:t>
            </a:r>
            <a:r>
              <a:rPr lang="de-CH" sz="900" dirty="0" err="1"/>
              <a:t>mécanique</a:t>
            </a:r>
            <a:r>
              <a:rPr lang="de-CH" sz="900" dirty="0"/>
              <a:t>, de support </a:t>
            </a:r>
            <a:r>
              <a:rPr lang="de-CH" sz="900" dirty="0" err="1"/>
              <a:t>d’actifs</a:t>
            </a:r>
            <a:r>
              <a:rPr lang="de-CH" sz="900" dirty="0"/>
              <a:t> et de </a:t>
            </a:r>
            <a:r>
              <a:rPr lang="de-CH" sz="900" dirty="0" err="1"/>
              <a:t>films</a:t>
            </a:r>
            <a:r>
              <a:rPr lang="de-CH" sz="900" dirty="0"/>
              <a:t> </a:t>
            </a:r>
            <a:r>
              <a:rPr lang="de-CH" sz="900" dirty="0" err="1"/>
              <a:t>protecteurs</a:t>
            </a:r>
            <a:r>
              <a:rPr lang="de-CH" sz="900" dirty="0"/>
              <a:t>. </a:t>
            </a:r>
            <a:r>
              <a:rPr lang="de-CH" sz="900" dirty="0" err="1"/>
              <a:t>Issues</a:t>
            </a:r>
            <a:r>
              <a:rPr lang="de-CH" sz="900" dirty="0"/>
              <a:t> de </a:t>
            </a:r>
            <a:r>
              <a:rPr lang="de-CH" sz="900" dirty="0" err="1"/>
              <a:t>ressources</a:t>
            </a:r>
            <a:r>
              <a:rPr lang="de-CH" sz="900" dirty="0"/>
              <a:t> </a:t>
            </a:r>
            <a:r>
              <a:rPr lang="de-CH" sz="900" dirty="0" err="1"/>
              <a:t>naturelles</a:t>
            </a:r>
            <a:r>
              <a:rPr lang="de-CH" sz="900" dirty="0"/>
              <a:t> </a:t>
            </a:r>
            <a:r>
              <a:rPr lang="de-CH" sz="900" dirty="0" err="1"/>
              <a:t>renouvelables</a:t>
            </a:r>
            <a:r>
              <a:rPr lang="de-CH" sz="900" dirty="0"/>
              <a:t>, </a:t>
            </a:r>
            <a:r>
              <a:rPr lang="de-CH" sz="900" dirty="0" err="1"/>
              <a:t>biodégradable</a:t>
            </a:r>
            <a:r>
              <a:rPr lang="de-CH" sz="900" dirty="0"/>
              <a:t>, </a:t>
            </a:r>
            <a:r>
              <a:rPr lang="de-CH" sz="900" dirty="0" err="1"/>
              <a:t>recyclable</a:t>
            </a:r>
            <a:r>
              <a:rPr lang="de-CH" sz="900" dirty="0"/>
              <a:t> et </a:t>
            </a:r>
            <a:r>
              <a:rPr lang="de-CH" sz="900" dirty="0" err="1"/>
              <a:t>neutre</a:t>
            </a:r>
            <a:r>
              <a:rPr lang="de-CH" sz="900" dirty="0"/>
              <a:t> en </a:t>
            </a:r>
            <a:r>
              <a:rPr lang="de-CH" sz="900" dirty="0" err="1"/>
              <a:t>carbone</a:t>
            </a:r>
            <a:r>
              <a:rPr lang="de-CH" sz="900" dirty="0"/>
              <a:t> </a:t>
            </a:r>
            <a:r>
              <a:rPr lang="de-CH" sz="900" dirty="0" err="1"/>
              <a:t>elles</a:t>
            </a:r>
            <a:r>
              <a:rPr lang="de-CH" sz="900" dirty="0"/>
              <a:t> </a:t>
            </a:r>
            <a:r>
              <a:rPr lang="de-CH" sz="900" dirty="0" err="1"/>
              <a:t>pourraient</a:t>
            </a:r>
            <a:r>
              <a:rPr lang="de-CH" sz="900" dirty="0"/>
              <a:t> </a:t>
            </a:r>
            <a:r>
              <a:rPr lang="de-CH" sz="900" dirty="0" err="1"/>
              <a:t>aider</a:t>
            </a:r>
            <a:r>
              <a:rPr lang="de-CH" sz="900" dirty="0"/>
              <a:t> à la </a:t>
            </a:r>
            <a:r>
              <a:rPr lang="de-CH" sz="900" dirty="0" err="1"/>
              <a:t>transition</a:t>
            </a:r>
            <a:r>
              <a:rPr lang="de-CH" sz="900" dirty="0"/>
              <a:t> </a:t>
            </a:r>
            <a:r>
              <a:rPr lang="de-CH" sz="900" dirty="0" err="1"/>
              <a:t>vers</a:t>
            </a:r>
            <a:r>
              <a:rPr lang="de-CH" sz="900" dirty="0"/>
              <a:t> des </a:t>
            </a:r>
            <a:r>
              <a:rPr lang="de-CH" sz="900" dirty="0" err="1"/>
              <a:t>produits</a:t>
            </a:r>
            <a:r>
              <a:rPr lang="de-CH" sz="900" dirty="0"/>
              <a:t> plus </a:t>
            </a:r>
            <a:r>
              <a:rPr lang="de-CH" sz="900" dirty="0" err="1"/>
              <a:t>écologiques</a:t>
            </a:r>
            <a:r>
              <a:rPr lang="de-CH" sz="900" dirty="0"/>
              <a:t>. </a:t>
            </a:r>
          </a:p>
          <a:p>
            <a:endParaRPr lang="de-CH" b="0" u="none" dirty="0"/>
          </a:p>
        </p:txBody>
      </p:sp>
      <p:sp>
        <p:nvSpPr>
          <p:cNvPr id="4" name="Slide Number Placeholder 3"/>
          <p:cNvSpPr>
            <a:spLocks noGrp="1"/>
          </p:cNvSpPr>
          <p:nvPr>
            <p:ph type="sldNum" sz="quarter" idx="5"/>
          </p:nvPr>
        </p:nvSpPr>
        <p:spPr/>
        <p:txBody>
          <a:bodyPr/>
          <a:lstStyle/>
          <a:p>
            <a:fld id="{15CF5F72-DA58-40CD-AC53-DBE1FAD0E8A9}" type="slidenum">
              <a:rPr lang="de-CH" smtClean="0"/>
              <a:t>5</a:t>
            </a:fld>
            <a:endParaRPr lang="de-CH"/>
          </a:p>
        </p:txBody>
      </p:sp>
    </p:spTree>
    <p:extLst>
      <p:ext uri="{BB962C8B-B14F-4D97-AF65-F5344CB8AC3E}">
        <p14:creationId xmlns:p14="http://schemas.microsoft.com/office/powerpoint/2010/main" val="3623245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5"/>
          </p:nvPr>
        </p:nvSpPr>
        <p:spPr/>
        <p:txBody>
          <a:bodyPr/>
          <a:lstStyle/>
          <a:p>
            <a:fld id="{15CF5F72-DA58-40CD-AC53-DBE1FAD0E8A9}" type="slidenum">
              <a:rPr lang="de-CH" smtClean="0"/>
              <a:t>6</a:t>
            </a:fld>
            <a:endParaRPr lang="de-CH"/>
          </a:p>
        </p:txBody>
      </p:sp>
    </p:spTree>
    <p:extLst>
      <p:ext uri="{BB962C8B-B14F-4D97-AF65-F5344CB8AC3E}">
        <p14:creationId xmlns:p14="http://schemas.microsoft.com/office/powerpoint/2010/main" val="1258685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Eric Müller </a:t>
            </a:r>
            <a:r>
              <a:rPr lang="en-US" b="1" u="sng" dirty="0">
                <a:solidFill>
                  <a:srgbClr val="FF0000"/>
                </a:solidFill>
              </a:rPr>
              <a:t>13H30</a:t>
            </a:r>
          </a:p>
          <a:p>
            <a:r>
              <a:rPr lang="fr-FR" sz="1100" dirty="0"/>
              <a:t>Directeur de Fagus Suisse SA. Post Diplômé ETS en CIM option logistique et production, Post Diplômé ETS en Informatique. Avec un arrière plan technique et une longue carrière dans les technologies de l’information, je m’engage à fonds pour la durabilité à travers le projet Fagus </a:t>
            </a:r>
            <a:r>
              <a:rPr lang="de-CH" sz="1100" dirty="0"/>
              <a:t>Suisse SA.</a:t>
            </a:r>
          </a:p>
          <a:p>
            <a:r>
              <a:rPr lang="fr-FR" sz="900" dirty="0"/>
              <a:t>Comment peut-on remplacer l'acier et le </a:t>
            </a:r>
            <a:r>
              <a:rPr lang="fr-FR" sz="900" dirty="0" err="1"/>
              <a:t>beton</a:t>
            </a:r>
            <a:r>
              <a:rPr lang="fr-FR" sz="900" dirty="0"/>
              <a:t> dans la construction d'immeubles à plusieurs étages par des matériaux renouvelables? La construction en bois est dans le trend mais nécessite des produits de haute performance afin de satisfaire aux exigences des Architectes et des </a:t>
            </a:r>
            <a:r>
              <a:rPr lang="fr-FR" sz="900" dirty="0" err="1"/>
              <a:t>Ingenieurs</a:t>
            </a:r>
            <a:r>
              <a:rPr lang="fr-FR" sz="900" dirty="0"/>
              <a:t> qui souhaitent construire des bâtiments aux structures filigranes et épurées. Le hêtre à des caractéristiques de solidité très intéressantes mais c'est une essence sauvage et difficile à travailler. Quels sont les innovations nécessaires afin de pouvoir s'en servir quand-même? Trouver des solutions à ces problématiques est le challenge que s'est fixé la </a:t>
            </a:r>
            <a:r>
              <a:rPr lang="de-CH" sz="900" dirty="0"/>
              <a:t>Startup Fagus Suisse SA.</a:t>
            </a:r>
            <a:endParaRPr lang="en-US" dirty="0"/>
          </a:p>
          <a:p>
            <a:r>
              <a:rPr lang="en-US" b="1" u="sng" dirty="0"/>
              <a:t>Marc-André Gonin </a:t>
            </a:r>
            <a:r>
              <a:rPr lang="en-US" b="1" u="sng" dirty="0">
                <a:solidFill>
                  <a:srgbClr val="FF0000"/>
                </a:solidFill>
              </a:rPr>
              <a:t>13H50</a:t>
            </a:r>
          </a:p>
          <a:p>
            <a:endParaRPr lang="en-US" dirty="0"/>
          </a:p>
          <a:p>
            <a:r>
              <a:rPr lang="en-US" b="1" u="sng" dirty="0"/>
              <a:t>David </a:t>
            </a:r>
            <a:r>
              <a:rPr lang="en-US" b="1" u="sng" dirty="0" err="1"/>
              <a:t>Mivelaz</a:t>
            </a:r>
            <a:r>
              <a:rPr lang="en-US" b="1" u="sng" dirty="0"/>
              <a:t> et Willy Berthoud </a:t>
            </a:r>
            <a:r>
              <a:rPr lang="en-US" b="1" u="sng" dirty="0">
                <a:solidFill>
                  <a:srgbClr val="FF0000"/>
                </a:solidFill>
              </a:rPr>
              <a:t>14H10</a:t>
            </a:r>
          </a:p>
          <a:p>
            <a:pPr defTabSz="990478"/>
            <a:r>
              <a:rPr lang="fr-CH" sz="1100" dirty="0"/>
              <a:t>Pour le prochain exposé ils sont 3.  David est un entrepreneur connu dans la construction bois. Il est amené à collaborer très fréquemment avec d’autres entreprises B2B, comme avec une clientèle directe B2C. Un, Willy Berthoud, de la société </a:t>
            </a:r>
            <a:r>
              <a:rPr lang="fr-CH" sz="1100" dirty="0" err="1"/>
              <a:t>cadwork</a:t>
            </a:r>
            <a:r>
              <a:rPr lang="fr-CH" sz="1100" dirty="0"/>
              <a:t> SA, éditeur d’ une suite de logiciel, 19 solutions au total. Ils amènent tous deux des expériences et points de vue différents ou complémentaires sur l’évolution du  BIM chez nous, dans la construction bois. Il a fallu une 3</a:t>
            </a:r>
            <a:r>
              <a:rPr lang="fr-CH" sz="1100" baseline="30000" dirty="0"/>
              <a:t>e</a:t>
            </a:r>
            <a:r>
              <a:rPr lang="fr-CH" sz="1100" dirty="0"/>
              <a:t> personne, Christian </a:t>
            </a:r>
            <a:r>
              <a:rPr lang="fr-CH" sz="1100" dirty="0" err="1"/>
              <a:t>Baumman</a:t>
            </a:r>
            <a:r>
              <a:rPr lang="fr-CH" sz="1100" dirty="0"/>
              <a:t>, pour canaliser leurs échanges.  </a:t>
            </a:r>
            <a:endParaRPr lang="fr-CH" sz="1300" dirty="0"/>
          </a:p>
          <a:p>
            <a:pPr lvl="0"/>
            <a:r>
              <a:rPr lang="fr-CH" sz="900" dirty="0"/>
              <a:t>1. Alors ce sont les normes ou recommandations actuels qui ne correspondent pas suffisamment à la méthode Bois ?</a:t>
            </a:r>
            <a:endParaRPr lang="de-CH" sz="900" dirty="0"/>
          </a:p>
          <a:p>
            <a:pPr lvl="0"/>
            <a:r>
              <a:rPr lang="fr-CH" sz="900" dirty="0"/>
              <a:t>2. Au final un grand problème à résoudre est la confidentialité, le copyright des données qui pose de grandes questions, voir freine l’emploi de la méthode BIM ?</a:t>
            </a:r>
            <a:endParaRPr lang="de-CH" sz="900" dirty="0"/>
          </a:p>
          <a:p>
            <a:pPr lvl="0"/>
            <a:r>
              <a:rPr lang="fr-CH" sz="900" dirty="0"/>
              <a:t>3. On sent dans votre message que les mentalités doivent aussi se remettre en question?</a:t>
            </a:r>
            <a:endParaRPr lang="de-CH" sz="900" dirty="0"/>
          </a:p>
          <a:p>
            <a:pPr defTabSz="990478"/>
            <a:endParaRPr lang="de-CH" sz="1300" dirty="0"/>
          </a:p>
          <a:p>
            <a:endParaRPr lang="de-CH" b="0" u="none" dirty="0"/>
          </a:p>
        </p:txBody>
      </p:sp>
      <p:sp>
        <p:nvSpPr>
          <p:cNvPr id="4" name="Slide Number Placeholder 3"/>
          <p:cNvSpPr>
            <a:spLocks noGrp="1"/>
          </p:cNvSpPr>
          <p:nvPr>
            <p:ph type="sldNum" sz="quarter" idx="5"/>
          </p:nvPr>
        </p:nvSpPr>
        <p:spPr/>
        <p:txBody>
          <a:bodyPr/>
          <a:lstStyle/>
          <a:p>
            <a:fld id="{15CF5F72-DA58-40CD-AC53-DBE1FAD0E8A9}" type="slidenum">
              <a:rPr lang="de-CH" smtClean="0"/>
              <a:t>7</a:t>
            </a:fld>
            <a:endParaRPr lang="de-CH"/>
          </a:p>
        </p:txBody>
      </p:sp>
    </p:spTree>
    <p:extLst>
      <p:ext uri="{BB962C8B-B14F-4D97-AF65-F5344CB8AC3E}">
        <p14:creationId xmlns:p14="http://schemas.microsoft.com/office/powerpoint/2010/main" val="3267327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solidFill>
                  <a:srgbClr val="FF0000"/>
                </a:solidFill>
              </a:rPr>
              <a:t>14H55</a:t>
            </a:r>
            <a:endParaRPr lang="de-CH" b="1" u="sng" dirty="0">
              <a:solidFill>
                <a:srgbClr val="FF0000"/>
              </a:solidFill>
            </a:endParaRPr>
          </a:p>
        </p:txBody>
      </p:sp>
      <p:sp>
        <p:nvSpPr>
          <p:cNvPr id="4" name="Slide Number Placeholder 3"/>
          <p:cNvSpPr>
            <a:spLocks noGrp="1"/>
          </p:cNvSpPr>
          <p:nvPr>
            <p:ph type="sldNum" sz="quarter" idx="5"/>
          </p:nvPr>
        </p:nvSpPr>
        <p:spPr/>
        <p:txBody>
          <a:bodyPr/>
          <a:lstStyle/>
          <a:p>
            <a:fld id="{15CF5F72-DA58-40CD-AC53-DBE1FAD0E8A9}" type="slidenum">
              <a:rPr lang="de-CH" smtClean="0"/>
              <a:t>8</a:t>
            </a:fld>
            <a:endParaRPr lang="de-CH"/>
          </a:p>
        </p:txBody>
      </p:sp>
    </p:spTree>
    <p:extLst>
      <p:ext uri="{BB962C8B-B14F-4D97-AF65-F5344CB8AC3E}">
        <p14:creationId xmlns:p14="http://schemas.microsoft.com/office/powerpoint/2010/main" val="2309941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5"/>
          </p:nvPr>
        </p:nvSpPr>
        <p:spPr/>
        <p:txBody>
          <a:bodyPr/>
          <a:lstStyle/>
          <a:p>
            <a:fld id="{15CF5F72-DA58-40CD-AC53-DBE1FAD0E8A9}" type="slidenum">
              <a:rPr lang="de-CH" smtClean="0"/>
              <a:t>9</a:t>
            </a:fld>
            <a:endParaRPr lang="de-CH"/>
          </a:p>
        </p:txBody>
      </p:sp>
    </p:spTree>
    <p:extLst>
      <p:ext uri="{BB962C8B-B14F-4D97-AF65-F5344CB8AC3E}">
        <p14:creationId xmlns:p14="http://schemas.microsoft.com/office/powerpoint/2010/main" val="55338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A208A7-51EC-4E36-BAD2-58394846D1BE}" type="datetimeFigureOut">
              <a:rPr lang="de-CH" smtClean="0"/>
              <a:t>30.01.2019</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07F140A2-C77F-40BC-BDCB-5F8C52EC8D98}" type="slidenum">
              <a:rPr lang="de-CH" smtClean="0"/>
              <a:t>‹#›</a:t>
            </a:fld>
            <a:endParaRPr lang="de-CH"/>
          </a:p>
        </p:txBody>
      </p:sp>
    </p:spTree>
    <p:extLst>
      <p:ext uri="{BB962C8B-B14F-4D97-AF65-F5344CB8AC3E}">
        <p14:creationId xmlns:p14="http://schemas.microsoft.com/office/powerpoint/2010/main" val="1267582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A208A7-51EC-4E36-BAD2-58394846D1BE}" type="datetimeFigureOut">
              <a:rPr lang="de-CH" smtClean="0"/>
              <a:t>30.01.2019</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07F140A2-C77F-40BC-BDCB-5F8C52EC8D98}" type="slidenum">
              <a:rPr lang="de-CH" smtClean="0"/>
              <a:t>‹#›</a:t>
            </a:fld>
            <a:endParaRPr lang="de-CH"/>
          </a:p>
        </p:txBody>
      </p:sp>
    </p:spTree>
    <p:extLst>
      <p:ext uri="{BB962C8B-B14F-4D97-AF65-F5344CB8AC3E}">
        <p14:creationId xmlns:p14="http://schemas.microsoft.com/office/powerpoint/2010/main" val="3888388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A208A7-51EC-4E36-BAD2-58394846D1BE}" type="datetimeFigureOut">
              <a:rPr lang="de-CH" smtClean="0"/>
              <a:t>30.01.2019</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07F140A2-C77F-40BC-BDCB-5F8C52EC8D98}" type="slidenum">
              <a:rPr lang="de-CH" smtClean="0"/>
              <a:t>‹#›</a:t>
            </a:fld>
            <a:endParaRPr lang="de-CH"/>
          </a:p>
        </p:txBody>
      </p:sp>
    </p:spTree>
    <p:extLst>
      <p:ext uri="{BB962C8B-B14F-4D97-AF65-F5344CB8AC3E}">
        <p14:creationId xmlns:p14="http://schemas.microsoft.com/office/powerpoint/2010/main" val="563264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95537" y="341784"/>
            <a:ext cx="6419056" cy="1143000"/>
          </a:xfrm>
        </p:spPr>
        <p:txBody>
          <a:bodyPr anchor="t"/>
          <a:lstStyle>
            <a:lvl1pPr>
              <a:defRPr>
                <a:solidFill>
                  <a:schemeClr val="tx2"/>
                </a:solidFill>
              </a:defRPr>
            </a:lvl1pPr>
          </a:lstStyle>
          <a:p>
            <a:r>
              <a:rPr lang="de-DE" dirty="0"/>
              <a:t>Titelmasterformat durch Klicken bearbeiten</a:t>
            </a:r>
            <a:endParaRPr lang="de-CH" dirty="0"/>
          </a:p>
        </p:txBody>
      </p:sp>
      <p:sp>
        <p:nvSpPr>
          <p:cNvPr id="3" name="Inhaltsplatzhalter 2"/>
          <p:cNvSpPr>
            <a:spLocks noGrp="1"/>
          </p:cNvSpPr>
          <p:nvPr>
            <p:ph idx="1" hasCustomPrompt="1"/>
          </p:nvPr>
        </p:nvSpPr>
        <p:spPr>
          <a:xfrm>
            <a:off x="395537" y="1556794"/>
            <a:ext cx="6419056" cy="4525963"/>
          </a:xfrm>
        </p:spPr>
        <p:txBody>
          <a:bodyPr anchor="t"/>
          <a:lstStyle>
            <a:lvl1pPr marL="0" indent="0">
              <a:buClr>
                <a:srgbClr val="92D050"/>
              </a:buClr>
              <a:buSzPct val="110000"/>
              <a:buFont typeface="Wingdings" pitchFamily="2" charset="2"/>
              <a:buNone/>
              <a:defRPr/>
            </a:lvl1pPr>
            <a:lvl2pPr marL="800100" indent="-342900">
              <a:buClr>
                <a:schemeClr val="tx1">
                  <a:lumMod val="65000"/>
                  <a:lumOff val="35000"/>
                </a:schemeClr>
              </a:buClr>
              <a:buSzPct val="120000"/>
              <a:buFont typeface="Arial"/>
              <a:buChar char="•"/>
              <a:defRPr/>
            </a:lvl2pPr>
            <a:lvl3pPr marL="1257300" indent="-342900">
              <a:buClr>
                <a:schemeClr val="tx1">
                  <a:lumMod val="65000"/>
                  <a:lumOff val="35000"/>
                </a:schemeClr>
              </a:buClr>
              <a:buSzPct val="120000"/>
              <a:buFont typeface="Arial"/>
              <a:buChar char="•"/>
              <a:defRPr/>
            </a:lvl3pPr>
            <a:lvl4pPr marL="1714500" indent="-342900">
              <a:buClr>
                <a:schemeClr val="tx1">
                  <a:lumMod val="65000"/>
                  <a:lumOff val="35000"/>
                </a:schemeClr>
              </a:buClr>
              <a:buSzPct val="120000"/>
              <a:buFont typeface="Arial"/>
              <a:buChar char="•"/>
              <a:defRPr/>
            </a:lvl4pPr>
            <a:lvl5pPr marL="2171700" indent="-342900">
              <a:buClr>
                <a:schemeClr val="tx1">
                  <a:lumMod val="65000"/>
                  <a:lumOff val="35000"/>
                </a:schemeClr>
              </a:buClr>
              <a:buSzPct val="120000"/>
              <a:buFont typeface="Arial"/>
              <a:buChar char="•"/>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8" name="Slide Number Placeholder 5"/>
          <p:cNvSpPr>
            <a:spLocks noGrp="1"/>
          </p:cNvSpPr>
          <p:nvPr>
            <p:ph type="sldNum" sz="quarter" idx="4"/>
          </p:nvPr>
        </p:nvSpPr>
        <p:spPr>
          <a:xfrm>
            <a:off x="8460432" y="6453336"/>
            <a:ext cx="576064" cy="360040"/>
          </a:xfrm>
          <a:prstGeom prst="rect">
            <a:avLst/>
          </a:prstGeom>
          <a:solidFill>
            <a:schemeClr val="bg1">
              <a:alpha val="54000"/>
            </a:schemeClr>
          </a:solidFill>
        </p:spPr>
        <p:txBody>
          <a:bodyPr/>
          <a:lstStyle>
            <a:lvl1pPr algn="r">
              <a:lnSpc>
                <a:spcPct val="100000"/>
              </a:lnSpc>
              <a:defRPr sz="1400" baseline="0">
                <a:solidFill>
                  <a:schemeClr val="tx1">
                    <a:lumMod val="65000"/>
                    <a:lumOff val="35000"/>
                  </a:schemeClr>
                </a:solidFill>
                <a:latin typeface="Museo Sans 500"/>
                <a:cs typeface="Museo Sans 500"/>
              </a:defRPr>
            </a:lvl1pPr>
          </a:lstStyle>
          <a:p>
            <a:pPr>
              <a:lnSpc>
                <a:spcPct val="150000"/>
              </a:lnSpc>
            </a:pPr>
            <a:fld id="{7D11BC52-2EB2-429D-AEA3-6E08E42B983F}" type="slidenum">
              <a:rPr lang="de-CH" smtClean="0"/>
              <a:pPr>
                <a:lnSpc>
                  <a:spcPct val="150000"/>
                </a:lnSpc>
              </a:pPr>
              <a:t>‹#›</a:t>
            </a:fld>
            <a:endParaRPr lang="de-CH"/>
          </a:p>
        </p:txBody>
      </p:sp>
      <p:sp>
        <p:nvSpPr>
          <p:cNvPr id="9" name="Fußzeilenplatzhalter 3"/>
          <p:cNvSpPr>
            <a:spLocks noGrp="1"/>
          </p:cNvSpPr>
          <p:nvPr>
            <p:ph type="ftr" sz="quarter" idx="3"/>
          </p:nvPr>
        </p:nvSpPr>
        <p:spPr>
          <a:xfrm>
            <a:off x="2267744" y="6453338"/>
            <a:ext cx="4320480" cy="365125"/>
          </a:xfrm>
          <a:prstGeom prst="rect">
            <a:avLst/>
          </a:prstGeom>
        </p:spPr>
        <p:txBody>
          <a:bodyPr vert="horz" lIns="91440" tIns="45720" rIns="91440" bIns="45720" rtlCol="0" anchor="ctr"/>
          <a:lstStyle>
            <a:lvl1pPr algn="ctr">
              <a:defRPr lang="de-CH" sz="1400" smtClean="0">
                <a:latin typeface="Museo Sans 500"/>
              </a:defRPr>
            </a:lvl1pPr>
          </a:lstStyle>
          <a:p>
            <a:pPr>
              <a:buFontTx/>
              <a:buNone/>
            </a:pPr>
            <a:r>
              <a:rPr lang="de-CH"/>
              <a:t>Top Programm Holz, neue Holzbau AG, 05.11.2014</a:t>
            </a:r>
          </a:p>
        </p:txBody>
      </p:sp>
    </p:spTree>
    <p:extLst>
      <p:ext uri="{BB962C8B-B14F-4D97-AF65-F5344CB8AC3E}">
        <p14:creationId xmlns:p14="http://schemas.microsoft.com/office/powerpoint/2010/main" val="4206675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95537" y="341784"/>
            <a:ext cx="6419056" cy="1143000"/>
          </a:xfrm>
        </p:spPr>
        <p:txBody>
          <a:bodyPr anchor="t"/>
          <a:lstStyle>
            <a:lvl1pPr>
              <a:defRPr>
                <a:solidFill>
                  <a:srgbClr val="806E4D"/>
                </a:solidFill>
              </a:defRPr>
            </a:lvl1pPr>
          </a:lstStyle>
          <a:p>
            <a:r>
              <a:rPr lang="de-DE" dirty="0"/>
              <a:t>Titelmasterformat durch Klicken bearbeiten</a:t>
            </a:r>
            <a:endParaRPr lang="de-CH" dirty="0"/>
          </a:p>
        </p:txBody>
      </p:sp>
      <p:sp>
        <p:nvSpPr>
          <p:cNvPr id="3" name="Inhaltsplatzhalter 2"/>
          <p:cNvSpPr>
            <a:spLocks noGrp="1"/>
          </p:cNvSpPr>
          <p:nvPr>
            <p:ph sz="half" idx="1" hasCustomPrompt="1"/>
          </p:nvPr>
        </p:nvSpPr>
        <p:spPr>
          <a:xfrm>
            <a:off x="395536" y="1556794"/>
            <a:ext cx="3096344" cy="4525963"/>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nu</a:t>
            </a:r>
          </a:p>
          <a:p>
            <a:pPr lvl="2"/>
            <a:r>
              <a:rPr lang="de-DE" dirty="0"/>
              <a:t>Dritte </a:t>
            </a:r>
            <a:r>
              <a:rPr lang="de-DE" dirty="0" err="1"/>
              <a:t>Ebe</a:t>
            </a:r>
            <a:endParaRPr lang="de-DE" dirty="0"/>
          </a:p>
        </p:txBody>
      </p:sp>
      <p:sp>
        <p:nvSpPr>
          <p:cNvPr id="4" name="Inhaltsplatzhalter 3"/>
          <p:cNvSpPr>
            <a:spLocks noGrp="1"/>
          </p:cNvSpPr>
          <p:nvPr>
            <p:ph sz="half" idx="2" hasCustomPrompt="1"/>
          </p:nvPr>
        </p:nvSpPr>
        <p:spPr>
          <a:xfrm>
            <a:off x="3707905" y="1556794"/>
            <a:ext cx="3096344" cy="4525963"/>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p:txBody>
      </p:sp>
      <p:sp>
        <p:nvSpPr>
          <p:cNvPr id="6" name="Slide Number Placeholder 5"/>
          <p:cNvSpPr>
            <a:spLocks noGrp="1"/>
          </p:cNvSpPr>
          <p:nvPr>
            <p:ph type="sldNum" sz="quarter" idx="4"/>
          </p:nvPr>
        </p:nvSpPr>
        <p:spPr>
          <a:xfrm>
            <a:off x="8460432" y="6453336"/>
            <a:ext cx="576064" cy="360040"/>
          </a:xfrm>
          <a:prstGeom prst="rect">
            <a:avLst/>
          </a:prstGeom>
          <a:solidFill>
            <a:schemeClr val="bg1">
              <a:alpha val="54000"/>
            </a:schemeClr>
          </a:solidFill>
        </p:spPr>
        <p:txBody>
          <a:bodyPr/>
          <a:lstStyle>
            <a:lvl1pPr algn="r">
              <a:lnSpc>
                <a:spcPct val="100000"/>
              </a:lnSpc>
              <a:defRPr sz="1400" baseline="0">
                <a:solidFill>
                  <a:schemeClr val="tx1">
                    <a:lumMod val="65000"/>
                    <a:lumOff val="35000"/>
                  </a:schemeClr>
                </a:solidFill>
                <a:latin typeface="Museo Sans 500"/>
                <a:cs typeface="Museo Sans 500"/>
              </a:defRPr>
            </a:lvl1pPr>
          </a:lstStyle>
          <a:p>
            <a:pPr>
              <a:lnSpc>
                <a:spcPct val="150000"/>
              </a:lnSpc>
            </a:pPr>
            <a:fld id="{7D11BC52-2EB2-429D-AEA3-6E08E42B983F}" type="slidenum">
              <a:rPr lang="de-CH" smtClean="0"/>
              <a:pPr>
                <a:lnSpc>
                  <a:spcPct val="150000"/>
                </a:lnSpc>
              </a:pPr>
              <a:t>‹#›</a:t>
            </a:fld>
            <a:endParaRPr lang="de-CH"/>
          </a:p>
        </p:txBody>
      </p:sp>
      <p:sp>
        <p:nvSpPr>
          <p:cNvPr id="8" name="Fußzeilenplatzhalter 3"/>
          <p:cNvSpPr>
            <a:spLocks noGrp="1"/>
          </p:cNvSpPr>
          <p:nvPr>
            <p:ph type="ftr" sz="quarter" idx="3"/>
          </p:nvPr>
        </p:nvSpPr>
        <p:spPr>
          <a:xfrm>
            <a:off x="2267744" y="6453338"/>
            <a:ext cx="4320480" cy="365125"/>
          </a:xfrm>
          <a:prstGeom prst="rect">
            <a:avLst/>
          </a:prstGeom>
        </p:spPr>
        <p:txBody>
          <a:bodyPr vert="horz" lIns="91440" tIns="45720" rIns="91440" bIns="45720" rtlCol="0" anchor="ctr"/>
          <a:lstStyle>
            <a:lvl1pPr algn="ctr">
              <a:defRPr lang="de-CH" sz="1400" smtClean="0">
                <a:latin typeface="Museo Sans 500"/>
              </a:defRPr>
            </a:lvl1pPr>
          </a:lstStyle>
          <a:p>
            <a:pPr>
              <a:buFontTx/>
              <a:buNone/>
            </a:pPr>
            <a:r>
              <a:rPr lang="de-CH"/>
              <a:t>Top Programm Holz, neue Holzbau AG, 05.11.2014</a:t>
            </a:r>
          </a:p>
        </p:txBody>
      </p:sp>
    </p:spTree>
    <p:extLst>
      <p:ext uri="{BB962C8B-B14F-4D97-AF65-F5344CB8AC3E}">
        <p14:creationId xmlns:p14="http://schemas.microsoft.com/office/powerpoint/2010/main" val="955016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7" name="Titel 1"/>
          <p:cNvSpPr>
            <a:spLocks noGrp="1"/>
          </p:cNvSpPr>
          <p:nvPr>
            <p:ph type="title"/>
          </p:nvPr>
        </p:nvSpPr>
        <p:spPr>
          <a:xfrm>
            <a:off x="395537" y="341784"/>
            <a:ext cx="6419056" cy="1143000"/>
          </a:xfrm>
        </p:spPr>
        <p:txBody>
          <a:bodyPr anchor="t"/>
          <a:lstStyle>
            <a:lvl1pPr>
              <a:defRPr>
                <a:solidFill>
                  <a:schemeClr val="tx2"/>
                </a:solidFill>
              </a:defRPr>
            </a:lvl1pPr>
          </a:lstStyle>
          <a:p>
            <a:r>
              <a:rPr lang="de-DE" dirty="0"/>
              <a:t>Titelmasterformat durch Klicken bearbeiten</a:t>
            </a:r>
            <a:endParaRPr lang="de-CH" dirty="0"/>
          </a:p>
        </p:txBody>
      </p:sp>
      <p:sp>
        <p:nvSpPr>
          <p:cNvPr id="9" name="Inhaltsplatzhalter 2"/>
          <p:cNvSpPr>
            <a:spLocks noGrp="1"/>
          </p:cNvSpPr>
          <p:nvPr>
            <p:ph idx="1" hasCustomPrompt="1"/>
          </p:nvPr>
        </p:nvSpPr>
        <p:spPr>
          <a:xfrm>
            <a:off x="395537" y="1556794"/>
            <a:ext cx="6419056" cy="4525963"/>
          </a:xfrm>
        </p:spPr>
        <p:txBody>
          <a:bodyPr anchor="t"/>
          <a:lstStyle>
            <a:lvl1pPr marL="0" indent="0">
              <a:buClr>
                <a:srgbClr val="92D050"/>
              </a:buClr>
              <a:buSzPct val="110000"/>
              <a:buFont typeface="Wingdings" pitchFamily="2" charset="2"/>
              <a:buNone/>
              <a:defRPr/>
            </a:lvl1pPr>
            <a:lvl2pPr marL="800100" indent="-342900">
              <a:buClr>
                <a:schemeClr val="tx1">
                  <a:lumMod val="65000"/>
                  <a:lumOff val="35000"/>
                </a:schemeClr>
              </a:buClr>
              <a:buSzPct val="120000"/>
              <a:buFont typeface="Arial"/>
              <a:buChar char="•"/>
              <a:defRPr/>
            </a:lvl2pPr>
            <a:lvl3pPr marL="1257300" indent="-342900">
              <a:buClr>
                <a:schemeClr val="tx1">
                  <a:lumMod val="65000"/>
                  <a:lumOff val="35000"/>
                </a:schemeClr>
              </a:buClr>
              <a:buSzPct val="120000"/>
              <a:buFont typeface="Arial"/>
              <a:buChar char="•"/>
              <a:defRPr/>
            </a:lvl3pPr>
            <a:lvl4pPr marL="1714500" indent="-342900">
              <a:buClr>
                <a:schemeClr val="tx1">
                  <a:lumMod val="65000"/>
                  <a:lumOff val="35000"/>
                </a:schemeClr>
              </a:buClr>
              <a:buSzPct val="120000"/>
              <a:buFont typeface="Arial"/>
              <a:buChar char="•"/>
              <a:defRPr/>
            </a:lvl4pPr>
            <a:lvl5pPr marL="2171700" indent="-342900">
              <a:buClr>
                <a:schemeClr val="tx1">
                  <a:lumMod val="65000"/>
                  <a:lumOff val="35000"/>
                </a:schemeClr>
              </a:buClr>
              <a:buSzPct val="120000"/>
              <a:buFont typeface="Arial"/>
              <a:buChar char="•"/>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5" name="Slide Number Placeholder 5"/>
          <p:cNvSpPr>
            <a:spLocks noGrp="1"/>
          </p:cNvSpPr>
          <p:nvPr>
            <p:ph type="sldNum" sz="quarter" idx="4"/>
          </p:nvPr>
        </p:nvSpPr>
        <p:spPr>
          <a:xfrm>
            <a:off x="8460432" y="6453336"/>
            <a:ext cx="576064" cy="360040"/>
          </a:xfrm>
          <a:prstGeom prst="rect">
            <a:avLst/>
          </a:prstGeom>
          <a:solidFill>
            <a:schemeClr val="bg1">
              <a:alpha val="54000"/>
            </a:schemeClr>
          </a:solidFill>
        </p:spPr>
        <p:txBody>
          <a:bodyPr/>
          <a:lstStyle>
            <a:lvl1pPr algn="r">
              <a:lnSpc>
                <a:spcPct val="100000"/>
              </a:lnSpc>
              <a:defRPr sz="1400" baseline="0">
                <a:solidFill>
                  <a:schemeClr val="tx1">
                    <a:lumMod val="65000"/>
                    <a:lumOff val="35000"/>
                  </a:schemeClr>
                </a:solidFill>
                <a:latin typeface="Museo Sans 500"/>
                <a:cs typeface="Museo Sans 500"/>
              </a:defRPr>
            </a:lvl1pPr>
          </a:lstStyle>
          <a:p>
            <a:pPr>
              <a:lnSpc>
                <a:spcPct val="150000"/>
              </a:lnSpc>
            </a:pPr>
            <a:fld id="{7D11BC52-2EB2-429D-AEA3-6E08E42B983F}" type="slidenum">
              <a:rPr lang="de-CH" smtClean="0"/>
              <a:pPr>
                <a:lnSpc>
                  <a:spcPct val="150000"/>
                </a:lnSpc>
              </a:pPr>
              <a:t>‹#›</a:t>
            </a:fld>
            <a:endParaRPr lang="de-CH"/>
          </a:p>
        </p:txBody>
      </p:sp>
      <p:sp>
        <p:nvSpPr>
          <p:cNvPr id="6" name="Fußzeilenplatzhalter 3"/>
          <p:cNvSpPr>
            <a:spLocks noGrp="1"/>
          </p:cNvSpPr>
          <p:nvPr>
            <p:ph type="ftr" sz="quarter" idx="3"/>
          </p:nvPr>
        </p:nvSpPr>
        <p:spPr>
          <a:xfrm>
            <a:off x="2267744" y="6453338"/>
            <a:ext cx="4320480" cy="365125"/>
          </a:xfrm>
          <a:prstGeom prst="rect">
            <a:avLst/>
          </a:prstGeom>
        </p:spPr>
        <p:txBody>
          <a:bodyPr vert="horz" lIns="91440" tIns="45720" rIns="91440" bIns="45720" rtlCol="0" anchor="ctr"/>
          <a:lstStyle>
            <a:lvl1pPr algn="ctr">
              <a:defRPr lang="de-CH" sz="1400" smtClean="0">
                <a:latin typeface="Museo Sans 500"/>
              </a:defRPr>
            </a:lvl1pPr>
          </a:lstStyle>
          <a:p>
            <a:pPr>
              <a:buFontTx/>
              <a:buNone/>
            </a:pPr>
            <a:r>
              <a:rPr lang="de-CH"/>
              <a:t>Top Programm Holz, neue Holzbau AG, 05.11.2014</a:t>
            </a:r>
          </a:p>
        </p:txBody>
      </p:sp>
    </p:spTree>
    <p:extLst>
      <p:ext uri="{BB962C8B-B14F-4D97-AF65-F5344CB8AC3E}">
        <p14:creationId xmlns:p14="http://schemas.microsoft.com/office/powerpoint/2010/main" val="1823079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6" name="Titel 1"/>
          <p:cNvSpPr>
            <a:spLocks noGrp="1"/>
          </p:cNvSpPr>
          <p:nvPr>
            <p:ph type="title"/>
          </p:nvPr>
        </p:nvSpPr>
        <p:spPr>
          <a:xfrm>
            <a:off x="395537" y="341784"/>
            <a:ext cx="6419056" cy="1143000"/>
          </a:xfrm>
        </p:spPr>
        <p:txBody>
          <a:bodyPr anchor="t"/>
          <a:lstStyle>
            <a:lvl1pPr>
              <a:defRPr>
                <a:solidFill>
                  <a:srgbClr val="806E4D"/>
                </a:solidFill>
              </a:defRPr>
            </a:lvl1pPr>
          </a:lstStyle>
          <a:p>
            <a:r>
              <a:rPr lang="de-DE" dirty="0"/>
              <a:t>Titelmasterformat durch Klicken bearbeiten</a:t>
            </a:r>
            <a:endParaRPr lang="de-CH" dirty="0"/>
          </a:p>
        </p:txBody>
      </p:sp>
      <p:sp>
        <p:nvSpPr>
          <p:cNvPr id="8" name="Slide Number Placeholder 5"/>
          <p:cNvSpPr>
            <a:spLocks noGrp="1"/>
          </p:cNvSpPr>
          <p:nvPr>
            <p:ph type="sldNum" sz="quarter" idx="4"/>
          </p:nvPr>
        </p:nvSpPr>
        <p:spPr>
          <a:xfrm>
            <a:off x="8460432" y="6453336"/>
            <a:ext cx="576064" cy="360040"/>
          </a:xfrm>
          <a:prstGeom prst="rect">
            <a:avLst/>
          </a:prstGeom>
          <a:solidFill>
            <a:schemeClr val="bg1">
              <a:alpha val="54000"/>
            </a:schemeClr>
          </a:solidFill>
        </p:spPr>
        <p:txBody>
          <a:bodyPr/>
          <a:lstStyle>
            <a:lvl1pPr algn="r">
              <a:lnSpc>
                <a:spcPct val="100000"/>
              </a:lnSpc>
              <a:defRPr sz="1400" baseline="0">
                <a:solidFill>
                  <a:schemeClr val="tx1">
                    <a:lumMod val="65000"/>
                    <a:lumOff val="35000"/>
                  </a:schemeClr>
                </a:solidFill>
                <a:latin typeface="Museo Sans 500"/>
                <a:cs typeface="Museo Sans 500"/>
              </a:defRPr>
            </a:lvl1pPr>
          </a:lstStyle>
          <a:p>
            <a:pPr>
              <a:lnSpc>
                <a:spcPct val="150000"/>
              </a:lnSpc>
            </a:pPr>
            <a:fld id="{7D11BC52-2EB2-429D-AEA3-6E08E42B983F}" type="slidenum">
              <a:rPr lang="de-CH" smtClean="0"/>
              <a:pPr>
                <a:lnSpc>
                  <a:spcPct val="150000"/>
                </a:lnSpc>
              </a:pPr>
              <a:t>‹#›</a:t>
            </a:fld>
            <a:endParaRPr lang="de-CH"/>
          </a:p>
        </p:txBody>
      </p:sp>
      <p:sp>
        <p:nvSpPr>
          <p:cNvPr id="9" name="Fußzeilenplatzhalter 3"/>
          <p:cNvSpPr>
            <a:spLocks noGrp="1"/>
          </p:cNvSpPr>
          <p:nvPr>
            <p:ph type="ftr" sz="quarter" idx="3"/>
          </p:nvPr>
        </p:nvSpPr>
        <p:spPr>
          <a:xfrm>
            <a:off x="2267744" y="6453338"/>
            <a:ext cx="4320480" cy="365125"/>
          </a:xfrm>
          <a:prstGeom prst="rect">
            <a:avLst/>
          </a:prstGeom>
        </p:spPr>
        <p:txBody>
          <a:bodyPr vert="horz" lIns="91440" tIns="45720" rIns="91440" bIns="45720" rtlCol="0" anchor="ctr"/>
          <a:lstStyle>
            <a:lvl1pPr algn="ctr">
              <a:defRPr lang="de-CH" sz="1400" smtClean="0">
                <a:latin typeface="Museo Sans 500"/>
              </a:defRPr>
            </a:lvl1pPr>
          </a:lstStyle>
          <a:p>
            <a:pPr>
              <a:buFontTx/>
              <a:buNone/>
            </a:pPr>
            <a:r>
              <a:rPr lang="de-CH"/>
              <a:t>Top Programm Holz, neue Holzbau AG, 05.11.2014</a:t>
            </a:r>
          </a:p>
        </p:txBody>
      </p:sp>
    </p:spTree>
    <p:extLst>
      <p:ext uri="{BB962C8B-B14F-4D97-AF65-F5344CB8AC3E}">
        <p14:creationId xmlns:p14="http://schemas.microsoft.com/office/powerpoint/2010/main" val="3160705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Vertical Title and Text">
    <p:spTree>
      <p:nvGrpSpPr>
        <p:cNvPr id="1" name=""/>
        <p:cNvGrpSpPr/>
        <p:nvPr/>
      </p:nvGrpSpPr>
      <p:grpSpPr>
        <a:xfrm>
          <a:off x="0" y="0"/>
          <a:ext cx="0" cy="0"/>
          <a:chOff x="0" y="0"/>
          <a:chExt cx="0" cy="0"/>
        </a:xfrm>
      </p:grpSpPr>
      <p:sp>
        <p:nvSpPr>
          <p:cNvPr id="7" name="Titelplatzhalter 1"/>
          <p:cNvSpPr>
            <a:spLocks noGrp="1"/>
          </p:cNvSpPr>
          <p:nvPr>
            <p:ph type="title"/>
          </p:nvPr>
        </p:nvSpPr>
        <p:spPr>
          <a:xfrm>
            <a:off x="323850" y="667433"/>
            <a:ext cx="8496300" cy="939239"/>
          </a:xfrm>
          <a:prstGeom prst="rect">
            <a:avLst/>
          </a:prstGeom>
          <a:solidFill>
            <a:schemeClr val="bg1"/>
          </a:solidFill>
          <a:ln>
            <a:noFill/>
          </a:ln>
        </p:spPr>
        <p:txBody>
          <a:bodyPr vert="horz" lIns="140400" tIns="0" rIns="144000" bIns="0" rtlCol="0" anchor="b" anchorCtr="0">
            <a:noAutofit/>
          </a:bodyPr>
          <a:lstStyle/>
          <a:p>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3" name="Text Placeholder 2"/>
          <p:cNvSpPr>
            <a:spLocks noGrp="1"/>
          </p:cNvSpPr>
          <p:nvPr>
            <p:ph type="body" sz="quarter" idx="10"/>
          </p:nvPr>
        </p:nvSpPr>
        <p:spPr>
          <a:xfrm>
            <a:off x="323850" y="2030412"/>
            <a:ext cx="8496300" cy="4219576"/>
          </a:xfrm>
        </p:spPr>
        <p:txBody>
          <a:bodyPr/>
          <a:lstStyle/>
          <a:p>
            <a:pPr lvl="0"/>
            <a:r>
              <a:rPr lang="en-US" noProof="0" dirty="0"/>
              <a:t>Click to edit Master text styles</a:t>
            </a:r>
          </a:p>
          <a:p>
            <a:pPr lvl="1"/>
            <a:r>
              <a:rPr lang="en-US" noProof="0" dirty="0"/>
              <a:t>Second level</a:t>
            </a:r>
          </a:p>
          <a:p>
            <a:pPr lvl="2"/>
            <a:r>
              <a:rPr lang="en-US" noProof="0" dirty="0"/>
              <a:t>Third level</a:t>
            </a:r>
          </a:p>
        </p:txBody>
      </p:sp>
      <p:sp>
        <p:nvSpPr>
          <p:cNvPr id="8" name="Fußzeilenplatzhalter 4"/>
          <p:cNvSpPr>
            <a:spLocks noGrp="1"/>
          </p:cNvSpPr>
          <p:nvPr>
            <p:ph type="ftr" sz="quarter" idx="3"/>
          </p:nvPr>
        </p:nvSpPr>
        <p:spPr>
          <a:xfrm>
            <a:off x="6183351" y="6308726"/>
            <a:ext cx="1638300" cy="468312"/>
          </a:xfrm>
          <a:prstGeom prst="rect">
            <a:avLst/>
          </a:prstGeom>
        </p:spPr>
        <p:txBody>
          <a:bodyPr vert="horz" wrap="none" lIns="0" tIns="0" rIns="0" bIns="0" rtlCol="0" anchor="ctr"/>
          <a:lstStyle>
            <a:lvl1pPr algn="r">
              <a:defRPr sz="800">
                <a:solidFill>
                  <a:schemeClr val="tx1"/>
                </a:solidFill>
                <a:latin typeface="Arial" panose="020B0604020202020204" pitchFamily="34" charset="0"/>
                <a:cs typeface="Arial" panose="020B0604020202020204" pitchFamily="34" charset="0"/>
              </a:defRPr>
            </a:lvl1pPr>
          </a:lstStyle>
          <a:p>
            <a:r>
              <a:rPr lang="de-DE"/>
              <a:t>serge.biollaz@psi.ch</a:t>
            </a:r>
            <a:endParaRPr lang="de-DE" dirty="0"/>
          </a:p>
        </p:txBody>
      </p:sp>
      <p:sp>
        <p:nvSpPr>
          <p:cNvPr id="9" name="Datumsplatzhalter 3"/>
          <p:cNvSpPr>
            <a:spLocks noGrp="1"/>
          </p:cNvSpPr>
          <p:nvPr>
            <p:ph type="dt" sz="half" idx="2"/>
          </p:nvPr>
        </p:nvSpPr>
        <p:spPr>
          <a:xfrm>
            <a:off x="7937625" y="6308726"/>
            <a:ext cx="612068" cy="468312"/>
          </a:xfrm>
          <a:prstGeom prst="rect">
            <a:avLst/>
          </a:prstGeom>
        </p:spPr>
        <p:txBody>
          <a:bodyPr vert="horz" wrap="none" lIns="0" tIns="0" rIns="0" bIns="0" rtlCol="0" anchor="ctr"/>
          <a:lstStyle>
            <a:lvl1pPr algn="ctr">
              <a:defRPr sz="800">
                <a:solidFill>
                  <a:schemeClr val="tx1"/>
                </a:solidFill>
                <a:latin typeface="Arial" panose="020B0604020202020204" pitchFamily="34" charset="0"/>
                <a:cs typeface="Arial" panose="020B0604020202020204" pitchFamily="34" charset="0"/>
              </a:defRPr>
            </a:lvl1pPr>
          </a:lstStyle>
          <a:p>
            <a:r>
              <a:rPr lang="de-CH"/>
              <a:t>17.04.2015</a:t>
            </a:r>
            <a:endParaRPr lang="de-DE" dirty="0"/>
          </a:p>
        </p:txBody>
      </p:sp>
      <p:sp>
        <p:nvSpPr>
          <p:cNvPr id="11" name="Foliennummernplatzhalter 5"/>
          <p:cNvSpPr>
            <a:spLocks noGrp="1"/>
          </p:cNvSpPr>
          <p:nvPr>
            <p:ph type="sldNum" sz="quarter" idx="4"/>
          </p:nvPr>
        </p:nvSpPr>
        <p:spPr>
          <a:xfrm>
            <a:off x="8626351" y="6308726"/>
            <a:ext cx="266700" cy="468312"/>
          </a:xfrm>
          <a:prstGeom prst="rect">
            <a:avLst/>
          </a:prstGeom>
        </p:spPr>
        <p:txBody>
          <a:bodyPr vert="horz" wrap="none" lIns="0" tIns="0" rIns="0" bIns="0" rtlCol="0" anchor="ctr"/>
          <a:lstStyle>
            <a:lvl1pPr algn="ctr">
              <a:defRPr sz="800">
                <a:solidFill>
                  <a:schemeClr val="tx1"/>
                </a:solidFill>
                <a:latin typeface="Arial" panose="020B0604020202020204" pitchFamily="34" charset="0"/>
                <a:cs typeface="Arial" panose="020B0604020202020204" pitchFamily="34" charset="0"/>
              </a:defRPr>
            </a:lvl1pPr>
          </a:lstStyle>
          <a:p>
            <a:fld id="{6C6AE60A-B69C-4790-82F7-3882EDF23186}" type="slidenum">
              <a:rPr lang="de-DE" smtClean="0"/>
              <a:pPr/>
              <a:t>‹#›</a:t>
            </a:fld>
            <a:endParaRPr lang="de-DE"/>
          </a:p>
        </p:txBody>
      </p:sp>
    </p:spTree>
    <p:extLst>
      <p:ext uri="{BB962C8B-B14F-4D97-AF65-F5344CB8AC3E}">
        <p14:creationId xmlns:p14="http://schemas.microsoft.com/office/powerpoint/2010/main" val="3141808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2"/>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5300663"/>
            <a:ext cx="9144000" cy="15573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CH" altLang="de-DE"/>
          </a:p>
        </p:txBody>
      </p:sp>
      <p:pic>
        <p:nvPicPr>
          <p:cNvPr id="5" name="Picture 5" descr="wm_logo_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5661025"/>
            <a:ext cx="2786063"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p:cNvSpPr txBox="1"/>
          <p:nvPr/>
        </p:nvSpPr>
        <p:spPr>
          <a:xfrm>
            <a:off x="541338" y="6297613"/>
            <a:ext cx="2128837" cy="444500"/>
          </a:xfrm>
          <a:prstGeom prst="rect">
            <a:avLst/>
          </a:prstGeom>
          <a:noFill/>
        </p:spPr>
        <p:txBody>
          <a:bodyPr wrap="none" lIns="0" rIns="0"/>
          <a:lstStyle>
            <a:lvl1pPr defTabSz="457200">
              <a:defRPr>
                <a:solidFill>
                  <a:schemeClr val="tx1"/>
                </a:solidFill>
                <a:latin typeface="Arial" charset="0"/>
              </a:defRPr>
            </a:lvl1pPr>
            <a:lvl2pPr marL="37931725" indent="-37474525" defTabSz="4572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defRPr/>
            </a:pPr>
            <a:r>
              <a:rPr lang="de-CH" altLang="de-DE" sz="1200" b="1" dirty="0">
                <a:solidFill>
                  <a:srgbClr val="4D4E53"/>
                </a:solidFill>
                <a:ea typeface="ＭＳ Ｐゴシック" pitchFamily="34" charset="-128"/>
              </a:rPr>
              <a:t>WEIDMANN FIBER TECHNOLOGY</a:t>
            </a:r>
            <a:endParaRPr lang="de-CH" altLang="de-DE" sz="1200" dirty="0">
              <a:solidFill>
                <a:srgbClr val="4D4E53"/>
              </a:solidFill>
              <a:ea typeface="ＭＳ Ｐゴシック" pitchFamily="34" charset="-128"/>
            </a:endParaRPr>
          </a:p>
          <a:p>
            <a:pPr>
              <a:defRPr/>
            </a:pPr>
            <a:r>
              <a:rPr lang="de-DE" altLang="de-DE" sz="1000" dirty="0">
                <a:solidFill>
                  <a:schemeClr val="accent2"/>
                </a:solidFill>
              </a:rPr>
              <a:t>A Member </a:t>
            </a:r>
            <a:r>
              <a:rPr lang="de-DE" altLang="de-DE" sz="1000" dirty="0" err="1">
                <a:solidFill>
                  <a:schemeClr val="accent2"/>
                </a:solidFill>
              </a:rPr>
              <a:t>of</a:t>
            </a:r>
            <a:r>
              <a:rPr lang="de-DE" altLang="de-DE" sz="1000" dirty="0">
                <a:solidFill>
                  <a:schemeClr val="accent2"/>
                </a:solidFill>
              </a:rPr>
              <a:t> </a:t>
            </a:r>
            <a:r>
              <a:rPr lang="de-DE" altLang="de-DE" sz="1000" dirty="0" err="1">
                <a:solidFill>
                  <a:schemeClr val="accent2"/>
                </a:solidFill>
              </a:rPr>
              <a:t>the</a:t>
            </a:r>
            <a:r>
              <a:rPr lang="de-DE" altLang="de-DE" sz="1000" dirty="0">
                <a:solidFill>
                  <a:schemeClr val="accent2"/>
                </a:solidFill>
              </a:rPr>
              <a:t> </a:t>
            </a:r>
            <a:r>
              <a:rPr lang="de-DE" altLang="de-DE" sz="1000" b="1" dirty="0">
                <a:solidFill>
                  <a:schemeClr val="accent2"/>
                </a:solidFill>
              </a:rPr>
              <a:t>Weidmann</a:t>
            </a:r>
            <a:r>
              <a:rPr lang="de-DE" altLang="de-DE" sz="1000" dirty="0">
                <a:solidFill>
                  <a:schemeClr val="accent2"/>
                </a:solidFill>
              </a:rPr>
              <a:t> Group</a:t>
            </a:r>
          </a:p>
        </p:txBody>
      </p:sp>
      <p:sp>
        <p:nvSpPr>
          <p:cNvPr id="11267" name="Rectangle 3"/>
          <p:cNvSpPr>
            <a:spLocks noGrp="1" noChangeArrowheads="1"/>
          </p:cNvSpPr>
          <p:nvPr>
            <p:ph type="ctrTitle"/>
          </p:nvPr>
        </p:nvSpPr>
        <p:spPr>
          <a:xfrm>
            <a:off x="468313" y="549275"/>
            <a:ext cx="8135937" cy="1470025"/>
          </a:xfrm>
        </p:spPr>
        <p:txBody>
          <a:bodyPr tIns="36000" bIns="36000" anchor="b"/>
          <a:lstStyle>
            <a:lvl1pPr>
              <a:defRPr/>
            </a:lvl1pPr>
          </a:lstStyle>
          <a:p>
            <a:pPr lvl="0"/>
            <a:r>
              <a:rPr lang="de-DE" altLang="de-DE" noProof="0"/>
              <a:t>Titelmasterformat durch Klicken bearbeiten</a:t>
            </a:r>
          </a:p>
        </p:txBody>
      </p:sp>
      <p:sp>
        <p:nvSpPr>
          <p:cNvPr id="11268" name="Rectangle 4"/>
          <p:cNvSpPr>
            <a:spLocks noGrp="1" noChangeArrowheads="1"/>
          </p:cNvSpPr>
          <p:nvPr>
            <p:ph type="subTitle" idx="1"/>
          </p:nvPr>
        </p:nvSpPr>
        <p:spPr>
          <a:xfrm>
            <a:off x="468313" y="1987550"/>
            <a:ext cx="8135937" cy="3241675"/>
          </a:xfrm>
        </p:spPr>
        <p:txBody>
          <a:bodyPr/>
          <a:lstStyle>
            <a:lvl1pPr>
              <a:defRPr>
                <a:solidFill>
                  <a:schemeClr val="accent2"/>
                </a:solidFill>
              </a:defRPr>
            </a:lvl1pPr>
          </a:lstStyle>
          <a:p>
            <a:pPr lvl="0"/>
            <a:r>
              <a:rPr lang="de-DE" altLang="de-DE" noProof="0"/>
              <a:t>Formatvorlage des Untertitelmasters durch Klicken bearbeiten</a:t>
            </a:r>
          </a:p>
        </p:txBody>
      </p:sp>
    </p:spTree>
    <p:extLst>
      <p:ext uri="{BB962C8B-B14F-4D97-AF65-F5344CB8AC3E}">
        <p14:creationId xmlns:p14="http://schemas.microsoft.com/office/powerpoint/2010/main" val="1384196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a:spLocks noGrp="1" noChangeArrowheads="1"/>
          </p:cNvSpPr>
          <p:nvPr>
            <p:ph type="ftr" sz="quarter" idx="10"/>
          </p:nvPr>
        </p:nvSpPr>
        <p:spPr>
          <a:ln/>
        </p:spPr>
        <p:txBody>
          <a:bodyPr/>
          <a:lstStyle>
            <a:lvl1pPr>
              <a:defRPr/>
            </a:lvl1pPr>
          </a:lstStyle>
          <a:p>
            <a:pPr>
              <a:defRPr/>
            </a:pPr>
            <a:r>
              <a:rPr lang="de-DE" altLang="de-DE" dirty="0" err="1"/>
              <a:t>Rencontres</a:t>
            </a:r>
            <a:r>
              <a:rPr lang="de-DE" altLang="de-DE" dirty="0"/>
              <a:t> WOODRISE_Genève_31 Janvier 2019_Weidmann_Delaunay-Driquert</a:t>
            </a:r>
          </a:p>
        </p:txBody>
      </p:sp>
      <p:sp>
        <p:nvSpPr>
          <p:cNvPr id="5" name="Rectangle 5"/>
          <p:cNvSpPr>
            <a:spLocks noGrp="1" noChangeArrowheads="1"/>
          </p:cNvSpPr>
          <p:nvPr>
            <p:ph type="sldNum" sz="quarter" idx="11"/>
          </p:nvPr>
        </p:nvSpPr>
        <p:spPr>
          <a:ln/>
        </p:spPr>
        <p:txBody>
          <a:bodyPr/>
          <a:lstStyle>
            <a:lvl1pPr>
              <a:defRPr/>
            </a:lvl1pPr>
          </a:lstStyle>
          <a:p>
            <a:pPr>
              <a:defRPr/>
            </a:pPr>
            <a:fld id="{3E17DCFF-7317-4FFE-BF64-A6996A1F1B89}" type="slidenum">
              <a:rPr lang="de-DE" altLang="de-DE"/>
              <a:pPr>
                <a:defRPr/>
              </a:pPr>
              <a:t>‹#›</a:t>
            </a:fld>
            <a:endParaRPr lang="de-DE" altLang="de-DE"/>
          </a:p>
        </p:txBody>
      </p:sp>
    </p:spTree>
    <p:extLst>
      <p:ext uri="{BB962C8B-B14F-4D97-AF65-F5344CB8AC3E}">
        <p14:creationId xmlns:p14="http://schemas.microsoft.com/office/powerpoint/2010/main" val="1771987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p:cNvSpPr>
            <a:spLocks noGrp="1" noChangeArrowheads="1"/>
          </p:cNvSpPr>
          <p:nvPr>
            <p:ph type="ftr" sz="quarter" idx="10"/>
          </p:nvPr>
        </p:nvSpPr>
        <p:spPr>
          <a:ln/>
        </p:spPr>
        <p:txBody>
          <a:bodyPr/>
          <a:lstStyle>
            <a:lvl1pPr>
              <a:defRPr/>
            </a:lvl1pPr>
          </a:lstStyle>
          <a:p>
            <a:pPr>
              <a:defRPr/>
            </a:pPr>
            <a:r>
              <a:rPr lang="de-DE" altLang="de-DE" dirty="0" err="1"/>
              <a:t>Rencontres</a:t>
            </a:r>
            <a:r>
              <a:rPr lang="de-DE" altLang="de-DE" dirty="0"/>
              <a:t> WOODRISE_Genève_31 Janvier 2019_Weidmann_Delaunay-Driquert</a:t>
            </a:r>
          </a:p>
        </p:txBody>
      </p:sp>
      <p:sp>
        <p:nvSpPr>
          <p:cNvPr id="5" name="Rectangle 5"/>
          <p:cNvSpPr>
            <a:spLocks noGrp="1" noChangeArrowheads="1"/>
          </p:cNvSpPr>
          <p:nvPr>
            <p:ph type="sldNum" sz="quarter" idx="11"/>
          </p:nvPr>
        </p:nvSpPr>
        <p:spPr>
          <a:ln/>
        </p:spPr>
        <p:txBody>
          <a:bodyPr/>
          <a:lstStyle>
            <a:lvl1pPr>
              <a:defRPr/>
            </a:lvl1pPr>
          </a:lstStyle>
          <a:p>
            <a:pPr>
              <a:defRPr/>
            </a:pPr>
            <a:fld id="{1A4AA14A-51CC-4AC7-8220-C7AF9E913012}" type="slidenum">
              <a:rPr lang="de-DE" altLang="de-DE"/>
              <a:pPr>
                <a:defRPr/>
              </a:pPr>
              <a:t>‹#›</a:t>
            </a:fld>
            <a:endParaRPr lang="de-DE" altLang="de-DE"/>
          </a:p>
        </p:txBody>
      </p:sp>
    </p:spTree>
    <p:extLst>
      <p:ext uri="{BB962C8B-B14F-4D97-AF65-F5344CB8AC3E}">
        <p14:creationId xmlns:p14="http://schemas.microsoft.com/office/powerpoint/2010/main" val="103496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A208A7-51EC-4E36-BAD2-58394846D1BE}" type="datetimeFigureOut">
              <a:rPr lang="de-CH" smtClean="0"/>
              <a:t>30.01.2019</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07F140A2-C77F-40BC-BDCB-5F8C52EC8D98}" type="slidenum">
              <a:rPr lang="de-CH" smtClean="0"/>
              <a:t>‹#›</a:t>
            </a:fld>
            <a:endParaRPr lang="de-CH"/>
          </a:p>
        </p:txBody>
      </p:sp>
    </p:spTree>
    <p:extLst>
      <p:ext uri="{BB962C8B-B14F-4D97-AF65-F5344CB8AC3E}">
        <p14:creationId xmlns:p14="http://schemas.microsoft.com/office/powerpoint/2010/main" val="633912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57200" y="1295400"/>
            <a:ext cx="4043363"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52963" y="1295400"/>
            <a:ext cx="4044950"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Rectangle 4"/>
          <p:cNvSpPr>
            <a:spLocks noGrp="1" noChangeArrowheads="1"/>
          </p:cNvSpPr>
          <p:nvPr>
            <p:ph type="ftr" sz="quarter" idx="10"/>
          </p:nvPr>
        </p:nvSpPr>
        <p:spPr>
          <a:ln/>
        </p:spPr>
        <p:txBody>
          <a:bodyPr/>
          <a:lstStyle>
            <a:lvl1pPr>
              <a:defRPr/>
            </a:lvl1pPr>
          </a:lstStyle>
          <a:p>
            <a:pPr>
              <a:defRPr/>
            </a:pPr>
            <a:r>
              <a:rPr lang="de-DE" altLang="de-DE"/>
              <a:t>3. Bioökonomietag_Stuttgart_November 2018_Weidmann_Wolfinger</a:t>
            </a:r>
          </a:p>
        </p:txBody>
      </p:sp>
      <p:sp>
        <p:nvSpPr>
          <p:cNvPr id="6" name="Rectangle 5"/>
          <p:cNvSpPr>
            <a:spLocks noGrp="1" noChangeArrowheads="1"/>
          </p:cNvSpPr>
          <p:nvPr>
            <p:ph type="sldNum" sz="quarter" idx="11"/>
          </p:nvPr>
        </p:nvSpPr>
        <p:spPr>
          <a:ln/>
        </p:spPr>
        <p:txBody>
          <a:bodyPr/>
          <a:lstStyle>
            <a:lvl1pPr>
              <a:defRPr/>
            </a:lvl1pPr>
          </a:lstStyle>
          <a:p>
            <a:pPr>
              <a:defRPr/>
            </a:pPr>
            <a:fld id="{5AD21151-9975-4D6C-88B0-C9E8114B9103}" type="slidenum">
              <a:rPr lang="de-DE" altLang="de-DE"/>
              <a:pPr>
                <a:defRPr/>
              </a:pPr>
              <a:t>‹#›</a:t>
            </a:fld>
            <a:endParaRPr lang="de-DE" altLang="de-DE"/>
          </a:p>
        </p:txBody>
      </p:sp>
    </p:spTree>
    <p:extLst>
      <p:ext uri="{BB962C8B-B14F-4D97-AF65-F5344CB8AC3E}">
        <p14:creationId xmlns:p14="http://schemas.microsoft.com/office/powerpoint/2010/main" val="3727926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Rectangle 4"/>
          <p:cNvSpPr>
            <a:spLocks noGrp="1" noChangeArrowheads="1"/>
          </p:cNvSpPr>
          <p:nvPr>
            <p:ph type="ftr" sz="quarter" idx="10"/>
          </p:nvPr>
        </p:nvSpPr>
        <p:spPr>
          <a:ln/>
        </p:spPr>
        <p:txBody>
          <a:bodyPr/>
          <a:lstStyle>
            <a:lvl1pPr>
              <a:defRPr/>
            </a:lvl1pPr>
          </a:lstStyle>
          <a:p>
            <a:pPr>
              <a:defRPr/>
            </a:pPr>
            <a:r>
              <a:rPr lang="de-DE" altLang="de-DE" dirty="0" err="1"/>
              <a:t>Rencontres</a:t>
            </a:r>
            <a:r>
              <a:rPr lang="de-DE" altLang="de-DE" dirty="0"/>
              <a:t> WOODRISE_Genève_31 Janvier 2019_Weidmann_Delaunay-Driquert</a:t>
            </a:r>
          </a:p>
        </p:txBody>
      </p:sp>
      <p:sp>
        <p:nvSpPr>
          <p:cNvPr id="8" name="Rectangle 5"/>
          <p:cNvSpPr>
            <a:spLocks noGrp="1" noChangeArrowheads="1"/>
          </p:cNvSpPr>
          <p:nvPr>
            <p:ph type="sldNum" sz="quarter" idx="11"/>
          </p:nvPr>
        </p:nvSpPr>
        <p:spPr>
          <a:ln/>
        </p:spPr>
        <p:txBody>
          <a:bodyPr/>
          <a:lstStyle>
            <a:lvl1pPr>
              <a:defRPr/>
            </a:lvl1pPr>
          </a:lstStyle>
          <a:p>
            <a:pPr>
              <a:defRPr/>
            </a:pPr>
            <a:fld id="{021443F1-27D9-494C-AC86-B04FD10FB032}" type="slidenum">
              <a:rPr lang="de-DE" altLang="de-DE"/>
              <a:pPr>
                <a:defRPr/>
              </a:pPr>
              <a:t>‹#›</a:t>
            </a:fld>
            <a:endParaRPr lang="de-DE" altLang="de-DE"/>
          </a:p>
        </p:txBody>
      </p:sp>
    </p:spTree>
    <p:extLst>
      <p:ext uri="{BB962C8B-B14F-4D97-AF65-F5344CB8AC3E}">
        <p14:creationId xmlns:p14="http://schemas.microsoft.com/office/powerpoint/2010/main" val="600114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Rectangle 4"/>
          <p:cNvSpPr>
            <a:spLocks noGrp="1" noChangeArrowheads="1"/>
          </p:cNvSpPr>
          <p:nvPr>
            <p:ph type="ftr" sz="quarter" idx="10"/>
          </p:nvPr>
        </p:nvSpPr>
        <p:spPr>
          <a:ln/>
        </p:spPr>
        <p:txBody>
          <a:bodyPr/>
          <a:lstStyle>
            <a:lvl1pPr>
              <a:defRPr/>
            </a:lvl1pPr>
          </a:lstStyle>
          <a:p>
            <a:pPr>
              <a:defRPr/>
            </a:pPr>
            <a:r>
              <a:rPr lang="de-DE" altLang="de-DE" dirty="0" err="1"/>
              <a:t>Rencontres</a:t>
            </a:r>
            <a:r>
              <a:rPr lang="de-DE" altLang="de-DE" dirty="0"/>
              <a:t> WOODRISE_Genève_31 Janvier 2019_Weidmann_Delaunay-Driquert</a:t>
            </a:r>
          </a:p>
        </p:txBody>
      </p:sp>
      <p:sp>
        <p:nvSpPr>
          <p:cNvPr id="4" name="Rectangle 5"/>
          <p:cNvSpPr>
            <a:spLocks noGrp="1" noChangeArrowheads="1"/>
          </p:cNvSpPr>
          <p:nvPr>
            <p:ph type="sldNum" sz="quarter" idx="11"/>
          </p:nvPr>
        </p:nvSpPr>
        <p:spPr>
          <a:ln/>
        </p:spPr>
        <p:txBody>
          <a:bodyPr/>
          <a:lstStyle>
            <a:lvl1pPr>
              <a:defRPr/>
            </a:lvl1pPr>
          </a:lstStyle>
          <a:p>
            <a:pPr>
              <a:defRPr/>
            </a:pPr>
            <a:fld id="{D432AD09-4F27-45AC-8D36-AA3ADDA9A69C}" type="slidenum">
              <a:rPr lang="de-DE" altLang="de-DE"/>
              <a:pPr>
                <a:defRPr/>
              </a:pPr>
              <a:t>‹#›</a:t>
            </a:fld>
            <a:endParaRPr lang="de-DE" altLang="de-DE"/>
          </a:p>
        </p:txBody>
      </p:sp>
    </p:spTree>
    <p:extLst>
      <p:ext uri="{BB962C8B-B14F-4D97-AF65-F5344CB8AC3E}">
        <p14:creationId xmlns:p14="http://schemas.microsoft.com/office/powerpoint/2010/main" val="25459169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de-DE" altLang="de-DE"/>
              <a:t>3. Bioökonomietag_Stuttgart_November 2018_Weidmann_Wolfinger</a:t>
            </a:r>
          </a:p>
        </p:txBody>
      </p:sp>
      <p:sp>
        <p:nvSpPr>
          <p:cNvPr id="3" name="Rectangle 5"/>
          <p:cNvSpPr>
            <a:spLocks noGrp="1" noChangeArrowheads="1"/>
          </p:cNvSpPr>
          <p:nvPr>
            <p:ph type="sldNum" sz="quarter" idx="11"/>
          </p:nvPr>
        </p:nvSpPr>
        <p:spPr>
          <a:ln/>
        </p:spPr>
        <p:txBody>
          <a:bodyPr/>
          <a:lstStyle>
            <a:lvl1pPr>
              <a:defRPr/>
            </a:lvl1pPr>
          </a:lstStyle>
          <a:p>
            <a:pPr>
              <a:defRPr/>
            </a:pPr>
            <a:fld id="{899DDD29-9DEE-41D5-8257-665D1890593D}" type="slidenum">
              <a:rPr lang="de-DE" altLang="de-DE"/>
              <a:pPr>
                <a:defRPr/>
              </a:pPr>
              <a:t>‹#›</a:t>
            </a:fld>
            <a:endParaRPr lang="de-DE" altLang="de-DE"/>
          </a:p>
        </p:txBody>
      </p:sp>
    </p:spTree>
    <p:extLst>
      <p:ext uri="{BB962C8B-B14F-4D97-AF65-F5344CB8AC3E}">
        <p14:creationId xmlns:p14="http://schemas.microsoft.com/office/powerpoint/2010/main" val="2530097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ftr" sz="quarter" idx="10"/>
          </p:nvPr>
        </p:nvSpPr>
        <p:spPr>
          <a:ln/>
        </p:spPr>
        <p:txBody>
          <a:bodyPr/>
          <a:lstStyle>
            <a:lvl1pPr>
              <a:defRPr/>
            </a:lvl1pPr>
          </a:lstStyle>
          <a:p>
            <a:pPr>
              <a:defRPr/>
            </a:pPr>
            <a:r>
              <a:rPr lang="de-DE" altLang="de-DE"/>
              <a:t>3. Bioökonomietag_Stuttgart_November 2018_Weidmann_Wolfinger</a:t>
            </a:r>
          </a:p>
        </p:txBody>
      </p:sp>
      <p:sp>
        <p:nvSpPr>
          <p:cNvPr id="6" name="Rectangle 5"/>
          <p:cNvSpPr>
            <a:spLocks noGrp="1" noChangeArrowheads="1"/>
          </p:cNvSpPr>
          <p:nvPr>
            <p:ph type="sldNum" sz="quarter" idx="11"/>
          </p:nvPr>
        </p:nvSpPr>
        <p:spPr>
          <a:ln/>
        </p:spPr>
        <p:txBody>
          <a:bodyPr/>
          <a:lstStyle>
            <a:lvl1pPr>
              <a:defRPr/>
            </a:lvl1pPr>
          </a:lstStyle>
          <a:p>
            <a:pPr>
              <a:defRPr/>
            </a:pPr>
            <a:fld id="{3009F98F-EA76-418D-B122-A478CBA9625C}" type="slidenum">
              <a:rPr lang="de-DE" altLang="de-DE"/>
              <a:pPr>
                <a:defRPr/>
              </a:pPr>
              <a:t>‹#›</a:t>
            </a:fld>
            <a:endParaRPr lang="de-DE" altLang="de-DE"/>
          </a:p>
        </p:txBody>
      </p:sp>
    </p:spTree>
    <p:extLst>
      <p:ext uri="{BB962C8B-B14F-4D97-AF65-F5344CB8AC3E}">
        <p14:creationId xmlns:p14="http://schemas.microsoft.com/office/powerpoint/2010/main" val="3885671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ftr" sz="quarter" idx="10"/>
          </p:nvPr>
        </p:nvSpPr>
        <p:spPr>
          <a:ln/>
        </p:spPr>
        <p:txBody>
          <a:bodyPr/>
          <a:lstStyle>
            <a:lvl1pPr>
              <a:defRPr/>
            </a:lvl1pPr>
          </a:lstStyle>
          <a:p>
            <a:pPr>
              <a:defRPr/>
            </a:pPr>
            <a:r>
              <a:rPr lang="de-DE" altLang="de-DE"/>
              <a:t>3. Bioökonomietag_Stuttgart_November 2018_Weidmann_Wolfinger</a:t>
            </a:r>
          </a:p>
        </p:txBody>
      </p:sp>
      <p:sp>
        <p:nvSpPr>
          <p:cNvPr id="6" name="Rectangle 5"/>
          <p:cNvSpPr>
            <a:spLocks noGrp="1" noChangeArrowheads="1"/>
          </p:cNvSpPr>
          <p:nvPr>
            <p:ph type="sldNum" sz="quarter" idx="11"/>
          </p:nvPr>
        </p:nvSpPr>
        <p:spPr>
          <a:ln/>
        </p:spPr>
        <p:txBody>
          <a:bodyPr/>
          <a:lstStyle>
            <a:lvl1pPr>
              <a:defRPr/>
            </a:lvl1pPr>
          </a:lstStyle>
          <a:p>
            <a:pPr>
              <a:defRPr/>
            </a:pPr>
            <a:fld id="{B5BAE181-8D15-4862-B02D-B4EA9D0B160D}" type="slidenum">
              <a:rPr lang="de-DE" altLang="de-DE"/>
              <a:pPr>
                <a:defRPr/>
              </a:pPr>
              <a:t>‹#›</a:t>
            </a:fld>
            <a:endParaRPr lang="de-DE" altLang="de-DE"/>
          </a:p>
        </p:txBody>
      </p:sp>
    </p:spTree>
    <p:extLst>
      <p:ext uri="{BB962C8B-B14F-4D97-AF65-F5344CB8AC3E}">
        <p14:creationId xmlns:p14="http://schemas.microsoft.com/office/powerpoint/2010/main" val="1423382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a:spLocks noGrp="1" noChangeArrowheads="1"/>
          </p:cNvSpPr>
          <p:nvPr>
            <p:ph type="ftr" sz="quarter" idx="10"/>
          </p:nvPr>
        </p:nvSpPr>
        <p:spPr>
          <a:ln/>
        </p:spPr>
        <p:txBody>
          <a:bodyPr/>
          <a:lstStyle>
            <a:lvl1pPr>
              <a:defRPr/>
            </a:lvl1pPr>
          </a:lstStyle>
          <a:p>
            <a:pPr>
              <a:defRPr/>
            </a:pPr>
            <a:r>
              <a:rPr lang="de-DE" altLang="de-DE"/>
              <a:t>3. Bioökonomietag_Stuttgart_November 2018_Weidmann_Wolfinger</a:t>
            </a:r>
          </a:p>
        </p:txBody>
      </p:sp>
      <p:sp>
        <p:nvSpPr>
          <p:cNvPr id="5" name="Rectangle 5"/>
          <p:cNvSpPr>
            <a:spLocks noGrp="1" noChangeArrowheads="1"/>
          </p:cNvSpPr>
          <p:nvPr>
            <p:ph type="sldNum" sz="quarter" idx="11"/>
          </p:nvPr>
        </p:nvSpPr>
        <p:spPr>
          <a:ln/>
        </p:spPr>
        <p:txBody>
          <a:bodyPr/>
          <a:lstStyle>
            <a:lvl1pPr>
              <a:defRPr/>
            </a:lvl1pPr>
          </a:lstStyle>
          <a:p>
            <a:pPr>
              <a:defRPr/>
            </a:pPr>
            <a:fld id="{E392486A-D9E7-49E4-853B-1EC6E115B8DC}" type="slidenum">
              <a:rPr lang="de-DE" altLang="de-DE"/>
              <a:pPr>
                <a:defRPr/>
              </a:pPr>
              <a:t>‹#›</a:t>
            </a:fld>
            <a:endParaRPr lang="de-DE" altLang="de-DE"/>
          </a:p>
        </p:txBody>
      </p:sp>
    </p:spTree>
    <p:extLst>
      <p:ext uri="{BB962C8B-B14F-4D97-AF65-F5344CB8AC3E}">
        <p14:creationId xmlns:p14="http://schemas.microsoft.com/office/powerpoint/2010/main" val="34660726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38925" y="836613"/>
            <a:ext cx="2058988" cy="5497512"/>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836613"/>
            <a:ext cx="6029325" cy="549751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a:spLocks noGrp="1" noChangeArrowheads="1"/>
          </p:cNvSpPr>
          <p:nvPr>
            <p:ph type="ftr" sz="quarter" idx="10"/>
          </p:nvPr>
        </p:nvSpPr>
        <p:spPr>
          <a:ln/>
        </p:spPr>
        <p:txBody>
          <a:bodyPr/>
          <a:lstStyle>
            <a:lvl1pPr>
              <a:defRPr/>
            </a:lvl1pPr>
          </a:lstStyle>
          <a:p>
            <a:pPr>
              <a:defRPr/>
            </a:pPr>
            <a:r>
              <a:rPr lang="de-DE" altLang="de-DE"/>
              <a:t>3. Bioökonomietag_Stuttgart_November 2018_Weidmann_Wolfinger</a:t>
            </a:r>
          </a:p>
        </p:txBody>
      </p:sp>
      <p:sp>
        <p:nvSpPr>
          <p:cNvPr id="5" name="Rectangle 5"/>
          <p:cNvSpPr>
            <a:spLocks noGrp="1" noChangeArrowheads="1"/>
          </p:cNvSpPr>
          <p:nvPr>
            <p:ph type="sldNum" sz="quarter" idx="11"/>
          </p:nvPr>
        </p:nvSpPr>
        <p:spPr>
          <a:ln/>
        </p:spPr>
        <p:txBody>
          <a:bodyPr/>
          <a:lstStyle>
            <a:lvl1pPr>
              <a:defRPr/>
            </a:lvl1pPr>
          </a:lstStyle>
          <a:p>
            <a:pPr>
              <a:defRPr/>
            </a:pPr>
            <a:fld id="{A7504153-A6BD-4F6D-AD1B-19184FE9653B}" type="slidenum">
              <a:rPr lang="de-DE" altLang="de-DE"/>
              <a:pPr>
                <a:defRPr/>
              </a:pPr>
              <a:t>‹#›</a:t>
            </a:fld>
            <a:endParaRPr lang="de-DE" altLang="de-DE"/>
          </a:p>
        </p:txBody>
      </p:sp>
    </p:spTree>
    <p:extLst>
      <p:ext uri="{BB962C8B-B14F-4D97-AF65-F5344CB8AC3E}">
        <p14:creationId xmlns:p14="http://schemas.microsoft.com/office/powerpoint/2010/main" val="39825967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457200" y="836613"/>
            <a:ext cx="8229600" cy="561975"/>
          </a:xfrm>
        </p:spPr>
        <p:txBody>
          <a:bodyPr/>
          <a:lstStyle/>
          <a:p>
            <a:r>
              <a:rPr lang="de-DE"/>
              <a:t>Titelmasterformat durch Klicken bearbeiten</a:t>
            </a:r>
            <a:endParaRPr lang="de-CH"/>
          </a:p>
        </p:txBody>
      </p:sp>
      <p:sp>
        <p:nvSpPr>
          <p:cNvPr id="3" name="SmartArt-Platzhalter 2"/>
          <p:cNvSpPr>
            <a:spLocks noGrp="1"/>
          </p:cNvSpPr>
          <p:nvPr>
            <p:ph type="dgm" idx="1"/>
          </p:nvPr>
        </p:nvSpPr>
        <p:spPr>
          <a:xfrm>
            <a:off x="457200" y="1295400"/>
            <a:ext cx="8240713" cy="5038725"/>
          </a:xfrm>
        </p:spPr>
        <p:txBody>
          <a:bodyPr/>
          <a:lstStyle/>
          <a:p>
            <a:pPr lvl="0"/>
            <a:endParaRPr lang="de-CH" noProof="0"/>
          </a:p>
        </p:txBody>
      </p:sp>
      <p:sp>
        <p:nvSpPr>
          <p:cNvPr id="4" name="Rectangle 4"/>
          <p:cNvSpPr>
            <a:spLocks noGrp="1" noChangeArrowheads="1"/>
          </p:cNvSpPr>
          <p:nvPr>
            <p:ph type="ftr" sz="quarter" idx="10"/>
          </p:nvPr>
        </p:nvSpPr>
        <p:spPr>
          <a:ln/>
        </p:spPr>
        <p:txBody>
          <a:bodyPr/>
          <a:lstStyle>
            <a:lvl1pPr>
              <a:defRPr/>
            </a:lvl1pPr>
          </a:lstStyle>
          <a:p>
            <a:pPr>
              <a:defRPr/>
            </a:pPr>
            <a:r>
              <a:rPr lang="de-DE" altLang="de-DE"/>
              <a:t>3. Bioökonomietag_Stuttgart_November 2018_Weidmann_Wolfinger</a:t>
            </a:r>
          </a:p>
        </p:txBody>
      </p:sp>
      <p:sp>
        <p:nvSpPr>
          <p:cNvPr id="5" name="Rectangle 5"/>
          <p:cNvSpPr>
            <a:spLocks noGrp="1" noChangeArrowheads="1"/>
          </p:cNvSpPr>
          <p:nvPr>
            <p:ph type="sldNum" sz="quarter" idx="11"/>
          </p:nvPr>
        </p:nvSpPr>
        <p:spPr>
          <a:ln/>
        </p:spPr>
        <p:txBody>
          <a:bodyPr/>
          <a:lstStyle>
            <a:lvl1pPr>
              <a:defRPr/>
            </a:lvl1pPr>
          </a:lstStyle>
          <a:p>
            <a:pPr>
              <a:defRPr/>
            </a:pPr>
            <a:fld id="{A6431AE9-ADD3-46DA-857F-6E1638FD86D9}" type="slidenum">
              <a:rPr lang="de-DE" altLang="de-DE"/>
              <a:pPr>
                <a:defRPr/>
              </a:pPr>
              <a:t>‹#›</a:t>
            </a:fld>
            <a:endParaRPr lang="de-DE" altLang="de-DE"/>
          </a:p>
        </p:txBody>
      </p:sp>
    </p:spTree>
    <p:extLst>
      <p:ext uri="{BB962C8B-B14F-4D97-AF65-F5344CB8AC3E}">
        <p14:creationId xmlns:p14="http://schemas.microsoft.com/office/powerpoint/2010/main" val="34845774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836613"/>
            <a:ext cx="8229600" cy="561975"/>
          </a:xfrm>
        </p:spPr>
        <p:txBody>
          <a:bodyPr/>
          <a:lstStyle/>
          <a:p>
            <a:r>
              <a:rPr lang="de-DE"/>
              <a:t>Titelmasterformat durch Klicken bearbeiten</a:t>
            </a:r>
            <a:endParaRPr lang="de-CH"/>
          </a:p>
        </p:txBody>
      </p:sp>
      <p:sp>
        <p:nvSpPr>
          <p:cNvPr id="3" name="Tabellenplatzhalter 2"/>
          <p:cNvSpPr>
            <a:spLocks noGrp="1"/>
          </p:cNvSpPr>
          <p:nvPr>
            <p:ph type="tbl" idx="1"/>
          </p:nvPr>
        </p:nvSpPr>
        <p:spPr>
          <a:xfrm>
            <a:off x="457200" y="1295400"/>
            <a:ext cx="8240713" cy="5038725"/>
          </a:xfrm>
        </p:spPr>
        <p:txBody>
          <a:bodyPr/>
          <a:lstStyle/>
          <a:p>
            <a:pPr lvl="0"/>
            <a:endParaRPr lang="de-CH" noProof="0"/>
          </a:p>
        </p:txBody>
      </p:sp>
      <p:sp>
        <p:nvSpPr>
          <p:cNvPr id="4" name="Rectangle 4"/>
          <p:cNvSpPr>
            <a:spLocks noGrp="1" noChangeArrowheads="1"/>
          </p:cNvSpPr>
          <p:nvPr>
            <p:ph type="ftr" sz="quarter" idx="10"/>
          </p:nvPr>
        </p:nvSpPr>
        <p:spPr>
          <a:ln/>
        </p:spPr>
        <p:txBody>
          <a:bodyPr/>
          <a:lstStyle>
            <a:lvl1pPr>
              <a:defRPr/>
            </a:lvl1pPr>
          </a:lstStyle>
          <a:p>
            <a:pPr>
              <a:defRPr/>
            </a:pPr>
            <a:r>
              <a:rPr lang="de-DE" altLang="de-DE"/>
              <a:t>3. Bioökonomietag_Stuttgart_November 2018_Weidmann_Wolfinger</a:t>
            </a:r>
          </a:p>
        </p:txBody>
      </p:sp>
      <p:sp>
        <p:nvSpPr>
          <p:cNvPr id="5" name="Rectangle 5"/>
          <p:cNvSpPr>
            <a:spLocks noGrp="1" noChangeArrowheads="1"/>
          </p:cNvSpPr>
          <p:nvPr>
            <p:ph type="sldNum" sz="quarter" idx="11"/>
          </p:nvPr>
        </p:nvSpPr>
        <p:spPr>
          <a:ln/>
        </p:spPr>
        <p:txBody>
          <a:bodyPr/>
          <a:lstStyle>
            <a:lvl1pPr>
              <a:defRPr/>
            </a:lvl1pPr>
          </a:lstStyle>
          <a:p>
            <a:pPr>
              <a:defRPr/>
            </a:pPr>
            <a:fld id="{FEC569CF-B181-4226-9197-4C343387C856}" type="slidenum">
              <a:rPr lang="de-DE" altLang="de-DE"/>
              <a:pPr>
                <a:defRPr/>
              </a:pPr>
              <a:t>‹#›</a:t>
            </a:fld>
            <a:endParaRPr lang="de-DE" altLang="de-DE"/>
          </a:p>
        </p:txBody>
      </p:sp>
    </p:spTree>
    <p:extLst>
      <p:ext uri="{BB962C8B-B14F-4D97-AF65-F5344CB8AC3E}">
        <p14:creationId xmlns:p14="http://schemas.microsoft.com/office/powerpoint/2010/main" val="549009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A208A7-51EC-4E36-BAD2-58394846D1BE}" type="datetimeFigureOut">
              <a:rPr lang="de-CH" smtClean="0"/>
              <a:t>30.01.2019</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07F140A2-C77F-40BC-BDCB-5F8C52EC8D98}" type="slidenum">
              <a:rPr lang="de-CH" smtClean="0"/>
              <a:t>‹#›</a:t>
            </a:fld>
            <a:endParaRPr lang="de-CH"/>
          </a:p>
        </p:txBody>
      </p:sp>
    </p:spTree>
    <p:extLst>
      <p:ext uri="{BB962C8B-B14F-4D97-AF65-F5344CB8AC3E}">
        <p14:creationId xmlns:p14="http://schemas.microsoft.com/office/powerpoint/2010/main" val="16879868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836613"/>
            <a:ext cx="8229600" cy="561975"/>
          </a:xfrm>
        </p:spPr>
        <p:txBody>
          <a:bodyPr/>
          <a:lstStyle/>
          <a:p>
            <a:r>
              <a:rPr lang="de-DE"/>
              <a:t>Titelmasterformat durch Klicken bearbeiten</a:t>
            </a:r>
            <a:endParaRPr lang="de-CH"/>
          </a:p>
        </p:txBody>
      </p:sp>
      <p:sp>
        <p:nvSpPr>
          <p:cNvPr id="3" name="Textplatzhalter 2"/>
          <p:cNvSpPr>
            <a:spLocks noGrp="1"/>
          </p:cNvSpPr>
          <p:nvPr>
            <p:ph type="body" sz="half" idx="1"/>
          </p:nvPr>
        </p:nvSpPr>
        <p:spPr>
          <a:xfrm>
            <a:off x="457200" y="1295400"/>
            <a:ext cx="4043363" cy="50387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52963" y="1295400"/>
            <a:ext cx="4044950" cy="50387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Rectangle 4"/>
          <p:cNvSpPr>
            <a:spLocks noGrp="1" noChangeArrowheads="1"/>
          </p:cNvSpPr>
          <p:nvPr>
            <p:ph type="ftr" sz="quarter" idx="10"/>
          </p:nvPr>
        </p:nvSpPr>
        <p:spPr>
          <a:ln/>
        </p:spPr>
        <p:txBody>
          <a:bodyPr/>
          <a:lstStyle>
            <a:lvl1pPr>
              <a:defRPr/>
            </a:lvl1pPr>
          </a:lstStyle>
          <a:p>
            <a:pPr>
              <a:defRPr/>
            </a:pPr>
            <a:r>
              <a:rPr lang="de-DE" altLang="de-DE"/>
              <a:t>3. Bioökonomietag_Stuttgart_November 2018_Weidmann_Wolfinger</a:t>
            </a:r>
          </a:p>
        </p:txBody>
      </p:sp>
      <p:sp>
        <p:nvSpPr>
          <p:cNvPr id="6" name="Rectangle 5"/>
          <p:cNvSpPr>
            <a:spLocks noGrp="1" noChangeArrowheads="1"/>
          </p:cNvSpPr>
          <p:nvPr>
            <p:ph type="sldNum" sz="quarter" idx="11"/>
          </p:nvPr>
        </p:nvSpPr>
        <p:spPr>
          <a:ln/>
        </p:spPr>
        <p:txBody>
          <a:bodyPr/>
          <a:lstStyle>
            <a:lvl1pPr>
              <a:defRPr/>
            </a:lvl1pPr>
          </a:lstStyle>
          <a:p>
            <a:pPr>
              <a:defRPr/>
            </a:pPr>
            <a:fld id="{F9732693-2EE4-4308-99D0-2121DCD3E9BD}" type="slidenum">
              <a:rPr lang="de-DE" altLang="de-DE"/>
              <a:pPr>
                <a:defRPr/>
              </a:pPr>
              <a:t>‹#›</a:t>
            </a:fld>
            <a:endParaRPr lang="de-DE" altLang="de-DE"/>
          </a:p>
        </p:txBody>
      </p:sp>
    </p:spTree>
    <p:extLst>
      <p:ext uri="{BB962C8B-B14F-4D97-AF65-F5344CB8AC3E}">
        <p14:creationId xmlns:p14="http://schemas.microsoft.com/office/powerpoint/2010/main" val="260958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A208A7-51EC-4E36-BAD2-58394846D1BE}" type="datetimeFigureOut">
              <a:rPr lang="de-CH" smtClean="0"/>
              <a:t>30.01.2019</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07F140A2-C77F-40BC-BDCB-5F8C52EC8D98}" type="slidenum">
              <a:rPr lang="de-CH" smtClean="0"/>
              <a:t>‹#›</a:t>
            </a:fld>
            <a:endParaRPr lang="de-CH"/>
          </a:p>
        </p:txBody>
      </p:sp>
    </p:spTree>
    <p:extLst>
      <p:ext uri="{BB962C8B-B14F-4D97-AF65-F5344CB8AC3E}">
        <p14:creationId xmlns:p14="http://schemas.microsoft.com/office/powerpoint/2010/main" val="263733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A208A7-51EC-4E36-BAD2-58394846D1BE}" type="datetimeFigureOut">
              <a:rPr lang="de-CH" smtClean="0"/>
              <a:t>30.01.2019</a:t>
            </a:fld>
            <a:endParaRPr lang="de-CH"/>
          </a:p>
        </p:txBody>
      </p:sp>
      <p:sp>
        <p:nvSpPr>
          <p:cNvPr id="8" name="Footer Placeholder 7"/>
          <p:cNvSpPr>
            <a:spLocks noGrp="1"/>
          </p:cNvSpPr>
          <p:nvPr>
            <p:ph type="ftr" sz="quarter" idx="11"/>
          </p:nvPr>
        </p:nvSpPr>
        <p:spPr/>
        <p:txBody>
          <a:bodyPr/>
          <a:lstStyle/>
          <a:p>
            <a:endParaRPr lang="de-CH"/>
          </a:p>
        </p:txBody>
      </p:sp>
      <p:sp>
        <p:nvSpPr>
          <p:cNvPr id="9" name="Slide Number Placeholder 8"/>
          <p:cNvSpPr>
            <a:spLocks noGrp="1"/>
          </p:cNvSpPr>
          <p:nvPr>
            <p:ph type="sldNum" sz="quarter" idx="12"/>
          </p:nvPr>
        </p:nvSpPr>
        <p:spPr/>
        <p:txBody>
          <a:bodyPr/>
          <a:lstStyle/>
          <a:p>
            <a:fld id="{07F140A2-C77F-40BC-BDCB-5F8C52EC8D98}" type="slidenum">
              <a:rPr lang="de-CH" smtClean="0"/>
              <a:t>‹#›</a:t>
            </a:fld>
            <a:endParaRPr lang="de-CH"/>
          </a:p>
        </p:txBody>
      </p:sp>
    </p:spTree>
    <p:extLst>
      <p:ext uri="{BB962C8B-B14F-4D97-AF65-F5344CB8AC3E}">
        <p14:creationId xmlns:p14="http://schemas.microsoft.com/office/powerpoint/2010/main" val="2911489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A208A7-51EC-4E36-BAD2-58394846D1BE}" type="datetimeFigureOut">
              <a:rPr lang="de-CH" smtClean="0"/>
              <a:t>30.01.2019</a:t>
            </a:fld>
            <a:endParaRPr lang="de-CH"/>
          </a:p>
        </p:txBody>
      </p:sp>
      <p:sp>
        <p:nvSpPr>
          <p:cNvPr id="4" name="Footer Placeholder 3"/>
          <p:cNvSpPr>
            <a:spLocks noGrp="1"/>
          </p:cNvSpPr>
          <p:nvPr>
            <p:ph type="ftr" sz="quarter" idx="11"/>
          </p:nvPr>
        </p:nvSpPr>
        <p:spPr/>
        <p:txBody>
          <a:bodyPr/>
          <a:lstStyle/>
          <a:p>
            <a:endParaRPr lang="de-CH"/>
          </a:p>
        </p:txBody>
      </p:sp>
      <p:sp>
        <p:nvSpPr>
          <p:cNvPr id="5" name="Slide Number Placeholder 4"/>
          <p:cNvSpPr>
            <a:spLocks noGrp="1"/>
          </p:cNvSpPr>
          <p:nvPr>
            <p:ph type="sldNum" sz="quarter" idx="12"/>
          </p:nvPr>
        </p:nvSpPr>
        <p:spPr/>
        <p:txBody>
          <a:bodyPr/>
          <a:lstStyle/>
          <a:p>
            <a:fld id="{07F140A2-C77F-40BC-BDCB-5F8C52EC8D98}" type="slidenum">
              <a:rPr lang="de-CH" smtClean="0"/>
              <a:t>‹#›</a:t>
            </a:fld>
            <a:endParaRPr lang="de-CH"/>
          </a:p>
        </p:txBody>
      </p:sp>
    </p:spTree>
    <p:extLst>
      <p:ext uri="{BB962C8B-B14F-4D97-AF65-F5344CB8AC3E}">
        <p14:creationId xmlns:p14="http://schemas.microsoft.com/office/powerpoint/2010/main" val="1366477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A208A7-51EC-4E36-BAD2-58394846D1BE}" type="datetimeFigureOut">
              <a:rPr lang="de-CH" smtClean="0"/>
              <a:t>30.01.2019</a:t>
            </a:fld>
            <a:endParaRPr lang="de-CH"/>
          </a:p>
        </p:txBody>
      </p:sp>
      <p:sp>
        <p:nvSpPr>
          <p:cNvPr id="3" name="Footer Placeholder 2"/>
          <p:cNvSpPr>
            <a:spLocks noGrp="1"/>
          </p:cNvSpPr>
          <p:nvPr>
            <p:ph type="ftr" sz="quarter" idx="11"/>
          </p:nvPr>
        </p:nvSpPr>
        <p:spPr/>
        <p:txBody>
          <a:bodyPr/>
          <a:lstStyle/>
          <a:p>
            <a:endParaRPr lang="de-CH"/>
          </a:p>
        </p:txBody>
      </p:sp>
      <p:sp>
        <p:nvSpPr>
          <p:cNvPr id="4" name="Slide Number Placeholder 3"/>
          <p:cNvSpPr>
            <a:spLocks noGrp="1"/>
          </p:cNvSpPr>
          <p:nvPr>
            <p:ph type="sldNum" sz="quarter" idx="12"/>
          </p:nvPr>
        </p:nvSpPr>
        <p:spPr/>
        <p:txBody>
          <a:bodyPr/>
          <a:lstStyle/>
          <a:p>
            <a:fld id="{07F140A2-C77F-40BC-BDCB-5F8C52EC8D98}" type="slidenum">
              <a:rPr lang="de-CH" smtClean="0"/>
              <a:t>‹#›</a:t>
            </a:fld>
            <a:endParaRPr lang="de-CH"/>
          </a:p>
        </p:txBody>
      </p:sp>
    </p:spTree>
    <p:extLst>
      <p:ext uri="{BB962C8B-B14F-4D97-AF65-F5344CB8AC3E}">
        <p14:creationId xmlns:p14="http://schemas.microsoft.com/office/powerpoint/2010/main" val="1163247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A208A7-51EC-4E36-BAD2-58394846D1BE}" type="datetimeFigureOut">
              <a:rPr lang="de-CH" smtClean="0"/>
              <a:t>30.01.2019</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07F140A2-C77F-40BC-BDCB-5F8C52EC8D98}" type="slidenum">
              <a:rPr lang="de-CH" smtClean="0"/>
              <a:t>‹#›</a:t>
            </a:fld>
            <a:endParaRPr lang="de-CH"/>
          </a:p>
        </p:txBody>
      </p:sp>
    </p:spTree>
    <p:extLst>
      <p:ext uri="{BB962C8B-B14F-4D97-AF65-F5344CB8AC3E}">
        <p14:creationId xmlns:p14="http://schemas.microsoft.com/office/powerpoint/2010/main" val="225439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A208A7-51EC-4E36-BAD2-58394846D1BE}" type="datetimeFigureOut">
              <a:rPr lang="de-CH" smtClean="0"/>
              <a:t>30.01.2019</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07F140A2-C77F-40BC-BDCB-5F8C52EC8D98}" type="slidenum">
              <a:rPr lang="de-CH" smtClean="0"/>
              <a:t>‹#›</a:t>
            </a:fld>
            <a:endParaRPr lang="de-CH"/>
          </a:p>
        </p:txBody>
      </p:sp>
    </p:spTree>
    <p:extLst>
      <p:ext uri="{BB962C8B-B14F-4D97-AF65-F5344CB8AC3E}">
        <p14:creationId xmlns:p14="http://schemas.microsoft.com/office/powerpoint/2010/main" val="3031031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ags" Target="../tags/tag2.xml"/><Relationship Id="rId2" Type="http://schemas.openxmlformats.org/officeDocument/2006/relationships/slideLayout" Target="../slideLayouts/slideLayout18.xml"/><Relationship Id="rId16" Type="http://schemas.openxmlformats.org/officeDocument/2006/relationships/tags" Target="../tags/tag1.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3.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A208A7-51EC-4E36-BAD2-58394846D1BE}" type="datetimeFigureOut">
              <a:rPr lang="de-CH" smtClean="0"/>
              <a:t>30.01.2019</a:t>
            </a:fld>
            <a:endParaRPr lang="de-CH"/>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F140A2-C77F-40BC-BDCB-5F8C52EC8D98}" type="slidenum">
              <a:rPr lang="de-CH" smtClean="0"/>
              <a:t>‹#›</a:t>
            </a:fld>
            <a:endParaRPr lang="de-CH"/>
          </a:p>
        </p:txBody>
      </p:sp>
    </p:spTree>
    <p:extLst>
      <p:ext uri="{BB962C8B-B14F-4D97-AF65-F5344CB8AC3E}">
        <p14:creationId xmlns:p14="http://schemas.microsoft.com/office/powerpoint/2010/main" val="3187511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95537" y="341784"/>
            <a:ext cx="6419056" cy="1143000"/>
          </a:xfrm>
          <a:prstGeom prst="rect">
            <a:avLst/>
          </a:prstGeom>
        </p:spPr>
        <p:txBody>
          <a:bodyPr vert="horz" lIns="91440" tIns="45720" rIns="91440" bIns="45720" rtlCol="0" anchor="t">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395537" y="1556794"/>
            <a:ext cx="6419056" cy="4525963"/>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pic>
        <p:nvPicPr>
          <p:cNvPr id="7" name="Picture 3"/>
          <p:cNvPicPr>
            <a:picLocks noChangeAspect="1" noChangeArrowheads="1"/>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7312080" y="332658"/>
            <a:ext cx="1580400" cy="675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lide Number Placeholder 5"/>
          <p:cNvSpPr>
            <a:spLocks noGrp="1"/>
          </p:cNvSpPr>
          <p:nvPr>
            <p:ph type="sldNum" sz="quarter" idx="4"/>
          </p:nvPr>
        </p:nvSpPr>
        <p:spPr>
          <a:xfrm>
            <a:off x="8460432" y="6453336"/>
            <a:ext cx="576064" cy="360040"/>
          </a:xfrm>
          <a:prstGeom prst="rect">
            <a:avLst/>
          </a:prstGeom>
          <a:solidFill>
            <a:schemeClr val="bg1">
              <a:alpha val="54000"/>
            </a:schemeClr>
          </a:solidFill>
        </p:spPr>
        <p:txBody>
          <a:bodyPr/>
          <a:lstStyle>
            <a:lvl1pPr algn="r">
              <a:lnSpc>
                <a:spcPct val="100000"/>
              </a:lnSpc>
              <a:defRPr sz="1400" baseline="0">
                <a:solidFill>
                  <a:schemeClr val="tx1">
                    <a:lumMod val="65000"/>
                    <a:lumOff val="35000"/>
                  </a:schemeClr>
                </a:solidFill>
                <a:latin typeface="Museo Sans 500"/>
                <a:cs typeface="Museo Sans 500"/>
              </a:defRPr>
            </a:lvl1pPr>
          </a:lstStyle>
          <a:p>
            <a:pPr>
              <a:lnSpc>
                <a:spcPct val="150000"/>
              </a:lnSpc>
            </a:pPr>
            <a:fld id="{7D11BC52-2EB2-429D-AEA3-6E08E42B983F}" type="slidenum">
              <a:rPr lang="de-CH" smtClean="0"/>
              <a:pPr>
                <a:lnSpc>
                  <a:spcPct val="150000"/>
                </a:lnSpc>
              </a:pPr>
              <a:t>‹#›</a:t>
            </a:fld>
            <a:endParaRPr lang="de-CH"/>
          </a:p>
        </p:txBody>
      </p:sp>
      <p:sp>
        <p:nvSpPr>
          <p:cNvPr id="4" name="Fußzeilenplatzhalter 3"/>
          <p:cNvSpPr>
            <a:spLocks noGrp="1"/>
          </p:cNvSpPr>
          <p:nvPr>
            <p:ph type="ftr" sz="quarter" idx="3"/>
          </p:nvPr>
        </p:nvSpPr>
        <p:spPr>
          <a:xfrm>
            <a:off x="2267744" y="6453338"/>
            <a:ext cx="4320480" cy="365125"/>
          </a:xfrm>
          <a:prstGeom prst="rect">
            <a:avLst/>
          </a:prstGeom>
        </p:spPr>
        <p:txBody>
          <a:bodyPr vert="horz" lIns="91440" tIns="45720" rIns="91440" bIns="45720" rtlCol="0" anchor="ctr"/>
          <a:lstStyle>
            <a:lvl1pPr algn="ctr">
              <a:defRPr lang="de-CH" sz="1400" smtClean="0">
                <a:latin typeface="Museo Sans 500"/>
              </a:defRPr>
            </a:lvl1pPr>
          </a:lstStyle>
          <a:p>
            <a:pPr>
              <a:buFontTx/>
              <a:buNone/>
            </a:pPr>
            <a:r>
              <a:rPr lang="de-CH"/>
              <a:t>Top Programm Holz, neue Holzbau AG, 05.11.2014</a:t>
            </a:r>
          </a:p>
        </p:txBody>
      </p:sp>
    </p:spTree>
    <p:extLst>
      <p:ext uri="{BB962C8B-B14F-4D97-AF65-F5344CB8AC3E}">
        <p14:creationId xmlns:p14="http://schemas.microsoft.com/office/powerpoint/2010/main" val="155155650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hf hdr="0" ftr="0" dt="0"/>
  <p:txStyles>
    <p:titleStyle>
      <a:lvl1pPr algn="l" defTabSz="914400" rtl="0" eaLnBrk="1" latinLnBrk="0" hangingPunct="1">
        <a:spcBef>
          <a:spcPct val="0"/>
        </a:spcBef>
        <a:buNone/>
        <a:defRPr sz="3300" kern="1200">
          <a:solidFill>
            <a:schemeClr val="tx1"/>
          </a:solidFill>
          <a:latin typeface="Museo Sans 500"/>
          <a:ea typeface="+mj-ea"/>
          <a:cs typeface="Museo Sans 500"/>
        </a:defRPr>
      </a:lvl1pPr>
    </p:titleStyle>
    <p:bodyStyle>
      <a:lvl1pPr marL="0" indent="0" algn="l" defTabSz="914400" rtl="0" eaLnBrk="1" latinLnBrk="0" hangingPunct="1">
        <a:spcBef>
          <a:spcPct val="20000"/>
        </a:spcBef>
        <a:buClr>
          <a:schemeClr val="tx1">
            <a:lumMod val="65000"/>
            <a:lumOff val="35000"/>
          </a:schemeClr>
        </a:buClr>
        <a:buSzPct val="120000"/>
        <a:buFont typeface="Arial"/>
        <a:buNone/>
        <a:defRPr sz="3300" kern="1200">
          <a:solidFill>
            <a:schemeClr val="tx1"/>
          </a:solidFill>
          <a:latin typeface="Museo Sans 500"/>
          <a:ea typeface="+mn-ea"/>
          <a:cs typeface="Museo Sans 500"/>
        </a:defRPr>
      </a:lvl1pPr>
      <a:lvl2pPr marL="36000" indent="-285750" algn="l" defTabSz="914400" rtl="0" eaLnBrk="1" latinLnBrk="0" hangingPunct="1">
        <a:spcBef>
          <a:spcPts val="600"/>
        </a:spcBef>
        <a:buClr>
          <a:schemeClr val="tx1">
            <a:lumMod val="65000"/>
            <a:lumOff val="35000"/>
          </a:schemeClr>
        </a:buClr>
        <a:buSzPct val="120000"/>
        <a:buFont typeface="Arial"/>
        <a:buChar char="•"/>
        <a:defRPr sz="2200" kern="1200">
          <a:solidFill>
            <a:schemeClr val="tx1"/>
          </a:solidFill>
          <a:latin typeface="Museo Sans 500"/>
          <a:ea typeface="+mn-ea"/>
          <a:cs typeface="Museo Sans 500"/>
        </a:defRPr>
      </a:lvl2pPr>
      <a:lvl3pPr marL="36000" indent="-228600" algn="l" defTabSz="914400" rtl="0" eaLnBrk="1" latinLnBrk="0" hangingPunct="1">
        <a:spcBef>
          <a:spcPts val="600"/>
        </a:spcBef>
        <a:buClr>
          <a:schemeClr val="tx1">
            <a:lumMod val="65000"/>
            <a:lumOff val="35000"/>
          </a:schemeClr>
        </a:buClr>
        <a:buSzPct val="120000"/>
        <a:buFont typeface="Arial"/>
        <a:buChar char="•"/>
        <a:defRPr sz="2200" kern="1200">
          <a:solidFill>
            <a:schemeClr val="tx1"/>
          </a:solidFill>
          <a:latin typeface="Museo Sans 500"/>
          <a:ea typeface="+mn-ea"/>
          <a:cs typeface="Museo Sans 500"/>
        </a:defRPr>
      </a:lvl3pPr>
      <a:lvl4pPr marL="36000" indent="-228600" algn="l" defTabSz="914400" rtl="0" eaLnBrk="1" latinLnBrk="0" hangingPunct="1">
        <a:spcBef>
          <a:spcPts val="600"/>
        </a:spcBef>
        <a:buClr>
          <a:schemeClr val="tx1">
            <a:lumMod val="65000"/>
            <a:lumOff val="35000"/>
          </a:schemeClr>
        </a:buClr>
        <a:buSzPct val="120000"/>
        <a:buFont typeface="Arial" pitchFamily="34" charset="0"/>
        <a:buChar char="•"/>
        <a:defRPr sz="2200" kern="1200">
          <a:solidFill>
            <a:schemeClr val="tx1"/>
          </a:solidFill>
          <a:latin typeface="Museo Sans 500"/>
          <a:ea typeface="+mn-ea"/>
          <a:cs typeface="Museo Sans 500"/>
        </a:defRPr>
      </a:lvl4pPr>
      <a:lvl5pPr marL="36000" indent="-228600" algn="l" defTabSz="914400" rtl="0" eaLnBrk="1" latinLnBrk="0" hangingPunct="1">
        <a:spcBef>
          <a:spcPts val="600"/>
        </a:spcBef>
        <a:buClr>
          <a:schemeClr val="tx1">
            <a:lumMod val="65000"/>
            <a:lumOff val="35000"/>
          </a:schemeClr>
        </a:buClr>
        <a:buSzPct val="120000"/>
        <a:buFont typeface="Arial"/>
        <a:buChar char="•"/>
        <a:defRPr sz="2200" kern="1200">
          <a:solidFill>
            <a:schemeClr val="tx1"/>
          </a:solidFill>
          <a:latin typeface="Museo Sans 500"/>
          <a:ea typeface="+mn-ea"/>
          <a:cs typeface="Museo Sans 50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836613"/>
            <a:ext cx="82296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t" anchorCtr="0" compatLnSpc="1">
            <a:prstTxWarp prst="textNoShape">
              <a:avLst/>
            </a:prstTxWarp>
          </a:bodyPr>
          <a:lstStyle/>
          <a:p>
            <a:pPr lvl="0"/>
            <a:r>
              <a:rPr lang="de-DE" altLang="de-DE"/>
              <a:t>Titelmasterformat durch Klicken bearbeiten</a:t>
            </a:r>
          </a:p>
        </p:txBody>
      </p:sp>
      <p:sp>
        <p:nvSpPr>
          <p:cNvPr id="2051" name="Rectangle 3"/>
          <p:cNvSpPr>
            <a:spLocks noGrp="1" noChangeArrowheads="1"/>
          </p:cNvSpPr>
          <p:nvPr>
            <p:ph type="body" idx="1"/>
          </p:nvPr>
        </p:nvSpPr>
        <p:spPr bwMode="auto">
          <a:xfrm>
            <a:off x="457200" y="1295400"/>
            <a:ext cx="8240713"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36000" rIns="72000" bIns="3600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44" name="Rectangle 4"/>
          <p:cNvSpPr>
            <a:spLocks noGrp="1" noChangeArrowheads="1"/>
          </p:cNvSpPr>
          <p:nvPr>
            <p:ph type="ftr" sz="quarter" idx="3"/>
          </p:nvPr>
        </p:nvSpPr>
        <p:spPr bwMode="auto">
          <a:xfrm>
            <a:off x="539750" y="6453188"/>
            <a:ext cx="6911975"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sz="900"/>
            </a:lvl1pPr>
          </a:lstStyle>
          <a:p>
            <a:pPr>
              <a:defRPr/>
            </a:pPr>
            <a:r>
              <a:rPr lang="de-DE" altLang="de-DE"/>
              <a:t>3. Bioökonomietag_Stuttgart_November 2018_Weidmann_Wolfinger</a:t>
            </a:r>
          </a:p>
        </p:txBody>
      </p:sp>
      <p:sp>
        <p:nvSpPr>
          <p:cNvPr id="10245" name="Rectangle 5"/>
          <p:cNvSpPr>
            <a:spLocks noGrp="1" noChangeArrowheads="1"/>
          </p:cNvSpPr>
          <p:nvPr>
            <p:ph type="sldNum" sz="quarter" idx="4"/>
          </p:nvPr>
        </p:nvSpPr>
        <p:spPr bwMode="auto">
          <a:xfrm>
            <a:off x="7885113" y="6453188"/>
            <a:ext cx="719137"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defRPr sz="900"/>
            </a:lvl1pPr>
          </a:lstStyle>
          <a:p>
            <a:pPr>
              <a:defRPr/>
            </a:pPr>
            <a:fld id="{4DD21AC4-C76B-4271-A88E-625B8B8680DE}" type="slidenum">
              <a:rPr lang="de-DE" altLang="de-DE"/>
              <a:pPr>
                <a:defRPr/>
              </a:pPr>
              <a:t>‹#›</a:t>
            </a:fld>
            <a:endParaRPr lang="de-DE" altLang="de-DE"/>
          </a:p>
        </p:txBody>
      </p:sp>
      <p:pic>
        <p:nvPicPr>
          <p:cNvPr id="2054" name="Picture 6" descr="wm_logo_bi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9750" y="330200"/>
            <a:ext cx="1485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Line 7"/>
          <p:cNvSpPr>
            <a:spLocks noChangeShapeType="1"/>
          </p:cNvSpPr>
          <p:nvPr/>
        </p:nvSpPr>
        <p:spPr bwMode="auto">
          <a:xfrm>
            <a:off x="539750" y="692150"/>
            <a:ext cx="80645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 name="AcnSubjectTitle_ID_2" hidden="1"/>
          <p:cNvSpPr txBox="1"/>
          <p:nvPr userDrawn="1">
            <p:custDataLst>
              <p:tags r:id="rId16"/>
            </p:custDataLst>
          </p:nvPr>
        </p:nvSpPr>
        <p:spPr bwMode="gray">
          <a:xfrm>
            <a:off x="457200" y="1420813"/>
            <a:ext cx="6985000" cy="338554"/>
          </a:xfrm>
          <a:prstGeom prst="rect">
            <a:avLst/>
          </a:prstGeom>
          <a:noFill/>
        </p:spPr>
        <p:txBody>
          <a:bodyPr vert="horz" wrap="square" rtlCol="0">
            <a:spAutoFit/>
          </a:bodyPr>
          <a:lstStyle/>
          <a:p>
            <a:pPr algn="l" rtl="0" fontAlgn="base">
              <a:spcBef>
                <a:spcPct val="0"/>
              </a:spcBef>
              <a:spcAft>
                <a:spcPct val="0"/>
              </a:spcAft>
              <a:buNone/>
            </a:pPr>
            <a:r>
              <a:rPr lang="en-GB" sz="1600" b="1" i="0">
                <a:solidFill>
                  <a:schemeClr val="tx1"/>
                </a:solidFill>
              </a:rPr>
              <a:t>Subject Title</a:t>
            </a:r>
          </a:p>
        </p:txBody>
      </p:sp>
      <p:sp>
        <p:nvSpPr>
          <p:cNvPr id="3" name="AcnFootnote_ID_3" hidden="1"/>
          <p:cNvSpPr txBox="1"/>
          <p:nvPr userDrawn="1">
            <p:custDataLst>
              <p:tags r:id="rId17"/>
            </p:custDataLst>
          </p:nvPr>
        </p:nvSpPr>
        <p:spPr bwMode="gray">
          <a:xfrm>
            <a:off x="457200" y="6254750"/>
            <a:ext cx="8229600" cy="430887"/>
          </a:xfrm>
          <a:prstGeom prst="rect">
            <a:avLst/>
          </a:prstGeom>
          <a:noFill/>
        </p:spPr>
        <p:txBody>
          <a:bodyPr vert="horz" wrap="square" rtlCol="0" anchor="b">
            <a:spAutoFit/>
          </a:bodyPr>
          <a:lstStyle/>
          <a:p>
            <a:pPr marL="538163" indent="-538163" algn="l" rtl="0" fontAlgn="base">
              <a:spcBef>
                <a:spcPct val="0"/>
              </a:spcBef>
              <a:spcAft>
                <a:spcPct val="0"/>
              </a:spcAft>
              <a:buNone/>
            </a:pPr>
            <a:r>
              <a:rPr lang="en-GB" sz="1000" b="0" i="0">
                <a:solidFill>
                  <a:schemeClr val="tx1"/>
                </a:solidFill>
              </a:rPr>
              <a:t>*	Footnote</a:t>
            </a:r>
          </a:p>
          <a:p>
            <a:pPr marL="538163" indent="-538163" algn="l" rtl="0" fontAlgn="base">
              <a:spcBef>
                <a:spcPct val="20000"/>
              </a:spcBef>
              <a:spcAft>
                <a:spcPct val="0"/>
              </a:spcAft>
              <a:buNone/>
            </a:pPr>
            <a:r>
              <a:rPr lang="en-GB" sz="1000" b="0" i="0">
                <a:solidFill>
                  <a:schemeClr val="tx1"/>
                </a:solidFill>
              </a:rPr>
              <a:t>Source:	Source</a:t>
            </a:r>
          </a:p>
        </p:txBody>
      </p:sp>
    </p:spTree>
    <p:extLst>
      <p:ext uri="{BB962C8B-B14F-4D97-AF65-F5344CB8AC3E}">
        <p14:creationId xmlns:p14="http://schemas.microsoft.com/office/powerpoint/2010/main" val="37571869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Lst>
  <p:hf hdr="0" dt="0"/>
  <p:txStyles>
    <p:titleStyle>
      <a:lvl1pPr algn="l" rtl="0" eaLnBrk="0" fontAlgn="base" hangingPunct="0">
        <a:spcBef>
          <a:spcPct val="0"/>
        </a:spcBef>
        <a:spcAft>
          <a:spcPct val="0"/>
        </a:spcAft>
        <a:defRPr sz="2500" b="1">
          <a:solidFill>
            <a:schemeClr val="tx2"/>
          </a:solidFill>
          <a:latin typeface="+mj-lt"/>
          <a:ea typeface="+mj-ea"/>
          <a:cs typeface="+mj-cs"/>
        </a:defRPr>
      </a:lvl1pPr>
      <a:lvl2pPr algn="l" rtl="0" eaLnBrk="0" fontAlgn="base" hangingPunct="0">
        <a:spcBef>
          <a:spcPct val="0"/>
        </a:spcBef>
        <a:spcAft>
          <a:spcPct val="0"/>
        </a:spcAft>
        <a:defRPr sz="2500" b="1">
          <a:solidFill>
            <a:schemeClr val="tx2"/>
          </a:solidFill>
          <a:latin typeface="Arial Narrow" pitchFamily="34" charset="0"/>
        </a:defRPr>
      </a:lvl2pPr>
      <a:lvl3pPr algn="l" rtl="0" eaLnBrk="0" fontAlgn="base" hangingPunct="0">
        <a:spcBef>
          <a:spcPct val="0"/>
        </a:spcBef>
        <a:spcAft>
          <a:spcPct val="0"/>
        </a:spcAft>
        <a:defRPr sz="2500" b="1">
          <a:solidFill>
            <a:schemeClr val="tx2"/>
          </a:solidFill>
          <a:latin typeface="Arial Narrow" pitchFamily="34" charset="0"/>
        </a:defRPr>
      </a:lvl3pPr>
      <a:lvl4pPr algn="l" rtl="0" eaLnBrk="0" fontAlgn="base" hangingPunct="0">
        <a:spcBef>
          <a:spcPct val="0"/>
        </a:spcBef>
        <a:spcAft>
          <a:spcPct val="0"/>
        </a:spcAft>
        <a:defRPr sz="2500" b="1">
          <a:solidFill>
            <a:schemeClr val="tx2"/>
          </a:solidFill>
          <a:latin typeface="Arial Narrow" pitchFamily="34" charset="0"/>
        </a:defRPr>
      </a:lvl4pPr>
      <a:lvl5pPr algn="l" rtl="0" eaLnBrk="0" fontAlgn="base" hangingPunct="0">
        <a:spcBef>
          <a:spcPct val="0"/>
        </a:spcBef>
        <a:spcAft>
          <a:spcPct val="0"/>
        </a:spcAft>
        <a:defRPr sz="2500" b="1">
          <a:solidFill>
            <a:schemeClr val="tx2"/>
          </a:solidFill>
          <a:latin typeface="Arial Narrow" pitchFamily="34" charset="0"/>
        </a:defRPr>
      </a:lvl5pPr>
      <a:lvl6pPr marL="457200" algn="l" rtl="0" fontAlgn="base">
        <a:spcBef>
          <a:spcPct val="0"/>
        </a:spcBef>
        <a:spcAft>
          <a:spcPct val="0"/>
        </a:spcAft>
        <a:defRPr sz="2500" b="1">
          <a:solidFill>
            <a:schemeClr val="tx2"/>
          </a:solidFill>
          <a:latin typeface="Arial Narrow" pitchFamily="34" charset="0"/>
        </a:defRPr>
      </a:lvl6pPr>
      <a:lvl7pPr marL="914400" algn="l" rtl="0" fontAlgn="base">
        <a:spcBef>
          <a:spcPct val="0"/>
        </a:spcBef>
        <a:spcAft>
          <a:spcPct val="0"/>
        </a:spcAft>
        <a:defRPr sz="2500" b="1">
          <a:solidFill>
            <a:schemeClr val="tx2"/>
          </a:solidFill>
          <a:latin typeface="Arial Narrow" pitchFamily="34" charset="0"/>
        </a:defRPr>
      </a:lvl7pPr>
      <a:lvl8pPr marL="1371600" algn="l" rtl="0" fontAlgn="base">
        <a:spcBef>
          <a:spcPct val="0"/>
        </a:spcBef>
        <a:spcAft>
          <a:spcPct val="0"/>
        </a:spcAft>
        <a:defRPr sz="2500" b="1">
          <a:solidFill>
            <a:schemeClr val="tx2"/>
          </a:solidFill>
          <a:latin typeface="Arial Narrow" pitchFamily="34" charset="0"/>
        </a:defRPr>
      </a:lvl8pPr>
      <a:lvl9pPr marL="1828800" algn="l" rtl="0" fontAlgn="base">
        <a:spcBef>
          <a:spcPct val="0"/>
        </a:spcBef>
        <a:spcAft>
          <a:spcPct val="0"/>
        </a:spcAft>
        <a:defRPr sz="2500" b="1">
          <a:solidFill>
            <a:schemeClr val="tx2"/>
          </a:solidFill>
          <a:latin typeface="Arial Narrow" pitchFamily="34" charset="0"/>
        </a:defRPr>
      </a:lvl9pPr>
    </p:titleStyle>
    <p:bodyStyle>
      <a:lvl1pPr algn="l" rtl="0" eaLnBrk="0" fontAlgn="base" hangingPunct="0">
        <a:spcBef>
          <a:spcPct val="0"/>
        </a:spcBef>
        <a:spcAft>
          <a:spcPct val="100000"/>
        </a:spcAft>
        <a:defRPr sz="2500">
          <a:solidFill>
            <a:schemeClr val="hlink"/>
          </a:solidFill>
          <a:latin typeface="+mn-lt"/>
          <a:ea typeface="+mn-ea"/>
          <a:cs typeface="+mn-cs"/>
        </a:defRPr>
      </a:lvl1pPr>
      <a:lvl2pPr marL="1588" algn="l" rtl="0" eaLnBrk="0" fontAlgn="base" hangingPunct="0">
        <a:spcBef>
          <a:spcPct val="20000"/>
        </a:spcBef>
        <a:spcAft>
          <a:spcPct val="0"/>
        </a:spcAft>
        <a:defRPr sz="2000">
          <a:solidFill>
            <a:schemeClr val="tx1"/>
          </a:solidFill>
          <a:latin typeface="Arial" charset="0"/>
        </a:defRPr>
      </a:lvl2pPr>
      <a:lvl3pPr marL="354013" indent="-350838" algn="l" rtl="0" eaLnBrk="0" fontAlgn="base" hangingPunct="0">
        <a:spcBef>
          <a:spcPct val="20000"/>
        </a:spcBef>
        <a:spcAft>
          <a:spcPct val="0"/>
        </a:spcAft>
        <a:buChar char="•"/>
        <a:defRPr sz="2000">
          <a:solidFill>
            <a:schemeClr val="tx1"/>
          </a:solidFill>
          <a:latin typeface="Arial" charset="0"/>
        </a:defRPr>
      </a:lvl3pPr>
      <a:lvl4pPr marL="717550" indent="-361950" algn="l" rtl="0" eaLnBrk="0" fontAlgn="base" hangingPunct="0">
        <a:spcBef>
          <a:spcPct val="20000"/>
        </a:spcBef>
        <a:spcAft>
          <a:spcPct val="0"/>
        </a:spcAft>
        <a:buChar char="•"/>
        <a:defRPr sz="2000">
          <a:solidFill>
            <a:schemeClr val="tx1"/>
          </a:solidFill>
          <a:latin typeface="Arial" charset="0"/>
        </a:defRPr>
      </a:lvl4pPr>
      <a:lvl5pPr marL="1069975" indent="-350838" algn="l" rtl="0" eaLnBrk="0" fontAlgn="base" hangingPunct="0">
        <a:spcBef>
          <a:spcPct val="20000"/>
        </a:spcBef>
        <a:spcAft>
          <a:spcPct val="0"/>
        </a:spcAft>
        <a:buChar char="•"/>
        <a:defRPr sz="2000">
          <a:solidFill>
            <a:schemeClr val="tx1"/>
          </a:solidFill>
          <a:latin typeface="Arial" charset="0"/>
        </a:defRPr>
      </a:lvl5pPr>
      <a:lvl6pPr marL="1527175" indent="-350838" algn="l" rtl="0" fontAlgn="base">
        <a:spcBef>
          <a:spcPct val="20000"/>
        </a:spcBef>
        <a:spcAft>
          <a:spcPct val="0"/>
        </a:spcAft>
        <a:buChar char="•"/>
        <a:defRPr sz="2000">
          <a:solidFill>
            <a:schemeClr val="tx1"/>
          </a:solidFill>
          <a:latin typeface="Arial" charset="0"/>
        </a:defRPr>
      </a:lvl6pPr>
      <a:lvl7pPr marL="1984375" indent="-350838" algn="l" rtl="0" fontAlgn="base">
        <a:spcBef>
          <a:spcPct val="20000"/>
        </a:spcBef>
        <a:spcAft>
          <a:spcPct val="0"/>
        </a:spcAft>
        <a:buChar char="•"/>
        <a:defRPr sz="2000">
          <a:solidFill>
            <a:schemeClr val="tx1"/>
          </a:solidFill>
          <a:latin typeface="Arial" charset="0"/>
        </a:defRPr>
      </a:lvl7pPr>
      <a:lvl8pPr marL="2441575" indent="-350838" algn="l" rtl="0" fontAlgn="base">
        <a:spcBef>
          <a:spcPct val="20000"/>
        </a:spcBef>
        <a:spcAft>
          <a:spcPct val="0"/>
        </a:spcAft>
        <a:buChar char="•"/>
        <a:defRPr sz="2000">
          <a:solidFill>
            <a:schemeClr val="tx1"/>
          </a:solidFill>
          <a:latin typeface="Arial" charset="0"/>
        </a:defRPr>
      </a:lvl8pPr>
      <a:lvl9pPr marL="2898775" indent="-350838" algn="l" rtl="0" fontAlgn="base">
        <a:spcBef>
          <a:spcPct val="20000"/>
        </a:spcBef>
        <a:spcAft>
          <a:spcPct val="0"/>
        </a:spcAft>
        <a:buChar char="•"/>
        <a:defRPr sz="2000">
          <a:solidFill>
            <a:schemeClr val="tx1"/>
          </a:solidFill>
          <a:latin typeface="Arial"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A3%20B1/1_A3B1_Weinand.pptx"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A1%20B1/1_A1B1_Bartlome.pptx"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A1%20B1/3_A1B1_Thalmann.pptx" TargetMode="External"/><Relationship Id="rId4" Type="http://schemas.openxmlformats.org/officeDocument/2006/relationships/hyperlink" Target="A1%20B1/2_A1B1_Godevin.pptx"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hyperlink" Target="A1%20B2/1_A1B2_Sanglard.ppt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A1%20B2/3_A1B2_Henchoz.pptx" TargetMode="External"/><Relationship Id="rId4" Type="http://schemas.openxmlformats.org/officeDocument/2006/relationships/hyperlink" Target="A1%20B2/2_A1B2_Z&#246;llig.pptx"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A1%20B2/4_A1B2_Favre%20Boivin.pptx"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A1%20B2/6_A1B2_Delaunay-Driquert.pptx" TargetMode="External"/><Relationship Id="rId4" Type="http://schemas.openxmlformats.org/officeDocument/2006/relationships/hyperlink" Target="A1%20B2/5_A1B2_Jiguet.pptx"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A2%20B1/1_A2B1_Mueller.pptx"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A2%20B1/2_A2B1_Riedweg.pptx"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ncontres-woodrise.ch/wp-content/uploads/2018/07/logo-fcba-1-800x960.jpg">
            <a:extLst>
              <a:ext uri="{FF2B5EF4-FFF2-40B4-BE49-F238E27FC236}">
                <a16:creationId xmlns:a16="http://schemas.microsoft.com/office/drawing/2014/main" id="{7C0E1E3F-5FC4-4045-8DE9-B5247854A2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636" y="2125037"/>
            <a:ext cx="3634614" cy="43615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C422904-3FA8-43F0-8166-B14A53E55333}"/>
              </a:ext>
            </a:extLst>
          </p:cNvPr>
          <p:cNvPicPr>
            <a:picLocks noChangeAspect="1"/>
          </p:cNvPicPr>
          <p:nvPr/>
        </p:nvPicPr>
        <p:blipFill rotWithShape="1">
          <a:blip r:embed="rId4"/>
          <a:srcRect t="13934" r="992" b="54793"/>
          <a:stretch/>
        </p:blipFill>
        <p:spPr>
          <a:xfrm>
            <a:off x="0" y="0"/>
            <a:ext cx="9144000" cy="1787238"/>
          </a:xfrm>
          <a:prstGeom prst="rect">
            <a:avLst/>
          </a:prstGeom>
        </p:spPr>
      </p:pic>
      <p:sp>
        <p:nvSpPr>
          <p:cNvPr id="7" name="Rectangle 6">
            <a:extLst>
              <a:ext uri="{FF2B5EF4-FFF2-40B4-BE49-F238E27FC236}">
                <a16:creationId xmlns:a16="http://schemas.microsoft.com/office/drawing/2014/main" id="{75363B27-5CDE-4289-9AB4-ED4E0DB90E03}"/>
              </a:ext>
            </a:extLst>
          </p:cNvPr>
          <p:cNvSpPr/>
          <p:nvPr/>
        </p:nvSpPr>
        <p:spPr>
          <a:xfrm>
            <a:off x="4303725" y="2125039"/>
            <a:ext cx="4572000" cy="646331"/>
          </a:xfrm>
          <a:prstGeom prst="rect">
            <a:avLst/>
          </a:prstGeom>
        </p:spPr>
        <p:txBody>
          <a:bodyPr>
            <a:spAutoFit/>
          </a:bodyPr>
          <a:lstStyle/>
          <a:p>
            <a:pPr algn="ctr"/>
            <a:r>
              <a:rPr lang="fr-FR" cap="all" dirty="0">
                <a:solidFill>
                  <a:srgbClr val="654321"/>
                </a:solidFill>
                <a:latin typeface="Open Sans"/>
              </a:rPr>
              <a:t>L’innovation et la formation</a:t>
            </a:r>
            <a:br>
              <a:rPr lang="fr-FR" dirty="0"/>
            </a:br>
            <a:r>
              <a:rPr lang="fr-FR" cap="all" dirty="0">
                <a:solidFill>
                  <a:srgbClr val="654321"/>
                </a:solidFill>
                <a:latin typeface="Open Sans"/>
              </a:rPr>
              <a:t>Un matériau et des métiers d’avenir</a:t>
            </a:r>
            <a:endParaRPr lang="de-CH" dirty="0"/>
          </a:p>
        </p:txBody>
      </p:sp>
      <p:sp>
        <p:nvSpPr>
          <p:cNvPr id="8" name="Rectangle 7">
            <a:extLst>
              <a:ext uri="{FF2B5EF4-FFF2-40B4-BE49-F238E27FC236}">
                <a16:creationId xmlns:a16="http://schemas.microsoft.com/office/drawing/2014/main" id="{4B7C106B-76E4-4E20-B460-C643BD03E247}"/>
              </a:ext>
            </a:extLst>
          </p:cNvPr>
          <p:cNvSpPr/>
          <p:nvPr/>
        </p:nvSpPr>
        <p:spPr>
          <a:xfrm>
            <a:off x="4572000" y="3098557"/>
            <a:ext cx="4572000" cy="3508653"/>
          </a:xfrm>
          <a:prstGeom prst="rect">
            <a:avLst/>
          </a:prstGeom>
        </p:spPr>
        <p:txBody>
          <a:bodyPr>
            <a:spAutoFit/>
          </a:bodyPr>
          <a:lstStyle/>
          <a:p>
            <a:pPr fontAlgn="base"/>
            <a:r>
              <a:rPr lang="de-CH" dirty="0">
                <a:solidFill>
                  <a:srgbClr val="993300"/>
                </a:solidFill>
                <a:latin typeface="&amp;quot"/>
              </a:rPr>
              <a:t>Introduction et </a:t>
            </a:r>
            <a:r>
              <a:rPr lang="de-CH" dirty="0" err="1">
                <a:solidFill>
                  <a:srgbClr val="993300"/>
                </a:solidFill>
                <a:latin typeface="&amp;quot"/>
              </a:rPr>
              <a:t>modération</a:t>
            </a:r>
            <a:endParaRPr lang="de-CH" dirty="0">
              <a:solidFill>
                <a:srgbClr val="993300"/>
              </a:solidFill>
              <a:latin typeface="&amp;quot"/>
            </a:endParaRPr>
          </a:p>
          <a:p>
            <a:pPr fontAlgn="base"/>
            <a:endParaRPr lang="fr-FR" sz="1400" b="1" dirty="0">
              <a:solidFill>
                <a:srgbClr val="0F3C4F"/>
              </a:solidFill>
              <a:latin typeface="&amp;quot"/>
            </a:endParaRPr>
          </a:p>
          <a:p>
            <a:pPr fontAlgn="base"/>
            <a:r>
              <a:rPr lang="fr-FR" b="1" dirty="0">
                <a:solidFill>
                  <a:srgbClr val="0F3C4F"/>
                </a:solidFill>
                <a:latin typeface="&amp;quot"/>
              </a:rPr>
              <a:t>Claude </a:t>
            </a:r>
            <a:r>
              <a:rPr lang="fr-FR" b="1" dirty="0" err="1">
                <a:solidFill>
                  <a:srgbClr val="0F3C4F"/>
                </a:solidFill>
                <a:latin typeface="&amp;quot"/>
              </a:rPr>
              <a:t>Haegi</a:t>
            </a:r>
            <a:r>
              <a:rPr lang="fr-FR" b="1" dirty="0">
                <a:solidFill>
                  <a:srgbClr val="0F3C4F"/>
                </a:solidFill>
                <a:latin typeface="&amp;quot"/>
              </a:rPr>
              <a:t> </a:t>
            </a:r>
          </a:p>
          <a:p>
            <a:pPr fontAlgn="base"/>
            <a:r>
              <a:rPr lang="fr-FR" sz="1600" dirty="0">
                <a:solidFill>
                  <a:srgbClr val="0F3C4F"/>
                </a:solidFill>
                <a:latin typeface="&amp;quot"/>
              </a:rPr>
              <a:t>Président des Rencontres </a:t>
            </a:r>
            <a:r>
              <a:rPr lang="fr-FR" sz="1600" dirty="0" err="1">
                <a:solidFill>
                  <a:srgbClr val="0F3C4F"/>
                </a:solidFill>
                <a:latin typeface="&amp;quot"/>
              </a:rPr>
              <a:t>WoodRise</a:t>
            </a:r>
            <a:r>
              <a:rPr lang="fr-FR" sz="1600" dirty="0">
                <a:solidFill>
                  <a:srgbClr val="0F3C4F"/>
                </a:solidFill>
                <a:latin typeface="&amp;quot"/>
              </a:rPr>
              <a:t> et de </a:t>
            </a:r>
            <a:r>
              <a:rPr lang="fr-FR" sz="1600" dirty="0" err="1">
                <a:solidFill>
                  <a:srgbClr val="0F3C4F"/>
                </a:solidFill>
                <a:latin typeface="&amp;quot"/>
              </a:rPr>
              <a:t>Lignum</a:t>
            </a:r>
            <a:r>
              <a:rPr lang="fr-FR" sz="1600" dirty="0">
                <a:solidFill>
                  <a:srgbClr val="0F3C4F"/>
                </a:solidFill>
                <a:latin typeface="&amp;quot"/>
              </a:rPr>
              <a:t> Genève</a:t>
            </a:r>
          </a:p>
          <a:p>
            <a:pPr fontAlgn="base"/>
            <a:endParaRPr lang="fr-FR" dirty="0">
              <a:solidFill>
                <a:srgbClr val="0F3C4F"/>
              </a:solidFill>
              <a:latin typeface="&amp;quot"/>
            </a:endParaRPr>
          </a:p>
          <a:p>
            <a:pPr fontAlgn="base"/>
            <a:r>
              <a:rPr lang="fr-FR" b="1" dirty="0">
                <a:solidFill>
                  <a:srgbClr val="0F3C4F"/>
                </a:solidFill>
                <a:latin typeface="&amp;quot"/>
              </a:rPr>
              <a:t>Frédéric Pichelin</a:t>
            </a:r>
            <a:r>
              <a:rPr lang="fr-FR" dirty="0">
                <a:solidFill>
                  <a:srgbClr val="0F3C4F"/>
                </a:solidFill>
                <a:latin typeface="&amp;quot"/>
              </a:rPr>
              <a:t> </a:t>
            </a:r>
          </a:p>
          <a:p>
            <a:pPr fontAlgn="base"/>
            <a:r>
              <a:rPr lang="fr-FR" sz="1600" dirty="0">
                <a:solidFill>
                  <a:srgbClr val="0F3C4F"/>
                </a:solidFill>
                <a:latin typeface="&amp;quot"/>
              </a:rPr>
              <a:t>Responsable de l’Institut des Matériaux et des technologies du bois (HES Bois, Bienne)</a:t>
            </a:r>
          </a:p>
          <a:p>
            <a:pPr fontAlgn="base"/>
            <a:endParaRPr lang="fr-FR" dirty="0">
              <a:solidFill>
                <a:srgbClr val="0F3C4F"/>
              </a:solidFill>
              <a:latin typeface="&amp;quot"/>
            </a:endParaRPr>
          </a:p>
          <a:p>
            <a:pPr fontAlgn="base"/>
            <a:r>
              <a:rPr lang="fr-FR" b="1" dirty="0">
                <a:solidFill>
                  <a:srgbClr val="0F3C4F"/>
                </a:solidFill>
                <a:latin typeface="&amp;quot"/>
              </a:rPr>
              <a:t>Ernst Zürcher </a:t>
            </a:r>
          </a:p>
          <a:p>
            <a:pPr fontAlgn="base"/>
            <a:r>
              <a:rPr lang="fr-FR" sz="1600" dirty="0">
                <a:solidFill>
                  <a:srgbClr val="0F3C4F"/>
                </a:solidFill>
                <a:latin typeface="&amp;quot"/>
              </a:rPr>
              <a:t>Observateur scientifique, professeur et chercheur en science du bois </a:t>
            </a:r>
          </a:p>
        </p:txBody>
      </p:sp>
    </p:spTree>
    <p:extLst>
      <p:ext uri="{BB962C8B-B14F-4D97-AF65-F5344CB8AC3E}">
        <p14:creationId xmlns:p14="http://schemas.microsoft.com/office/powerpoint/2010/main" val="1985148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76E9A7-A087-4926-A010-400F0C3A8D01}"/>
              </a:ext>
            </a:extLst>
          </p:cNvPr>
          <p:cNvSpPr/>
          <p:nvPr/>
        </p:nvSpPr>
        <p:spPr>
          <a:xfrm>
            <a:off x="234270" y="1331582"/>
            <a:ext cx="8683021" cy="1846659"/>
          </a:xfrm>
          <a:prstGeom prst="rect">
            <a:avLst/>
          </a:prstGeom>
        </p:spPr>
        <p:txBody>
          <a:bodyPr wrap="square">
            <a:spAutoFit/>
          </a:bodyPr>
          <a:lstStyle/>
          <a:p>
            <a:pPr fontAlgn="base"/>
            <a:r>
              <a:rPr lang="fr-FR" dirty="0">
                <a:solidFill>
                  <a:srgbClr val="993300"/>
                </a:solidFill>
                <a:latin typeface="&amp;quot"/>
              </a:rPr>
              <a:t>La filière du bois est-elle suffisamment formée ?</a:t>
            </a:r>
          </a:p>
          <a:p>
            <a:pPr fontAlgn="base"/>
            <a:endParaRPr lang="fr-FR" sz="1400" dirty="0">
              <a:solidFill>
                <a:srgbClr val="993300"/>
              </a:solidFill>
              <a:latin typeface="&amp;quot"/>
            </a:endParaRPr>
          </a:p>
          <a:p>
            <a:pPr fontAlgn="base"/>
            <a:r>
              <a:rPr lang="fr-FR" b="1" dirty="0">
                <a:solidFill>
                  <a:srgbClr val="0F3C4F"/>
                </a:solidFill>
                <a:latin typeface="&amp;quot"/>
                <a:hlinkClick r:id="rId3" action="ppaction://hlinkpres?slideindex=1&amp;slidetitle="/>
              </a:rPr>
              <a:t>Yves </a:t>
            </a:r>
            <a:r>
              <a:rPr lang="fr-FR" b="1" dirty="0" err="1">
                <a:solidFill>
                  <a:srgbClr val="0F3C4F"/>
                </a:solidFill>
                <a:latin typeface="&amp;quot"/>
                <a:hlinkClick r:id="rId3" action="ppaction://hlinkpres?slideindex=1&amp;slidetitle="/>
              </a:rPr>
              <a:t>Weinand</a:t>
            </a:r>
            <a:endParaRPr lang="fr-FR" b="1" dirty="0">
              <a:solidFill>
                <a:srgbClr val="666666"/>
              </a:solidFill>
              <a:latin typeface="&amp;quot"/>
            </a:endParaRPr>
          </a:p>
          <a:p>
            <a:pPr fontAlgn="base"/>
            <a:r>
              <a:rPr lang="fr-FR" sz="1600" dirty="0">
                <a:solidFill>
                  <a:srgbClr val="666666"/>
                </a:solidFill>
                <a:latin typeface="&amp;quot"/>
              </a:rPr>
              <a:t>(</a:t>
            </a:r>
            <a:r>
              <a:rPr lang="fr-FR" sz="1600" dirty="0">
                <a:solidFill>
                  <a:srgbClr val="0F3C4F"/>
                </a:solidFill>
                <a:latin typeface="&amp;quot"/>
              </a:rPr>
              <a:t>Directeur du laboratoire </a:t>
            </a:r>
            <a:r>
              <a:rPr lang="fr-FR" sz="1600" dirty="0" err="1">
                <a:solidFill>
                  <a:srgbClr val="0F3C4F"/>
                </a:solidFill>
                <a:latin typeface="&amp;quot"/>
              </a:rPr>
              <a:t>I-Bois</a:t>
            </a:r>
            <a:r>
              <a:rPr lang="fr-FR" sz="1600" dirty="0">
                <a:solidFill>
                  <a:srgbClr val="0F3C4F"/>
                </a:solidFill>
                <a:latin typeface="&amp;quot"/>
              </a:rPr>
              <a:t> de l’EPFL</a:t>
            </a:r>
            <a:r>
              <a:rPr lang="fr-FR" sz="1600" dirty="0">
                <a:solidFill>
                  <a:srgbClr val="666666"/>
                </a:solidFill>
                <a:latin typeface="&amp;quot"/>
              </a:rPr>
              <a:t>)</a:t>
            </a:r>
            <a:br>
              <a:rPr lang="fr-FR" sz="1600" dirty="0">
                <a:solidFill>
                  <a:srgbClr val="666666"/>
                </a:solidFill>
                <a:latin typeface="&amp;quot"/>
              </a:rPr>
            </a:br>
            <a:r>
              <a:rPr lang="fr-FR" sz="1600" dirty="0">
                <a:solidFill>
                  <a:srgbClr val="666666"/>
                </a:solidFill>
                <a:latin typeface="&amp;quot"/>
              </a:rPr>
              <a:t>Les outils technologiques permettent aujourd’hui de percer les mystères de chaque tronc avant même leur coupe, un travail sur mesure, octroyant à chaque arbre une place unique. Comment ce procédé, émanant de l’EPFL impacte-t-il les entrepreneurs locaux ?</a:t>
            </a:r>
          </a:p>
        </p:txBody>
      </p:sp>
      <p:sp>
        <p:nvSpPr>
          <p:cNvPr id="6" name="Rectangle 5">
            <a:extLst>
              <a:ext uri="{FF2B5EF4-FFF2-40B4-BE49-F238E27FC236}">
                <a16:creationId xmlns:a16="http://schemas.microsoft.com/office/drawing/2014/main" id="{3BC05A55-FA73-4D2A-9ABF-2DE4010DDF8B}"/>
              </a:ext>
            </a:extLst>
          </p:cNvPr>
          <p:cNvSpPr/>
          <p:nvPr/>
        </p:nvSpPr>
        <p:spPr>
          <a:xfrm>
            <a:off x="525215" y="196519"/>
            <a:ext cx="8108687" cy="923330"/>
          </a:xfrm>
          <a:prstGeom prst="rect">
            <a:avLst/>
          </a:prstGeom>
        </p:spPr>
        <p:txBody>
          <a:bodyPr wrap="square">
            <a:spAutoFit/>
          </a:bodyPr>
          <a:lstStyle/>
          <a:p>
            <a:pPr algn="ctr" fontAlgn="base"/>
            <a:r>
              <a:rPr lang="fr-FR" dirty="0">
                <a:solidFill>
                  <a:srgbClr val="654321"/>
                </a:solidFill>
                <a:latin typeface="&amp;quot"/>
              </a:rPr>
              <a:t>Acte 3 : Adéquation des compétences aux nouveaux usages du bois</a:t>
            </a:r>
          </a:p>
          <a:p>
            <a:pPr algn="ctr" fontAlgn="base"/>
            <a:r>
              <a:rPr lang="fr-FR" dirty="0">
                <a:solidFill>
                  <a:srgbClr val="654321"/>
                </a:solidFill>
                <a:latin typeface="&amp;quot"/>
              </a:rPr>
              <a:t>Comment peut-on favoriser l’intégration de l’innovation et des nouvelles technologies à tous les métiers du bois ?</a:t>
            </a:r>
          </a:p>
        </p:txBody>
      </p:sp>
      <p:cxnSp>
        <p:nvCxnSpPr>
          <p:cNvPr id="7" name="Straight Connector 6">
            <a:extLst>
              <a:ext uri="{FF2B5EF4-FFF2-40B4-BE49-F238E27FC236}">
                <a16:creationId xmlns:a16="http://schemas.microsoft.com/office/drawing/2014/main" id="{EFCFF037-0120-4219-92DE-DA3A95C46626}"/>
              </a:ext>
            </a:extLst>
          </p:cNvPr>
          <p:cNvCxnSpPr/>
          <p:nvPr/>
        </p:nvCxnSpPr>
        <p:spPr>
          <a:xfrm>
            <a:off x="0" y="196519"/>
            <a:ext cx="9144000" cy="0"/>
          </a:xfrm>
          <a:prstGeom prst="line">
            <a:avLst/>
          </a:prstGeom>
          <a:ln w="15875">
            <a:solidFill>
              <a:srgbClr val="65432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A07EEF5-A42C-42E0-AC49-D7048E3B99B1}"/>
              </a:ext>
            </a:extLst>
          </p:cNvPr>
          <p:cNvCxnSpPr/>
          <p:nvPr/>
        </p:nvCxnSpPr>
        <p:spPr>
          <a:xfrm>
            <a:off x="0" y="1121145"/>
            <a:ext cx="9144000" cy="0"/>
          </a:xfrm>
          <a:prstGeom prst="line">
            <a:avLst/>
          </a:prstGeom>
          <a:ln w="15875">
            <a:solidFill>
              <a:srgbClr val="6543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6267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76E9A7-A087-4926-A010-400F0C3A8D01}"/>
              </a:ext>
            </a:extLst>
          </p:cNvPr>
          <p:cNvSpPr/>
          <p:nvPr/>
        </p:nvSpPr>
        <p:spPr>
          <a:xfrm>
            <a:off x="234270" y="1331582"/>
            <a:ext cx="8683021" cy="5262979"/>
          </a:xfrm>
          <a:prstGeom prst="rect">
            <a:avLst/>
          </a:prstGeom>
        </p:spPr>
        <p:txBody>
          <a:bodyPr wrap="square">
            <a:spAutoFit/>
          </a:bodyPr>
          <a:lstStyle/>
          <a:p>
            <a:pPr fontAlgn="base"/>
            <a:r>
              <a:rPr lang="fr-FR" dirty="0">
                <a:solidFill>
                  <a:srgbClr val="993300"/>
                </a:solidFill>
                <a:latin typeface="&amp;quot"/>
              </a:rPr>
              <a:t>Table ronde : « Comment les écoles intègrent-elles l’innovation dans les parcours de formation ? Comment favoriser l’innovation par le travail conjoint des disciplines ? »</a:t>
            </a:r>
          </a:p>
          <a:p>
            <a:pPr fontAlgn="base"/>
            <a:endParaRPr lang="fr-FR" sz="1400" dirty="0">
              <a:solidFill>
                <a:srgbClr val="993300"/>
              </a:solidFill>
              <a:latin typeface="&amp;quot"/>
            </a:endParaRPr>
          </a:p>
          <a:p>
            <a:pPr fontAlgn="base"/>
            <a:r>
              <a:rPr lang="fr-FR" dirty="0">
                <a:solidFill>
                  <a:srgbClr val="0F3C4F"/>
                </a:solidFill>
                <a:latin typeface="&amp;quot"/>
              </a:rPr>
              <a:t>Modératrice : </a:t>
            </a:r>
            <a:r>
              <a:rPr lang="fr-FR" b="1" dirty="0">
                <a:solidFill>
                  <a:srgbClr val="0F3C4F"/>
                </a:solidFill>
                <a:latin typeface="&amp;quot"/>
              </a:rPr>
              <a:t>Véronique </a:t>
            </a:r>
            <a:r>
              <a:rPr lang="fr-FR" b="1" dirty="0" err="1">
                <a:solidFill>
                  <a:srgbClr val="0F3C4F"/>
                </a:solidFill>
                <a:latin typeface="&amp;quot"/>
              </a:rPr>
              <a:t>Kämpfen</a:t>
            </a:r>
            <a:r>
              <a:rPr lang="fr-FR" dirty="0">
                <a:solidFill>
                  <a:srgbClr val="0F3C4F"/>
                </a:solidFill>
                <a:latin typeface="&amp;quot"/>
              </a:rPr>
              <a:t>, Directrice de la communication de la Fédération des Entreprises Romandes (FER)</a:t>
            </a:r>
          </a:p>
          <a:p>
            <a:pPr fontAlgn="base"/>
            <a:endParaRPr lang="fr-FR" sz="1400" dirty="0">
              <a:solidFill>
                <a:srgbClr val="0F3C4F"/>
              </a:solidFill>
              <a:latin typeface="&amp;quot"/>
            </a:endParaRPr>
          </a:p>
          <a:p>
            <a:pPr fontAlgn="base"/>
            <a:endParaRPr lang="fr-FR" sz="1400" dirty="0">
              <a:solidFill>
                <a:srgbClr val="0F3C4F"/>
              </a:solidFill>
              <a:latin typeface="&amp;quot"/>
            </a:endParaRPr>
          </a:p>
          <a:p>
            <a:pPr fontAlgn="base"/>
            <a:r>
              <a:rPr lang="fr-FR" b="1" dirty="0">
                <a:solidFill>
                  <a:srgbClr val="0F3C4F"/>
                </a:solidFill>
                <a:latin typeface="&amp;quot"/>
              </a:rPr>
              <a:t>Andrea Bernasconi</a:t>
            </a:r>
            <a:r>
              <a:rPr lang="fr-FR" dirty="0">
                <a:solidFill>
                  <a:srgbClr val="0F3C4F"/>
                </a:solidFill>
                <a:latin typeface="&amp;quot"/>
              </a:rPr>
              <a:t>, HES d’ingénierie et de gestion, Yverdon, VD, comité directeur S-WIN (</a:t>
            </a:r>
            <a:r>
              <a:rPr lang="fr-FR" dirty="0" err="1">
                <a:solidFill>
                  <a:srgbClr val="0F3C4F"/>
                </a:solidFill>
                <a:latin typeface="&amp;quot"/>
              </a:rPr>
              <a:t>Swiss</a:t>
            </a:r>
            <a:r>
              <a:rPr lang="fr-FR" dirty="0">
                <a:solidFill>
                  <a:srgbClr val="0F3C4F"/>
                </a:solidFill>
                <a:latin typeface="&amp;quot"/>
              </a:rPr>
              <a:t> Wood Innovation Network)</a:t>
            </a:r>
          </a:p>
          <a:p>
            <a:pPr fontAlgn="base"/>
            <a:br>
              <a:rPr lang="fr-FR" sz="500" dirty="0">
                <a:solidFill>
                  <a:srgbClr val="0F3C4F"/>
                </a:solidFill>
                <a:latin typeface="&amp;quot"/>
              </a:rPr>
            </a:br>
            <a:r>
              <a:rPr lang="fr-FR" b="1" dirty="0">
                <a:solidFill>
                  <a:srgbClr val="0F3C4F"/>
                </a:solidFill>
                <a:latin typeface="&amp;quot"/>
              </a:rPr>
              <a:t>Arnaud </a:t>
            </a:r>
            <a:r>
              <a:rPr lang="fr-FR" b="1" dirty="0" err="1">
                <a:solidFill>
                  <a:srgbClr val="0F3C4F"/>
                </a:solidFill>
                <a:latin typeface="&amp;quot"/>
              </a:rPr>
              <a:t>Besserer</a:t>
            </a:r>
            <a:r>
              <a:rPr lang="fr-FR" dirty="0">
                <a:solidFill>
                  <a:srgbClr val="0F3C4F"/>
                </a:solidFill>
                <a:latin typeface="&amp;quot"/>
              </a:rPr>
              <a:t>, Maître de conférences et chercheur de l’École Nationale Supérieure des Technologies et Industries du Bois (ENSTIB)</a:t>
            </a:r>
          </a:p>
          <a:p>
            <a:pPr fontAlgn="base"/>
            <a:br>
              <a:rPr lang="fr-FR" sz="500" dirty="0">
                <a:solidFill>
                  <a:srgbClr val="0F3C4F"/>
                </a:solidFill>
                <a:latin typeface="&amp;quot"/>
              </a:rPr>
            </a:br>
            <a:r>
              <a:rPr lang="fr-FR" b="1" dirty="0" err="1">
                <a:solidFill>
                  <a:srgbClr val="0F3C4F"/>
                </a:solidFill>
                <a:latin typeface="&amp;quot"/>
              </a:rPr>
              <a:t>Pierre-André</a:t>
            </a:r>
            <a:r>
              <a:rPr lang="fr-FR" b="1" dirty="0">
                <a:solidFill>
                  <a:srgbClr val="0F3C4F"/>
                </a:solidFill>
                <a:latin typeface="&amp;quot"/>
              </a:rPr>
              <a:t> </a:t>
            </a:r>
            <a:r>
              <a:rPr lang="fr-FR" b="1" dirty="0" err="1">
                <a:solidFill>
                  <a:srgbClr val="0F3C4F"/>
                </a:solidFill>
                <a:latin typeface="&amp;quot"/>
              </a:rPr>
              <a:t>Dupraz</a:t>
            </a:r>
            <a:r>
              <a:rPr lang="fr-FR" dirty="0">
                <a:solidFill>
                  <a:srgbClr val="0F3C4F"/>
                </a:solidFill>
                <a:latin typeface="&amp;quot"/>
              </a:rPr>
              <a:t>, </a:t>
            </a:r>
            <a:r>
              <a:rPr lang="fr-FR" dirty="0" err="1">
                <a:solidFill>
                  <a:srgbClr val="0F3C4F"/>
                </a:solidFill>
                <a:latin typeface="&amp;quot"/>
              </a:rPr>
              <a:t>Ing</a:t>
            </a:r>
            <a:r>
              <a:rPr lang="fr-FR" dirty="0">
                <a:solidFill>
                  <a:srgbClr val="0F3C4F"/>
                </a:solidFill>
                <a:latin typeface="&amp;quot"/>
              </a:rPr>
              <a:t>. EPFL, professeur HES associé à l’HEPIA, Haute Ecole du Paysage, d’Ingénierie et d’Architecture de Genève, en charge de la filière génie civil </a:t>
            </a:r>
          </a:p>
          <a:p>
            <a:pPr fontAlgn="base"/>
            <a:endParaRPr lang="fr-FR" sz="500" dirty="0">
              <a:solidFill>
                <a:srgbClr val="0F3C4F"/>
              </a:solidFill>
              <a:latin typeface="&amp;quot"/>
            </a:endParaRPr>
          </a:p>
          <a:p>
            <a:pPr fontAlgn="base"/>
            <a:r>
              <a:rPr lang="fr-FR" b="1" dirty="0">
                <a:solidFill>
                  <a:srgbClr val="0F3C4F"/>
                </a:solidFill>
                <a:latin typeface="&amp;quot"/>
              </a:rPr>
              <a:t>Arnaud </a:t>
            </a:r>
            <a:r>
              <a:rPr lang="fr-FR" b="1" dirty="0" err="1">
                <a:solidFill>
                  <a:srgbClr val="0F3C4F"/>
                </a:solidFill>
                <a:latin typeface="&amp;quot"/>
              </a:rPr>
              <a:t>Godevin</a:t>
            </a:r>
            <a:r>
              <a:rPr lang="fr-FR" dirty="0">
                <a:solidFill>
                  <a:srgbClr val="0F3C4F"/>
                </a:solidFill>
                <a:latin typeface="&amp;quot"/>
              </a:rPr>
              <a:t>, Directeur de l’École Supérieurs du Bois de Nantes</a:t>
            </a:r>
          </a:p>
          <a:p>
            <a:pPr fontAlgn="base"/>
            <a:br>
              <a:rPr lang="fr-FR" sz="500" dirty="0">
                <a:solidFill>
                  <a:srgbClr val="0F3C4F"/>
                </a:solidFill>
                <a:latin typeface="&amp;quot"/>
              </a:rPr>
            </a:br>
            <a:r>
              <a:rPr lang="fr-FR" b="1" dirty="0">
                <a:solidFill>
                  <a:srgbClr val="0F3C4F"/>
                </a:solidFill>
                <a:latin typeface="&amp;quot"/>
              </a:rPr>
              <a:t>René Graf</a:t>
            </a:r>
            <a:r>
              <a:rPr lang="fr-FR" dirty="0">
                <a:solidFill>
                  <a:srgbClr val="0F3C4F"/>
                </a:solidFill>
                <a:latin typeface="&amp;quot"/>
              </a:rPr>
              <a:t>, Directeur du Département Bois et génie civil de la BFH</a:t>
            </a:r>
          </a:p>
          <a:p>
            <a:pPr fontAlgn="base"/>
            <a:br>
              <a:rPr lang="fr-FR" sz="500" dirty="0">
                <a:solidFill>
                  <a:srgbClr val="0F3C4F"/>
                </a:solidFill>
                <a:latin typeface="&amp;quot"/>
              </a:rPr>
            </a:br>
            <a:r>
              <a:rPr lang="fr-FR" b="1" dirty="0">
                <a:solidFill>
                  <a:srgbClr val="0F3C4F"/>
                </a:solidFill>
                <a:latin typeface="&amp;quot"/>
              </a:rPr>
              <a:t>Marc Lehmann</a:t>
            </a:r>
            <a:r>
              <a:rPr lang="fr-FR" dirty="0">
                <a:solidFill>
                  <a:srgbClr val="0F3C4F"/>
                </a:solidFill>
                <a:latin typeface="&amp;quot"/>
              </a:rPr>
              <a:t>, Doyen filière bois du Centre de Formation Professionnelle Construction (CFPC)</a:t>
            </a:r>
            <a:br>
              <a:rPr lang="fr-FR" dirty="0">
                <a:solidFill>
                  <a:srgbClr val="0F3C4F"/>
                </a:solidFill>
                <a:latin typeface="&amp;quot"/>
              </a:rPr>
            </a:br>
            <a:endParaRPr lang="fr-FR" dirty="0">
              <a:solidFill>
                <a:srgbClr val="0F3C4F"/>
              </a:solidFill>
              <a:latin typeface="&amp;quot"/>
            </a:endParaRPr>
          </a:p>
        </p:txBody>
      </p:sp>
      <p:sp>
        <p:nvSpPr>
          <p:cNvPr id="6" name="Rectangle 5">
            <a:extLst>
              <a:ext uri="{FF2B5EF4-FFF2-40B4-BE49-F238E27FC236}">
                <a16:creationId xmlns:a16="http://schemas.microsoft.com/office/drawing/2014/main" id="{3BC05A55-FA73-4D2A-9ABF-2DE4010DDF8B}"/>
              </a:ext>
            </a:extLst>
          </p:cNvPr>
          <p:cNvSpPr/>
          <p:nvPr/>
        </p:nvSpPr>
        <p:spPr>
          <a:xfrm>
            <a:off x="525215" y="196519"/>
            <a:ext cx="8108687" cy="923330"/>
          </a:xfrm>
          <a:prstGeom prst="rect">
            <a:avLst/>
          </a:prstGeom>
        </p:spPr>
        <p:txBody>
          <a:bodyPr wrap="square">
            <a:spAutoFit/>
          </a:bodyPr>
          <a:lstStyle/>
          <a:p>
            <a:pPr algn="ctr" fontAlgn="base"/>
            <a:r>
              <a:rPr lang="fr-FR" dirty="0">
                <a:solidFill>
                  <a:srgbClr val="654321"/>
                </a:solidFill>
                <a:latin typeface="&amp;quot"/>
              </a:rPr>
              <a:t>Acte 3 : Adéquation des compétences aux nouveaux usages du bois</a:t>
            </a:r>
          </a:p>
          <a:p>
            <a:pPr algn="ctr" fontAlgn="base"/>
            <a:r>
              <a:rPr lang="fr-FR" dirty="0">
                <a:solidFill>
                  <a:srgbClr val="654321"/>
                </a:solidFill>
                <a:latin typeface="&amp;quot"/>
              </a:rPr>
              <a:t>Comment peut-on favoriser l’intégration de l’innovation et des nouvelles technologies à tous les métiers du bois ?</a:t>
            </a:r>
          </a:p>
        </p:txBody>
      </p:sp>
      <p:cxnSp>
        <p:nvCxnSpPr>
          <p:cNvPr id="7" name="Straight Connector 6">
            <a:extLst>
              <a:ext uri="{FF2B5EF4-FFF2-40B4-BE49-F238E27FC236}">
                <a16:creationId xmlns:a16="http://schemas.microsoft.com/office/drawing/2014/main" id="{EFCFF037-0120-4219-92DE-DA3A95C46626}"/>
              </a:ext>
            </a:extLst>
          </p:cNvPr>
          <p:cNvCxnSpPr/>
          <p:nvPr/>
        </p:nvCxnSpPr>
        <p:spPr>
          <a:xfrm>
            <a:off x="0" y="196519"/>
            <a:ext cx="9144000" cy="0"/>
          </a:xfrm>
          <a:prstGeom prst="line">
            <a:avLst/>
          </a:prstGeom>
          <a:ln w="15875">
            <a:solidFill>
              <a:srgbClr val="65432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A07EEF5-A42C-42E0-AC49-D7048E3B99B1}"/>
              </a:ext>
            </a:extLst>
          </p:cNvPr>
          <p:cNvCxnSpPr/>
          <p:nvPr/>
        </p:nvCxnSpPr>
        <p:spPr>
          <a:xfrm>
            <a:off x="0" y="1121145"/>
            <a:ext cx="9144000" cy="0"/>
          </a:xfrm>
          <a:prstGeom prst="line">
            <a:avLst/>
          </a:prstGeom>
          <a:ln w="15875">
            <a:solidFill>
              <a:srgbClr val="6543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015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ncontres-woodrise.ch/wp-content/uploads/2018/07/logo-fcba-1-800x960.jpg">
            <a:extLst>
              <a:ext uri="{FF2B5EF4-FFF2-40B4-BE49-F238E27FC236}">
                <a16:creationId xmlns:a16="http://schemas.microsoft.com/office/drawing/2014/main" id="{7C0E1E3F-5FC4-4045-8DE9-B5247854A2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636" y="2125037"/>
            <a:ext cx="3634614" cy="436153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5363B27-5CDE-4289-9AB4-ED4E0DB90E03}"/>
              </a:ext>
            </a:extLst>
          </p:cNvPr>
          <p:cNvSpPr/>
          <p:nvPr/>
        </p:nvSpPr>
        <p:spPr>
          <a:xfrm>
            <a:off x="4303725" y="2125039"/>
            <a:ext cx="4572000" cy="646331"/>
          </a:xfrm>
          <a:prstGeom prst="rect">
            <a:avLst/>
          </a:prstGeom>
        </p:spPr>
        <p:txBody>
          <a:bodyPr>
            <a:spAutoFit/>
          </a:bodyPr>
          <a:lstStyle/>
          <a:p>
            <a:pPr algn="ctr"/>
            <a:r>
              <a:rPr lang="fr-FR" cap="all" dirty="0">
                <a:solidFill>
                  <a:srgbClr val="654321"/>
                </a:solidFill>
                <a:latin typeface="Open Sans"/>
              </a:rPr>
              <a:t>L’innovation et la formation</a:t>
            </a:r>
            <a:br>
              <a:rPr lang="fr-FR" dirty="0"/>
            </a:br>
            <a:r>
              <a:rPr lang="fr-FR" cap="all" dirty="0">
                <a:solidFill>
                  <a:srgbClr val="654321"/>
                </a:solidFill>
                <a:latin typeface="Open Sans"/>
              </a:rPr>
              <a:t>Un matériau et des métiers d’avenir</a:t>
            </a:r>
            <a:endParaRPr lang="de-CH" dirty="0"/>
          </a:p>
        </p:txBody>
      </p:sp>
      <p:sp>
        <p:nvSpPr>
          <p:cNvPr id="8" name="Rectangle 7">
            <a:extLst>
              <a:ext uri="{FF2B5EF4-FFF2-40B4-BE49-F238E27FC236}">
                <a16:creationId xmlns:a16="http://schemas.microsoft.com/office/drawing/2014/main" id="{4B7C106B-76E4-4E20-B460-C643BD03E247}"/>
              </a:ext>
            </a:extLst>
          </p:cNvPr>
          <p:cNvSpPr/>
          <p:nvPr/>
        </p:nvSpPr>
        <p:spPr>
          <a:xfrm>
            <a:off x="4572000" y="3098555"/>
            <a:ext cx="4572000" cy="3447098"/>
          </a:xfrm>
          <a:prstGeom prst="rect">
            <a:avLst/>
          </a:prstGeom>
        </p:spPr>
        <p:txBody>
          <a:bodyPr>
            <a:spAutoFit/>
          </a:bodyPr>
          <a:lstStyle/>
          <a:p>
            <a:pPr fontAlgn="base"/>
            <a:r>
              <a:rPr lang="de-CH" dirty="0" err="1">
                <a:solidFill>
                  <a:srgbClr val="993300"/>
                </a:solidFill>
                <a:latin typeface="&amp;quot"/>
              </a:rPr>
              <a:t>Conclusions</a:t>
            </a:r>
            <a:r>
              <a:rPr lang="de-CH" dirty="0">
                <a:solidFill>
                  <a:srgbClr val="993300"/>
                </a:solidFill>
                <a:latin typeface="&amp;quot"/>
              </a:rPr>
              <a:t> de la </a:t>
            </a:r>
            <a:r>
              <a:rPr lang="de-CH" dirty="0" err="1">
                <a:solidFill>
                  <a:srgbClr val="993300"/>
                </a:solidFill>
                <a:latin typeface="&amp;quot"/>
              </a:rPr>
              <a:t>journée</a:t>
            </a:r>
            <a:endParaRPr lang="de-CH" dirty="0">
              <a:solidFill>
                <a:srgbClr val="993300"/>
              </a:solidFill>
              <a:latin typeface="&amp;quot"/>
            </a:endParaRPr>
          </a:p>
          <a:p>
            <a:pPr fontAlgn="base"/>
            <a:endParaRPr lang="fr-FR" sz="1400" b="1" dirty="0">
              <a:solidFill>
                <a:srgbClr val="0F3C4F"/>
              </a:solidFill>
              <a:latin typeface="&amp;quot"/>
            </a:endParaRPr>
          </a:p>
          <a:p>
            <a:pPr fontAlgn="base"/>
            <a:r>
              <a:rPr lang="fr-FR" b="1" dirty="0">
                <a:solidFill>
                  <a:srgbClr val="0F3C4F"/>
                </a:solidFill>
                <a:latin typeface="&amp;quot"/>
              </a:rPr>
              <a:t>Claude </a:t>
            </a:r>
            <a:r>
              <a:rPr lang="fr-FR" b="1" dirty="0" err="1">
                <a:solidFill>
                  <a:srgbClr val="0F3C4F"/>
                </a:solidFill>
                <a:latin typeface="&amp;quot"/>
              </a:rPr>
              <a:t>Haegi</a:t>
            </a:r>
            <a:r>
              <a:rPr lang="fr-FR" b="1" dirty="0">
                <a:solidFill>
                  <a:srgbClr val="0F3C4F"/>
                </a:solidFill>
                <a:latin typeface="&amp;quot"/>
              </a:rPr>
              <a:t> </a:t>
            </a:r>
          </a:p>
          <a:p>
            <a:pPr fontAlgn="base"/>
            <a:r>
              <a:rPr lang="fr-FR" sz="1600" dirty="0">
                <a:solidFill>
                  <a:srgbClr val="0F3C4F"/>
                </a:solidFill>
                <a:latin typeface="&amp;quot"/>
              </a:rPr>
              <a:t>Président des Rencontres </a:t>
            </a:r>
            <a:r>
              <a:rPr lang="fr-FR" sz="1600" dirty="0" err="1">
                <a:solidFill>
                  <a:srgbClr val="0F3C4F"/>
                </a:solidFill>
                <a:latin typeface="&amp;quot"/>
              </a:rPr>
              <a:t>WoodRise</a:t>
            </a:r>
            <a:r>
              <a:rPr lang="fr-FR" sz="1600" dirty="0">
                <a:solidFill>
                  <a:srgbClr val="0F3C4F"/>
                </a:solidFill>
                <a:latin typeface="&amp;quot"/>
              </a:rPr>
              <a:t> et de </a:t>
            </a:r>
            <a:r>
              <a:rPr lang="fr-FR" sz="1600" dirty="0" err="1">
                <a:solidFill>
                  <a:srgbClr val="0F3C4F"/>
                </a:solidFill>
                <a:latin typeface="&amp;quot"/>
              </a:rPr>
              <a:t>Lignum</a:t>
            </a:r>
            <a:r>
              <a:rPr lang="fr-FR" sz="1600" dirty="0">
                <a:solidFill>
                  <a:srgbClr val="0F3C4F"/>
                </a:solidFill>
                <a:latin typeface="&amp;quot"/>
              </a:rPr>
              <a:t> Genève</a:t>
            </a:r>
          </a:p>
          <a:p>
            <a:pPr fontAlgn="base"/>
            <a:endParaRPr lang="fr-FR" dirty="0">
              <a:solidFill>
                <a:srgbClr val="0F3C4F"/>
              </a:solidFill>
              <a:latin typeface="&amp;quot"/>
            </a:endParaRPr>
          </a:p>
          <a:p>
            <a:pPr fontAlgn="base"/>
            <a:r>
              <a:rPr lang="fr-FR" b="1" dirty="0">
                <a:solidFill>
                  <a:srgbClr val="0F3C4F"/>
                </a:solidFill>
                <a:latin typeface="&amp;quot"/>
              </a:rPr>
              <a:t>Frédéric Pichelin</a:t>
            </a:r>
            <a:r>
              <a:rPr lang="fr-FR" dirty="0">
                <a:solidFill>
                  <a:srgbClr val="0F3C4F"/>
                </a:solidFill>
                <a:latin typeface="&amp;quot"/>
              </a:rPr>
              <a:t> </a:t>
            </a:r>
          </a:p>
          <a:p>
            <a:pPr fontAlgn="base"/>
            <a:r>
              <a:rPr lang="fr-FR" sz="1600" dirty="0">
                <a:solidFill>
                  <a:srgbClr val="0F3C4F"/>
                </a:solidFill>
                <a:latin typeface="&amp;quot"/>
              </a:rPr>
              <a:t>Responsable de l’Institut des Matériaux et des technologies du bois (HES Bois, Bienne)</a:t>
            </a:r>
          </a:p>
          <a:p>
            <a:pPr fontAlgn="base"/>
            <a:endParaRPr lang="fr-FR" dirty="0">
              <a:solidFill>
                <a:srgbClr val="0F3C4F"/>
              </a:solidFill>
              <a:latin typeface="&amp;quot"/>
            </a:endParaRPr>
          </a:p>
          <a:p>
            <a:pPr fontAlgn="base"/>
            <a:r>
              <a:rPr lang="fr-FR" b="1" dirty="0">
                <a:solidFill>
                  <a:srgbClr val="0F3C4F"/>
                </a:solidFill>
                <a:latin typeface="&amp;quot"/>
              </a:rPr>
              <a:t>Ernst Zürcher </a:t>
            </a:r>
          </a:p>
          <a:p>
            <a:pPr fontAlgn="base"/>
            <a:r>
              <a:rPr lang="fr-FR" sz="1600" dirty="0">
                <a:solidFill>
                  <a:srgbClr val="0F3C4F"/>
                </a:solidFill>
                <a:latin typeface="&amp;quot"/>
              </a:rPr>
              <a:t>Observateur scientifique, professeur et chercheur en science du bois </a:t>
            </a:r>
          </a:p>
        </p:txBody>
      </p:sp>
      <p:pic>
        <p:nvPicPr>
          <p:cNvPr id="9" name="Picture 8">
            <a:extLst>
              <a:ext uri="{FF2B5EF4-FFF2-40B4-BE49-F238E27FC236}">
                <a16:creationId xmlns:a16="http://schemas.microsoft.com/office/drawing/2014/main" id="{8326DD0F-9373-43A2-9981-EE4DD195505E}"/>
              </a:ext>
            </a:extLst>
          </p:cNvPr>
          <p:cNvPicPr>
            <a:picLocks noChangeAspect="1"/>
          </p:cNvPicPr>
          <p:nvPr/>
        </p:nvPicPr>
        <p:blipFill rotWithShape="1">
          <a:blip r:embed="rId4"/>
          <a:srcRect t="13934" r="992" b="54793"/>
          <a:stretch/>
        </p:blipFill>
        <p:spPr>
          <a:xfrm>
            <a:off x="0" y="0"/>
            <a:ext cx="9144000" cy="1787238"/>
          </a:xfrm>
          <a:prstGeom prst="rect">
            <a:avLst/>
          </a:prstGeom>
        </p:spPr>
      </p:pic>
    </p:spTree>
    <p:extLst>
      <p:ext uri="{BB962C8B-B14F-4D97-AF65-F5344CB8AC3E}">
        <p14:creationId xmlns:p14="http://schemas.microsoft.com/office/powerpoint/2010/main" val="1827385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502EFA-6E23-4A54-B908-8BA1BBD0DCE5}"/>
              </a:ext>
            </a:extLst>
          </p:cNvPr>
          <p:cNvSpPr/>
          <p:nvPr/>
        </p:nvSpPr>
        <p:spPr>
          <a:xfrm>
            <a:off x="525215" y="196519"/>
            <a:ext cx="8108687" cy="923330"/>
          </a:xfrm>
          <a:prstGeom prst="rect">
            <a:avLst/>
          </a:prstGeom>
        </p:spPr>
        <p:txBody>
          <a:bodyPr wrap="square">
            <a:spAutoFit/>
          </a:bodyPr>
          <a:lstStyle/>
          <a:p>
            <a:pPr algn="ctr" fontAlgn="base"/>
            <a:r>
              <a:rPr lang="fr-FR" dirty="0">
                <a:solidFill>
                  <a:srgbClr val="654321"/>
                </a:solidFill>
                <a:latin typeface="&amp;quot"/>
              </a:rPr>
              <a:t>Acte 1 : Le potentiel d’un matériau encore largement inexploité</a:t>
            </a:r>
          </a:p>
          <a:p>
            <a:pPr algn="ctr" fontAlgn="base"/>
            <a:r>
              <a:rPr lang="fr-FR" dirty="0">
                <a:solidFill>
                  <a:srgbClr val="654321"/>
                </a:solidFill>
                <a:latin typeface="&amp;quot"/>
              </a:rPr>
              <a:t>Quelles recherches pour quelles applications ? L’impact scientifique et économique de la recherche dans le domaine du bois.</a:t>
            </a:r>
          </a:p>
        </p:txBody>
      </p:sp>
      <p:sp>
        <p:nvSpPr>
          <p:cNvPr id="3" name="Rectangle 2">
            <a:extLst>
              <a:ext uri="{FF2B5EF4-FFF2-40B4-BE49-F238E27FC236}">
                <a16:creationId xmlns:a16="http://schemas.microsoft.com/office/drawing/2014/main" id="{F30EB862-D32D-44A6-AC5F-59F452A8D411}"/>
              </a:ext>
            </a:extLst>
          </p:cNvPr>
          <p:cNvSpPr/>
          <p:nvPr/>
        </p:nvSpPr>
        <p:spPr>
          <a:xfrm>
            <a:off x="234270" y="1335436"/>
            <a:ext cx="8683021" cy="5047536"/>
          </a:xfrm>
          <a:prstGeom prst="rect">
            <a:avLst/>
          </a:prstGeom>
        </p:spPr>
        <p:txBody>
          <a:bodyPr wrap="square">
            <a:spAutoFit/>
          </a:bodyPr>
          <a:lstStyle/>
          <a:p>
            <a:pPr fontAlgn="base"/>
            <a:r>
              <a:rPr lang="fr-FR" sz="1700" dirty="0">
                <a:solidFill>
                  <a:srgbClr val="993300"/>
                </a:solidFill>
                <a:latin typeface="&amp;quot"/>
              </a:rPr>
              <a:t>Quelles sont les priorités de la France et de la Suisse en matière d’innovation dans le domaine du bois ? Quel rôle l’industrie joue-t-elle ? Les partenariats public/privé sont-ils performants ?</a:t>
            </a:r>
          </a:p>
          <a:p>
            <a:pPr fontAlgn="base"/>
            <a:r>
              <a:rPr lang="fr-FR" sz="1600" i="1" dirty="0">
                <a:solidFill>
                  <a:srgbClr val="666666"/>
                </a:solidFill>
                <a:latin typeface="&amp;quot"/>
              </a:rPr>
              <a:t>Le bois s’est libéré de son étiquette « de traditionnel » pour devenir un des composants les plus porteurs. Quels sont les marchés émergents ? Quelles innovations l’industrie et les organismes de recherche et de formation privilégient-ils pour les conquérir ?</a:t>
            </a:r>
            <a:endParaRPr lang="fr-FR" sz="1600" i="1" dirty="0">
              <a:solidFill>
                <a:srgbClr val="993300"/>
              </a:solidFill>
              <a:latin typeface="&amp;quot"/>
            </a:endParaRPr>
          </a:p>
          <a:p>
            <a:pPr fontAlgn="base"/>
            <a:endParaRPr lang="fr-FR" sz="1400" dirty="0">
              <a:solidFill>
                <a:srgbClr val="993300"/>
              </a:solidFill>
              <a:latin typeface="&amp;quot"/>
            </a:endParaRPr>
          </a:p>
          <a:p>
            <a:pPr fontAlgn="base"/>
            <a:r>
              <a:rPr lang="fr-FR" b="1" dirty="0">
                <a:solidFill>
                  <a:srgbClr val="0F3C4F"/>
                </a:solidFill>
                <a:latin typeface="&amp;quot"/>
                <a:hlinkClick r:id="rId3" action="ppaction://hlinkpres?slideindex=1&amp;slidetitle="/>
              </a:rPr>
              <a:t>Olin </a:t>
            </a:r>
            <a:r>
              <a:rPr lang="fr-FR" b="1" dirty="0" err="1">
                <a:solidFill>
                  <a:srgbClr val="0F3C4F"/>
                </a:solidFill>
                <a:latin typeface="&amp;quot"/>
                <a:hlinkClick r:id="rId3" action="ppaction://hlinkpres?slideindex=1&amp;slidetitle="/>
              </a:rPr>
              <a:t>Bartlome</a:t>
            </a:r>
            <a:r>
              <a:rPr lang="fr-FR" b="1" dirty="0">
                <a:solidFill>
                  <a:srgbClr val="666666"/>
                </a:solidFill>
                <a:latin typeface="&amp;quot"/>
              </a:rPr>
              <a:t> </a:t>
            </a:r>
          </a:p>
          <a:p>
            <a:pPr fontAlgn="base"/>
            <a:r>
              <a:rPr lang="fr-FR" sz="1600" dirty="0">
                <a:solidFill>
                  <a:srgbClr val="666666"/>
                </a:solidFill>
                <a:latin typeface="&amp;quot"/>
              </a:rPr>
              <a:t>(</a:t>
            </a:r>
            <a:r>
              <a:rPr lang="fr-FR" sz="1600" dirty="0">
                <a:solidFill>
                  <a:srgbClr val="0F3C4F"/>
                </a:solidFill>
                <a:latin typeface="&amp;quot"/>
              </a:rPr>
              <a:t>Innovation Manager de S-Win (</a:t>
            </a:r>
            <a:r>
              <a:rPr lang="fr-FR" sz="1600" dirty="0" err="1">
                <a:solidFill>
                  <a:srgbClr val="0F3C4F"/>
                </a:solidFill>
                <a:latin typeface="&amp;quot"/>
              </a:rPr>
              <a:t>Swiss</a:t>
            </a:r>
            <a:r>
              <a:rPr lang="fr-FR" sz="1600" dirty="0">
                <a:solidFill>
                  <a:srgbClr val="0F3C4F"/>
                </a:solidFill>
                <a:latin typeface="&amp;quot"/>
              </a:rPr>
              <a:t> Wood Innovation Network) et </a:t>
            </a:r>
            <a:r>
              <a:rPr lang="fr-FR" sz="1600" dirty="0" err="1">
                <a:solidFill>
                  <a:srgbClr val="0F3C4F"/>
                </a:solidFill>
                <a:latin typeface="&amp;quot"/>
              </a:rPr>
              <a:t>Lignum</a:t>
            </a:r>
            <a:r>
              <a:rPr lang="fr-FR" sz="1600" dirty="0">
                <a:solidFill>
                  <a:srgbClr val="0F3C4F"/>
                </a:solidFill>
                <a:latin typeface="&amp;quot"/>
              </a:rPr>
              <a:t> Suisse</a:t>
            </a:r>
            <a:r>
              <a:rPr lang="fr-FR" sz="1600" dirty="0">
                <a:solidFill>
                  <a:srgbClr val="666666"/>
                </a:solidFill>
                <a:latin typeface="&amp;quot"/>
              </a:rPr>
              <a:t>)</a:t>
            </a:r>
            <a:br>
              <a:rPr lang="fr-FR" sz="1600" dirty="0">
                <a:solidFill>
                  <a:srgbClr val="666666"/>
                </a:solidFill>
                <a:latin typeface="&amp;quot"/>
              </a:rPr>
            </a:br>
            <a:r>
              <a:rPr lang="fr-FR" sz="1600" dirty="0">
                <a:solidFill>
                  <a:srgbClr val="666666"/>
                </a:solidFill>
                <a:latin typeface="&amp;quot"/>
              </a:rPr>
              <a:t>La recherche en Suisse</a:t>
            </a:r>
          </a:p>
          <a:p>
            <a:pPr fontAlgn="base"/>
            <a:endParaRPr lang="fr-FR" sz="1400" dirty="0">
              <a:solidFill>
                <a:srgbClr val="666666"/>
              </a:solidFill>
              <a:latin typeface="&amp;quot"/>
            </a:endParaRPr>
          </a:p>
          <a:p>
            <a:pPr fontAlgn="base"/>
            <a:r>
              <a:rPr lang="fr-FR" b="1" dirty="0">
                <a:solidFill>
                  <a:srgbClr val="0F3C4F"/>
                </a:solidFill>
                <a:latin typeface="&amp;quot"/>
                <a:hlinkClick r:id="rId4" action="ppaction://hlinkpres?slideindex=1&amp;slidetitle="/>
              </a:rPr>
              <a:t>Arnaud </a:t>
            </a:r>
            <a:r>
              <a:rPr lang="fr-FR" b="1" dirty="0" err="1">
                <a:solidFill>
                  <a:srgbClr val="0F3C4F"/>
                </a:solidFill>
                <a:latin typeface="&amp;quot"/>
                <a:hlinkClick r:id="rId4" action="ppaction://hlinkpres?slideindex=1&amp;slidetitle="/>
              </a:rPr>
              <a:t>Godevin</a:t>
            </a:r>
            <a:r>
              <a:rPr lang="fr-FR" b="1" dirty="0">
                <a:solidFill>
                  <a:srgbClr val="666666"/>
                </a:solidFill>
                <a:latin typeface="&amp;quot"/>
              </a:rPr>
              <a:t> </a:t>
            </a:r>
          </a:p>
          <a:p>
            <a:pPr fontAlgn="base"/>
            <a:r>
              <a:rPr lang="fr-FR" sz="1600" dirty="0">
                <a:solidFill>
                  <a:srgbClr val="666666"/>
                </a:solidFill>
                <a:latin typeface="&amp;quot"/>
              </a:rPr>
              <a:t>(</a:t>
            </a:r>
            <a:r>
              <a:rPr lang="fr-FR" sz="1600" dirty="0">
                <a:solidFill>
                  <a:srgbClr val="0F3C4F"/>
                </a:solidFill>
                <a:latin typeface="&amp;quot"/>
              </a:rPr>
              <a:t>Directeur de l’Ecole Supérieure du Bois (ESB), Enseignement et recherche, Nantes</a:t>
            </a:r>
            <a:r>
              <a:rPr lang="fr-FR" sz="1600" dirty="0">
                <a:solidFill>
                  <a:srgbClr val="666666"/>
                </a:solidFill>
                <a:latin typeface="&amp;quot"/>
              </a:rPr>
              <a:t>)</a:t>
            </a:r>
            <a:br>
              <a:rPr lang="fr-FR" sz="1600" dirty="0">
                <a:solidFill>
                  <a:srgbClr val="666666"/>
                </a:solidFill>
                <a:latin typeface="&amp;quot"/>
              </a:rPr>
            </a:br>
            <a:r>
              <a:rPr lang="fr-FR" sz="1600" dirty="0">
                <a:solidFill>
                  <a:srgbClr val="666666"/>
                </a:solidFill>
                <a:latin typeface="&amp;quot"/>
              </a:rPr>
              <a:t>La recherche en France</a:t>
            </a:r>
          </a:p>
          <a:p>
            <a:pPr fontAlgn="base"/>
            <a:endParaRPr lang="fr-FR" sz="1400" dirty="0">
              <a:solidFill>
                <a:srgbClr val="666666"/>
              </a:solidFill>
              <a:latin typeface="&amp;quot"/>
            </a:endParaRPr>
          </a:p>
          <a:p>
            <a:pPr fontAlgn="base"/>
            <a:r>
              <a:rPr lang="fr-FR" b="1" dirty="0">
                <a:solidFill>
                  <a:srgbClr val="0F3C4F"/>
                </a:solidFill>
                <a:latin typeface="&amp;quot"/>
                <a:hlinkClick r:id="rId5" action="ppaction://hlinkpres?slideindex=1&amp;slidetitle="/>
              </a:rPr>
              <a:t>Philippe </a:t>
            </a:r>
            <a:r>
              <a:rPr lang="fr-FR" b="1" dirty="0" err="1">
                <a:solidFill>
                  <a:srgbClr val="0F3C4F"/>
                </a:solidFill>
                <a:latin typeface="&amp;quot"/>
                <a:hlinkClick r:id="rId5" action="ppaction://hlinkpres?slideindex=1&amp;slidetitle="/>
              </a:rPr>
              <a:t>Thalmann</a:t>
            </a:r>
            <a:endParaRPr lang="fr-FR" b="1" dirty="0">
              <a:solidFill>
                <a:srgbClr val="666666"/>
              </a:solidFill>
              <a:latin typeface="&amp;quot"/>
            </a:endParaRPr>
          </a:p>
          <a:p>
            <a:pPr fontAlgn="base"/>
            <a:r>
              <a:rPr lang="fr-FR" sz="1600" dirty="0">
                <a:solidFill>
                  <a:srgbClr val="666666"/>
                </a:solidFill>
                <a:latin typeface="&amp;quot"/>
              </a:rPr>
              <a:t>(</a:t>
            </a:r>
            <a:r>
              <a:rPr lang="fr-FR" sz="1600" dirty="0">
                <a:solidFill>
                  <a:srgbClr val="0F3C4F"/>
                </a:solidFill>
                <a:latin typeface="&amp;quot"/>
              </a:rPr>
              <a:t>Professeur EPFL, enseignement et recherche dans les domaines de l’économie, de l’environnement, du développement durable et des changements climatiques</a:t>
            </a:r>
            <a:r>
              <a:rPr lang="fr-FR" sz="1600" dirty="0">
                <a:solidFill>
                  <a:srgbClr val="666666"/>
                </a:solidFill>
                <a:latin typeface="&amp;quot"/>
              </a:rPr>
              <a:t>)</a:t>
            </a:r>
            <a:br>
              <a:rPr lang="fr-FR" sz="1600" dirty="0">
                <a:solidFill>
                  <a:srgbClr val="666666"/>
                </a:solidFill>
                <a:latin typeface="&amp;quot"/>
              </a:rPr>
            </a:br>
            <a:r>
              <a:rPr lang="fr-FR" sz="1600" dirty="0">
                <a:solidFill>
                  <a:srgbClr val="666666"/>
                </a:solidFill>
                <a:latin typeface="&amp;quot"/>
              </a:rPr>
              <a:t>Le rôle de la recherche fondamentale</a:t>
            </a:r>
          </a:p>
          <a:p>
            <a:pPr fontAlgn="base"/>
            <a:endParaRPr lang="fr-FR" sz="1600" dirty="0">
              <a:solidFill>
                <a:srgbClr val="666666"/>
              </a:solidFill>
              <a:latin typeface="&amp;quot"/>
            </a:endParaRPr>
          </a:p>
          <a:p>
            <a:pPr fontAlgn="base"/>
            <a:r>
              <a:rPr lang="de-CH" sz="1600" dirty="0">
                <a:solidFill>
                  <a:srgbClr val="993300"/>
                </a:solidFill>
                <a:latin typeface="Open Sans"/>
              </a:rPr>
              <a:t>Pause </a:t>
            </a:r>
            <a:r>
              <a:rPr lang="de-CH" sz="1600" dirty="0" err="1">
                <a:solidFill>
                  <a:srgbClr val="993300"/>
                </a:solidFill>
                <a:latin typeface="Open Sans"/>
              </a:rPr>
              <a:t>café</a:t>
            </a:r>
            <a:endParaRPr lang="fr-FR" sz="1600" dirty="0">
              <a:solidFill>
                <a:srgbClr val="666666"/>
              </a:solidFill>
              <a:latin typeface="&amp;quot"/>
            </a:endParaRPr>
          </a:p>
        </p:txBody>
      </p:sp>
      <p:cxnSp>
        <p:nvCxnSpPr>
          <p:cNvPr id="6" name="Straight Connector 5">
            <a:extLst>
              <a:ext uri="{FF2B5EF4-FFF2-40B4-BE49-F238E27FC236}">
                <a16:creationId xmlns:a16="http://schemas.microsoft.com/office/drawing/2014/main" id="{96B0D091-1060-48AE-BF57-73EA0D6C2AEE}"/>
              </a:ext>
            </a:extLst>
          </p:cNvPr>
          <p:cNvCxnSpPr/>
          <p:nvPr/>
        </p:nvCxnSpPr>
        <p:spPr>
          <a:xfrm>
            <a:off x="0" y="196519"/>
            <a:ext cx="9144000" cy="0"/>
          </a:xfrm>
          <a:prstGeom prst="line">
            <a:avLst/>
          </a:prstGeom>
          <a:ln w="15875">
            <a:solidFill>
              <a:srgbClr val="65432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AE60F2F-4578-4CB7-98A6-9CDB026C9D63}"/>
              </a:ext>
            </a:extLst>
          </p:cNvPr>
          <p:cNvCxnSpPr/>
          <p:nvPr/>
        </p:nvCxnSpPr>
        <p:spPr>
          <a:xfrm>
            <a:off x="0" y="1121145"/>
            <a:ext cx="9144000" cy="0"/>
          </a:xfrm>
          <a:prstGeom prst="line">
            <a:avLst/>
          </a:prstGeom>
          <a:ln w="15875">
            <a:solidFill>
              <a:srgbClr val="6543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793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502EFA-6E23-4A54-B908-8BA1BBD0DCE5}"/>
              </a:ext>
            </a:extLst>
          </p:cNvPr>
          <p:cNvSpPr/>
          <p:nvPr/>
        </p:nvSpPr>
        <p:spPr>
          <a:xfrm>
            <a:off x="525215" y="196519"/>
            <a:ext cx="8108687" cy="646331"/>
          </a:xfrm>
          <a:prstGeom prst="rect">
            <a:avLst/>
          </a:prstGeom>
        </p:spPr>
        <p:txBody>
          <a:bodyPr wrap="square">
            <a:spAutoFit/>
          </a:bodyPr>
          <a:lstStyle/>
          <a:p>
            <a:pPr algn="ctr" fontAlgn="base"/>
            <a:endParaRPr lang="fr-FR" dirty="0">
              <a:solidFill>
                <a:srgbClr val="654321"/>
              </a:solidFill>
              <a:latin typeface="&amp;quot"/>
            </a:endParaRPr>
          </a:p>
          <a:p>
            <a:pPr algn="ctr" fontAlgn="base"/>
            <a:r>
              <a:rPr lang="fr-FR" dirty="0">
                <a:solidFill>
                  <a:srgbClr val="654321"/>
                </a:solidFill>
                <a:latin typeface="&amp;quot"/>
              </a:rPr>
              <a:t>Merci à nos partenaires et sponsors</a:t>
            </a:r>
          </a:p>
        </p:txBody>
      </p:sp>
      <p:cxnSp>
        <p:nvCxnSpPr>
          <p:cNvPr id="5" name="Straight Connector 5">
            <a:extLst>
              <a:ext uri="{FF2B5EF4-FFF2-40B4-BE49-F238E27FC236}">
                <a16:creationId xmlns:a16="http://schemas.microsoft.com/office/drawing/2014/main" id="{96B0D091-1060-48AE-BF57-73EA0D6C2AEE}"/>
              </a:ext>
            </a:extLst>
          </p:cNvPr>
          <p:cNvCxnSpPr/>
          <p:nvPr/>
        </p:nvCxnSpPr>
        <p:spPr>
          <a:xfrm>
            <a:off x="0" y="196519"/>
            <a:ext cx="9144000" cy="0"/>
          </a:xfrm>
          <a:prstGeom prst="line">
            <a:avLst/>
          </a:prstGeom>
          <a:ln w="15875">
            <a:solidFill>
              <a:srgbClr val="654321"/>
            </a:solidFill>
          </a:ln>
        </p:spPr>
        <p:style>
          <a:lnRef idx="1">
            <a:schemeClr val="accent1"/>
          </a:lnRef>
          <a:fillRef idx="0">
            <a:schemeClr val="accent1"/>
          </a:fillRef>
          <a:effectRef idx="0">
            <a:schemeClr val="accent1"/>
          </a:effectRef>
          <a:fontRef idx="minor">
            <a:schemeClr val="tx1"/>
          </a:fontRef>
        </p:style>
      </p:cxnSp>
      <p:cxnSp>
        <p:nvCxnSpPr>
          <p:cNvPr id="6" name="Straight Connector 8">
            <a:extLst>
              <a:ext uri="{FF2B5EF4-FFF2-40B4-BE49-F238E27FC236}">
                <a16:creationId xmlns:a16="http://schemas.microsoft.com/office/drawing/2014/main" id="{2AE60F2F-4578-4CB7-98A6-9CDB026C9D63}"/>
              </a:ext>
            </a:extLst>
          </p:cNvPr>
          <p:cNvCxnSpPr/>
          <p:nvPr/>
        </p:nvCxnSpPr>
        <p:spPr>
          <a:xfrm>
            <a:off x="0" y="1121145"/>
            <a:ext cx="9144000" cy="0"/>
          </a:xfrm>
          <a:prstGeom prst="line">
            <a:avLst/>
          </a:prstGeom>
          <a:ln w="15875">
            <a:solidFill>
              <a:srgbClr val="65432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DD58FF7-AED6-462D-A45E-54A568FC9130}"/>
              </a:ext>
            </a:extLst>
          </p:cNvPr>
          <p:cNvPicPr>
            <a:picLocks noChangeAspect="1"/>
          </p:cNvPicPr>
          <p:nvPr/>
        </p:nvPicPr>
        <p:blipFill rotWithShape="1">
          <a:blip r:embed="rId3"/>
          <a:srcRect l="5085" t="26745" r="58728" b="56170"/>
          <a:stretch/>
        </p:blipFill>
        <p:spPr>
          <a:xfrm>
            <a:off x="62667" y="1144393"/>
            <a:ext cx="2647152" cy="781126"/>
          </a:xfrm>
          <a:prstGeom prst="rect">
            <a:avLst/>
          </a:prstGeom>
        </p:spPr>
      </p:pic>
      <p:pic>
        <p:nvPicPr>
          <p:cNvPr id="3" name="Picture 2">
            <a:extLst>
              <a:ext uri="{FF2B5EF4-FFF2-40B4-BE49-F238E27FC236}">
                <a16:creationId xmlns:a16="http://schemas.microsoft.com/office/drawing/2014/main" id="{6EC5B803-5731-4BB3-99FF-EBC6FDE2678E}"/>
              </a:ext>
            </a:extLst>
          </p:cNvPr>
          <p:cNvPicPr>
            <a:picLocks noChangeAspect="1"/>
          </p:cNvPicPr>
          <p:nvPr/>
        </p:nvPicPr>
        <p:blipFill rotWithShape="1">
          <a:blip r:embed="rId4"/>
          <a:srcRect l="5085" t="22001" r="5578" b="4100"/>
          <a:stretch/>
        </p:blipFill>
        <p:spPr>
          <a:xfrm>
            <a:off x="62665" y="2037158"/>
            <a:ext cx="6535180" cy="3378662"/>
          </a:xfrm>
          <a:prstGeom prst="rect">
            <a:avLst/>
          </a:prstGeom>
        </p:spPr>
      </p:pic>
      <p:pic>
        <p:nvPicPr>
          <p:cNvPr id="7" name="Picture 6">
            <a:extLst>
              <a:ext uri="{FF2B5EF4-FFF2-40B4-BE49-F238E27FC236}">
                <a16:creationId xmlns:a16="http://schemas.microsoft.com/office/drawing/2014/main" id="{23E23474-B95A-4589-8C84-5D52DF931B21}"/>
              </a:ext>
            </a:extLst>
          </p:cNvPr>
          <p:cNvPicPr>
            <a:picLocks noChangeAspect="1"/>
          </p:cNvPicPr>
          <p:nvPr/>
        </p:nvPicPr>
        <p:blipFill rotWithShape="1">
          <a:blip r:embed="rId5"/>
          <a:srcRect l="5483" t="14487" r="6312" b="73300"/>
          <a:stretch/>
        </p:blipFill>
        <p:spPr>
          <a:xfrm>
            <a:off x="91616" y="5407937"/>
            <a:ext cx="6452372" cy="558378"/>
          </a:xfrm>
          <a:prstGeom prst="rect">
            <a:avLst/>
          </a:prstGeom>
        </p:spPr>
      </p:pic>
      <p:pic>
        <p:nvPicPr>
          <p:cNvPr id="9" name="Picture 8">
            <a:extLst>
              <a:ext uri="{FF2B5EF4-FFF2-40B4-BE49-F238E27FC236}">
                <a16:creationId xmlns:a16="http://schemas.microsoft.com/office/drawing/2014/main" id="{8AA16024-766A-4533-B2CD-46D9672CA071}"/>
              </a:ext>
            </a:extLst>
          </p:cNvPr>
          <p:cNvPicPr>
            <a:picLocks noChangeAspect="1"/>
          </p:cNvPicPr>
          <p:nvPr/>
        </p:nvPicPr>
        <p:blipFill rotWithShape="1">
          <a:blip r:embed="rId5"/>
          <a:srcRect l="4919" t="65706" r="5744" b="17932"/>
          <a:stretch/>
        </p:blipFill>
        <p:spPr>
          <a:xfrm>
            <a:off x="60084" y="6086161"/>
            <a:ext cx="6535180" cy="748071"/>
          </a:xfrm>
          <a:prstGeom prst="rect">
            <a:avLst/>
          </a:prstGeom>
        </p:spPr>
      </p:pic>
      <p:pic>
        <p:nvPicPr>
          <p:cNvPr id="14" name="Picture 13">
            <a:extLst>
              <a:ext uri="{FF2B5EF4-FFF2-40B4-BE49-F238E27FC236}">
                <a16:creationId xmlns:a16="http://schemas.microsoft.com/office/drawing/2014/main" id="{9849CFFB-10BC-4931-A103-53BD243EC748}"/>
              </a:ext>
            </a:extLst>
          </p:cNvPr>
          <p:cNvPicPr>
            <a:picLocks noChangeAspect="1"/>
          </p:cNvPicPr>
          <p:nvPr/>
        </p:nvPicPr>
        <p:blipFill rotWithShape="1">
          <a:blip r:embed="rId6"/>
          <a:srcRect l="5744" t="25796" r="59153" b="50000"/>
          <a:stretch/>
        </p:blipFill>
        <p:spPr>
          <a:xfrm>
            <a:off x="6492730" y="2263168"/>
            <a:ext cx="2567855" cy="1106607"/>
          </a:xfrm>
          <a:prstGeom prst="rect">
            <a:avLst/>
          </a:prstGeom>
        </p:spPr>
      </p:pic>
      <p:pic>
        <p:nvPicPr>
          <p:cNvPr id="15" name="Picture 14">
            <a:extLst>
              <a:ext uri="{FF2B5EF4-FFF2-40B4-BE49-F238E27FC236}">
                <a16:creationId xmlns:a16="http://schemas.microsoft.com/office/drawing/2014/main" id="{81CA1BE1-7C80-423E-B229-768B1E942DCA}"/>
              </a:ext>
            </a:extLst>
          </p:cNvPr>
          <p:cNvPicPr>
            <a:picLocks/>
          </p:cNvPicPr>
          <p:nvPr/>
        </p:nvPicPr>
        <p:blipFill rotWithShape="1">
          <a:blip r:embed="rId7"/>
          <a:srcRect l="57410" t="25796" r="23983" b="50000"/>
          <a:stretch/>
        </p:blipFill>
        <p:spPr>
          <a:xfrm>
            <a:off x="6467963" y="3304338"/>
            <a:ext cx="1298448" cy="1106607"/>
          </a:xfrm>
          <a:prstGeom prst="rect">
            <a:avLst/>
          </a:prstGeom>
        </p:spPr>
      </p:pic>
      <p:pic>
        <p:nvPicPr>
          <p:cNvPr id="17" name="Picture 16">
            <a:extLst>
              <a:ext uri="{FF2B5EF4-FFF2-40B4-BE49-F238E27FC236}">
                <a16:creationId xmlns:a16="http://schemas.microsoft.com/office/drawing/2014/main" id="{A60AC037-7E37-45D4-B146-E5D1CE60A45F}"/>
              </a:ext>
            </a:extLst>
          </p:cNvPr>
          <p:cNvPicPr>
            <a:picLocks noChangeAspect="1"/>
          </p:cNvPicPr>
          <p:nvPr/>
        </p:nvPicPr>
        <p:blipFill rotWithShape="1">
          <a:blip r:embed="rId8"/>
          <a:srcRect l="75212" t="37001" r="6360" b="50298"/>
          <a:stretch/>
        </p:blipFill>
        <p:spPr>
          <a:xfrm>
            <a:off x="7704523" y="4335460"/>
            <a:ext cx="1348045" cy="580690"/>
          </a:xfrm>
          <a:prstGeom prst="rect">
            <a:avLst/>
          </a:prstGeom>
        </p:spPr>
      </p:pic>
      <p:pic>
        <p:nvPicPr>
          <p:cNvPr id="18" name="Picture 17">
            <a:extLst>
              <a:ext uri="{FF2B5EF4-FFF2-40B4-BE49-F238E27FC236}">
                <a16:creationId xmlns:a16="http://schemas.microsoft.com/office/drawing/2014/main" id="{82957663-6545-4631-BC97-184CA1338D3A}"/>
              </a:ext>
            </a:extLst>
          </p:cNvPr>
          <p:cNvPicPr>
            <a:picLocks noChangeAspect="1"/>
          </p:cNvPicPr>
          <p:nvPr/>
        </p:nvPicPr>
        <p:blipFill rotWithShape="1">
          <a:blip r:embed="rId8"/>
          <a:srcRect l="75212" t="25892" r="6443" b="61581"/>
          <a:stretch/>
        </p:blipFill>
        <p:spPr>
          <a:xfrm>
            <a:off x="6484981" y="4351299"/>
            <a:ext cx="1281430" cy="572734"/>
          </a:xfrm>
          <a:prstGeom prst="rect">
            <a:avLst/>
          </a:prstGeom>
        </p:spPr>
      </p:pic>
      <p:pic>
        <p:nvPicPr>
          <p:cNvPr id="19" name="Picture 18">
            <a:extLst>
              <a:ext uri="{FF2B5EF4-FFF2-40B4-BE49-F238E27FC236}">
                <a16:creationId xmlns:a16="http://schemas.microsoft.com/office/drawing/2014/main" id="{D753B9E3-1003-44EA-B976-272E56D4FA69}"/>
              </a:ext>
            </a:extLst>
          </p:cNvPr>
          <p:cNvPicPr>
            <a:picLocks noChangeAspect="1"/>
          </p:cNvPicPr>
          <p:nvPr/>
        </p:nvPicPr>
        <p:blipFill rotWithShape="1">
          <a:blip r:embed="rId9"/>
          <a:srcRect l="39816" t="48440" r="41637" b="40389"/>
          <a:stretch/>
        </p:blipFill>
        <p:spPr>
          <a:xfrm>
            <a:off x="6469488" y="5386576"/>
            <a:ext cx="1296923" cy="578978"/>
          </a:xfrm>
          <a:prstGeom prst="rect">
            <a:avLst/>
          </a:prstGeom>
        </p:spPr>
      </p:pic>
      <p:pic>
        <p:nvPicPr>
          <p:cNvPr id="20" name="Picture 19">
            <a:extLst>
              <a:ext uri="{FF2B5EF4-FFF2-40B4-BE49-F238E27FC236}">
                <a16:creationId xmlns:a16="http://schemas.microsoft.com/office/drawing/2014/main" id="{B7B1C5C1-8D3B-474E-9505-FDC857F37FB1}"/>
              </a:ext>
            </a:extLst>
          </p:cNvPr>
          <p:cNvPicPr>
            <a:picLocks noChangeAspect="1"/>
          </p:cNvPicPr>
          <p:nvPr/>
        </p:nvPicPr>
        <p:blipFill rotWithShape="1">
          <a:blip r:embed="rId9"/>
          <a:srcRect l="22229" t="48304" r="59232" b="40298"/>
          <a:stretch/>
        </p:blipFill>
        <p:spPr>
          <a:xfrm>
            <a:off x="7695165" y="4873487"/>
            <a:ext cx="1356165" cy="567061"/>
          </a:xfrm>
          <a:prstGeom prst="rect">
            <a:avLst/>
          </a:prstGeom>
        </p:spPr>
      </p:pic>
      <p:pic>
        <p:nvPicPr>
          <p:cNvPr id="21" name="Picture 20">
            <a:extLst>
              <a:ext uri="{FF2B5EF4-FFF2-40B4-BE49-F238E27FC236}">
                <a16:creationId xmlns:a16="http://schemas.microsoft.com/office/drawing/2014/main" id="{A19DDC9A-46B5-41C8-97B6-1617703F9D92}"/>
              </a:ext>
            </a:extLst>
          </p:cNvPr>
          <p:cNvPicPr>
            <a:picLocks noChangeAspect="1"/>
          </p:cNvPicPr>
          <p:nvPr/>
        </p:nvPicPr>
        <p:blipFill rotWithShape="1">
          <a:blip r:embed="rId9"/>
          <a:srcRect l="5505" t="48304" r="76904" b="40298"/>
          <a:stretch/>
        </p:blipFill>
        <p:spPr>
          <a:xfrm>
            <a:off x="6481661" y="4861571"/>
            <a:ext cx="1286817" cy="578978"/>
          </a:xfrm>
          <a:prstGeom prst="rect">
            <a:avLst/>
          </a:prstGeom>
        </p:spPr>
      </p:pic>
      <p:pic>
        <p:nvPicPr>
          <p:cNvPr id="22" name="Picture 21">
            <a:extLst>
              <a:ext uri="{FF2B5EF4-FFF2-40B4-BE49-F238E27FC236}">
                <a16:creationId xmlns:a16="http://schemas.microsoft.com/office/drawing/2014/main" id="{70FF1E0F-4102-4ECB-A2CF-698B999F7411}"/>
              </a:ext>
            </a:extLst>
          </p:cNvPr>
          <p:cNvPicPr>
            <a:picLocks noChangeAspect="1"/>
          </p:cNvPicPr>
          <p:nvPr/>
        </p:nvPicPr>
        <p:blipFill rotWithShape="1">
          <a:blip r:embed="rId7"/>
          <a:srcRect l="39915" t="25796" r="41635" b="50000"/>
          <a:stretch/>
        </p:blipFill>
        <p:spPr>
          <a:xfrm>
            <a:off x="7703048" y="3306276"/>
            <a:ext cx="1349654" cy="1106607"/>
          </a:xfrm>
          <a:prstGeom prst="rect">
            <a:avLst/>
          </a:prstGeom>
        </p:spPr>
      </p:pic>
      <p:cxnSp>
        <p:nvCxnSpPr>
          <p:cNvPr id="24" name="Straight Connector 23">
            <a:extLst>
              <a:ext uri="{FF2B5EF4-FFF2-40B4-BE49-F238E27FC236}">
                <a16:creationId xmlns:a16="http://schemas.microsoft.com/office/drawing/2014/main" id="{70E425F2-E386-4F98-923C-02C27838EC8B}"/>
              </a:ext>
            </a:extLst>
          </p:cNvPr>
          <p:cNvCxnSpPr/>
          <p:nvPr/>
        </p:nvCxnSpPr>
        <p:spPr>
          <a:xfrm>
            <a:off x="9073062" y="1679028"/>
            <a:ext cx="0" cy="428822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878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76E9A7-A087-4926-A010-400F0C3A8D01}"/>
              </a:ext>
            </a:extLst>
          </p:cNvPr>
          <p:cNvSpPr/>
          <p:nvPr/>
        </p:nvSpPr>
        <p:spPr>
          <a:xfrm>
            <a:off x="234270" y="1331580"/>
            <a:ext cx="8683021" cy="3908762"/>
          </a:xfrm>
          <a:prstGeom prst="rect">
            <a:avLst/>
          </a:prstGeom>
        </p:spPr>
        <p:txBody>
          <a:bodyPr wrap="square">
            <a:spAutoFit/>
          </a:bodyPr>
          <a:lstStyle/>
          <a:p>
            <a:pPr fontAlgn="base"/>
            <a:r>
              <a:rPr lang="fr-FR" dirty="0">
                <a:solidFill>
                  <a:srgbClr val="993300"/>
                </a:solidFill>
                <a:latin typeface="&amp;quot"/>
              </a:rPr>
              <a:t>Quels projets, pour quelle filière de demain ?</a:t>
            </a:r>
          </a:p>
          <a:p>
            <a:pPr fontAlgn="base"/>
            <a:endParaRPr lang="fr-FR" sz="1400" dirty="0">
              <a:solidFill>
                <a:srgbClr val="993300"/>
              </a:solidFill>
              <a:latin typeface="&amp;quot"/>
            </a:endParaRPr>
          </a:p>
          <a:p>
            <a:pPr fontAlgn="base"/>
            <a:r>
              <a:rPr lang="fr-FR" b="1" dirty="0">
                <a:solidFill>
                  <a:srgbClr val="0F3C4F"/>
                </a:solidFill>
                <a:latin typeface="&amp;quot"/>
                <a:hlinkClick r:id="rId3" action="ppaction://hlinkpres?slideindex=1&amp;slidetitle="/>
              </a:rPr>
              <a:t>Marion Sanglard</a:t>
            </a:r>
            <a:endParaRPr lang="fr-FR" b="1" dirty="0">
              <a:solidFill>
                <a:srgbClr val="666666"/>
              </a:solidFill>
              <a:latin typeface="&amp;quot"/>
            </a:endParaRPr>
          </a:p>
          <a:p>
            <a:pPr fontAlgn="base"/>
            <a:r>
              <a:rPr lang="fr-FR" sz="1600" dirty="0">
                <a:solidFill>
                  <a:srgbClr val="666666"/>
                </a:solidFill>
                <a:latin typeface="&amp;quot"/>
              </a:rPr>
              <a:t>(</a:t>
            </a:r>
            <a:r>
              <a:rPr lang="fr-FR" sz="1600" dirty="0">
                <a:solidFill>
                  <a:srgbClr val="0F3C4F"/>
                </a:solidFill>
                <a:latin typeface="&amp;quot"/>
              </a:rPr>
              <a:t>HES Bois Bienne, recherche en chimie des matériaux et chimie verte</a:t>
            </a:r>
            <a:r>
              <a:rPr lang="fr-FR" sz="1600" dirty="0">
                <a:solidFill>
                  <a:srgbClr val="666666"/>
                </a:solidFill>
                <a:latin typeface="&amp;quot"/>
              </a:rPr>
              <a:t>)</a:t>
            </a:r>
            <a:br>
              <a:rPr lang="fr-FR" sz="1600" dirty="0">
                <a:solidFill>
                  <a:srgbClr val="666666"/>
                </a:solidFill>
                <a:latin typeface="&amp;quot"/>
              </a:rPr>
            </a:br>
            <a:r>
              <a:rPr lang="fr-FR" sz="1600" dirty="0">
                <a:solidFill>
                  <a:srgbClr val="666666"/>
                </a:solidFill>
                <a:latin typeface="&amp;quot"/>
              </a:rPr>
              <a:t>Coller le bois par la chimie verte : les adhésifs issus de ressources naturelles et renouvelables sont-ils une alternative aux adhésifs issus du pétrole ?</a:t>
            </a:r>
          </a:p>
          <a:p>
            <a:pPr fontAlgn="base"/>
            <a:endParaRPr lang="fr-FR" sz="1400" dirty="0">
              <a:solidFill>
                <a:srgbClr val="666666"/>
              </a:solidFill>
              <a:latin typeface="&amp;quot"/>
            </a:endParaRPr>
          </a:p>
          <a:p>
            <a:pPr fontAlgn="base"/>
            <a:r>
              <a:rPr lang="fr-FR" b="1" dirty="0">
                <a:solidFill>
                  <a:srgbClr val="0F3C4F"/>
                </a:solidFill>
                <a:latin typeface="&amp;quot"/>
                <a:hlinkClick r:id="rId4" action="ppaction://hlinkpres?slideindex=1&amp;slidetitle="/>
              </a:rPr>
              <a:t>Stefan </a:t>
            </a:r>
            <a:r>
              <a:rPr lang="fr-FR" b="1" dirty="0" err="1">
                <a:solidFill>
                  <a:srgbClr val="0F3C4F"/>
                </a:solidFill>
                <a:latin typeface="&amp;quot"/>
                <a:hlinkClick r:id="rId4" action="ppaction://hlinkpres?slideindex=1&amp;slidetitle="/>
              </a:rPr>
              <a:t>Zöllig</a:t>
            </a:r>
            <a:endParaRPr lang="fr-FR" b="1" dirty="0">
              <a:solidFill>
                <a:srgbClr val="666666"/>
              </a:solidFill>
              <a:latin typeface="&amp;quot"/>
            </a:endParaRPr>
          </a:p>
          <a:p>
            <a:pPr fontAlgn="base"/>
            <a:r>
              <a:rPr lang="fr-FR" sz="1600" dirty="0">
                <a:solidFill>
                  <a:srgbClr val="666666"/>
                </a:solidFill>
                <a:latin typeface="&amp;quot"/>
              </a:rPr>
              <a:t>(</a:t>
            </a:r>
            <a:r>
              <a:rPr lang="fr-FR" sz="1600" dirty="0">
                <a:solidFill>
                  <a:srgbClr val="0F3C4F"/>
                </a:solidFill>
                <a:latin typeface="&amp;quot"/>
              </a:rPr>
              <a:t>DG de TS3 et Timber structures 3.0 fondateur de </a:t>
            </a:r>
            <a:r>
              <a:rPr lang="fr-FR" sz="1600" dirty="0" err="1">
                <a:solidFill>
                  <a:srgbClr val="0F3C4F"/>
                </a:solidFill>
                <a:latin typeface="&amp;quot"/>
              </a:rPr>
              <a:t>Timbatec</a:t>
            </a:r>
            <a:r>
              <a:rPr lang="fr-FR" sz="1600" dirty="0">
                <a:solidFill>
                  <a:srgbClr val="0F3C4F"/>
                </a:solidFill>
                <a:latin typeface="&amp;quot"/>
              </a:rPr>
              <a:t> </a:t>
            </a:r>
            <a:r>
              <a:rPr lang="fr-FR" sz="1600" dirty="0" err="1">
                <a:solidFill>
                  <a:srgbClr val="0F3C4F"/>
                </a:solidFill>
                <a:latin typeface="&amp;quot"/>
              </a:rPr>
              <a:t>ingéneurs</a:t>
            </a:r>
            <a:r>
              <a:rPr lang="fr-FR" sz="1600" dirty="0">
                <a:solidFill>
                  <a:srgbClr val="0F3C4F"/>
                </a:solidFill>
                <a:latin typeface="&amp;quot"/>
              </a:rPr>
              <a:t> bois </a:t>
            </a:r>
            <a:r>
              <a:rPr lang="fr-FR" sz="1600" dirty="0">
                <a:solidFill>
                  <a:srgbClr val="666666"/>
                </a:solidFill>
                <a:latin typeface="&amp;quot"/>
              </a:rPr>
              <a:t>)</a:t>
            </a:r>
            <a:br>
              <a:rPr lang="fr-FR" sz="1600" dirty="0">
                <a:solidFill>
                  <a:srgbClr val="666666"/>
                </a:solidFill>
                <a:latin typeface="&amp;quot"/>
              </a:rPr>
            </a:br>
            <a:r>
              <a:rPr lang="fr-FR" sz="1600" dirty="0">
                <a:solidFill>
                  <a:srgbClr val="666666"/>
                </a:solidFill>
                <a:latin typeface="&amp;quot"/>
              </a:rPr>
              <a:t>En quoi la technologie TS3 et le collage frontal de panneaux de bois révolutionnent-ils la construction ?</a:t>
            </a:r>
          </a:p>
          <a:p>
            <a:pPr fontAlgn="base"/>
            <a:endParaRPr lang="fr-FR" sz="1400" dirty="0">
              <a:solidFill>
                <a:srgbClr val="666666"/>
              </a:solidFill>
              <a:latin typeface="&amp;quot"/>
            </a:endParaRPr>
          </a:p>
          <a:p>
            <a:pPr fontAlgn="base"/>
            <a:r>
              <a:rPr lang="fr-FR" b="1" dirty="0">
                <a:solidFill>
                  <a:srgbClr val="0F3C4F"/>
                </a:solidFill>
                <a:latin typeface="&amp;quot"/>
                <a:hlinkClick r:id="rId5" action="ppaction://hlinkpres?slideindex=1&amp;slidetitle="/>
              </a:rPr>
              <a:t>Nicolas </a:t>
            </a:r>
            <a:r>
              <a:rPr lang="fr-FR" b="1" dirty="0" err="1">
                <a:solidFill>
                  <a:srgbClr val="0F3C4F"/>
                </a:solidFill>
                <a:latin typeface="&amp;quot"/>
                <a:hlinkClick r:id="rId5" action="ppaction://hlinkpres?slideindex=1&amp;slidetitle="/>
              </a:rPr>
              <a:t>Henchoz</a:t>
            </a:r>
            <a:endParaRPr lang="fr-FR" b="1" dirty="0">
              <a:solidFill>
                <a:srgbClr val="666666"/>
              </a:solidFill>
              <a:latin typeface="&amp;quot"/>
            </a:endParaRPr>
          </a:p>
          <a:p>
            <a:pPr fontAlgn="base"/>
            <a:r>
              <a:rPr lang="fr-FR" sz="1600" dirty="0">
                <a:solidFill>
                  <a:srgbClr val="666666"/>
                </a:solidFill>
                <a:latin typeface="&amp;quot"/>
              </a:rPr>
              <a:t>(</a:t>
            </a:r>
            <a:r>
              <a:rPr lang="fr-FR" sz="1600" dirty="0">
                <a:solidFill>
                  <a:srgbClr val="0F3C4F"/>
                </a:solidFill>
                <a:latin typeface="&amp;quot"/>
              </a:rPr>
              <a:t>Directeur du laboratoire EPFL, Ecole cantonale des Arts de Lausanne ( EPFL+ECAL LAB)</a:t>
            </a:r>
            <a:r>
              <a:rPr lang="fr-FR" sz="1600" dirty="0">
                <a:solidFill>
                  <a:srgbClr val="666666"/>
                </a:solidFill>
                <a:latin typeface="&amp;quot"/>
              </a:rPr>
              <a:t>)</a:t>
            </a:r>
            <a:br>
              <a:rPr lang="fr-FR" sz="1600" dirty="0">
                <a:solidFill>
                  <a:srgbClr val="666666"/>
                </a:solidFill>
                <a:latin typeface="&amp;quot"/>
              </a:rPr>
            </a:br>
            <a:r>
              <a:rPr lang="fr-FR" sz="1600" dirty="0">
                <a:solidFill>
                  <a:srgbClr val="666666"/>
                </a:solidFill>
                <a:latin typeface="&amp;quot"/>
              </a:rPr>
              <a:t>Bois densifié. Comment est-on parvenu à transformer les propriétés de bois tendre en celles du teck ou de l’ébène ?</a:t>
            </a:r>
          </a:p>
        </p:txBody>
      </p:sp>
      <p:sp>
        <p:nvSpPr>
          <p:cNvPr id="6" name="Rectangle 5">
            <a:extLst>
              <a:ext uri="{FF2B5EF4-FFF2-40B4-BE49-F238E27FC236}">
                <a16:creationId xmlns:a16="http://schemas.microsoft.com/office/drawing/2014/main" id="{3BC05A55-FA73-4D2A-9ABF-2DE4010DDF8B}"/>
              </a:ext>
            </a:extLst>
          </p:cNvPr>
          <p:cNvSpPr/>
          <p:nvPr/>
        </p:nvSpPr>
        <p:spPr>
          <a:xfrm>
            <a:off x="525215" y="196519"/>
            <a:ext cx="8108687" cy="923330"/>
          </a:xfrm>
          <a:prstGeom prst="rect">
            <a:avLst/>
          </a:prstGeom>
        </p:spPr>
        <p:txBody>
          <a:bodyPr wrap="square">
            <a:spAutoFit/>
          </a:bodyPr>
          <a:lstStyle/>
          <a:p>
            <a:pPr algn="ctr" fontAlgn="base"/>
            <a:r>
              <a:rPr lang="fr-FR" dirty="0">
                <a:solidFill>
                  <a:srgbClr val="654321"/>
                </a:solidFill>
                <a:latin typeface="&amp;quot"/>
              </a:rPr>
              <a:t>Acte 1 : Le potentiel d’un matériau encore largement inexploité</a:t>
            </a:r>
          </a:p>
          <a:p>
            <a:pPr algn="ctr" fontAlgn="base"/>
            <a:r>
              <a:rPr lang="fr-FR" dirty="0">
                <a:solidFill>
                  <a:srgbClr val="654321"/>
                </a:solidFill>
                <a:latin typeface="&amp;quot"/>
              </a:rPr>
              <a:t>Quelles recherches pour quelles applications ? L’impact scientifique et économique de la recherche dans le domaine du bois.</a:t>
            </a:r>
          </a:p>
        </p:txBody>
      </p:sp>
      <p:cxnSp>
        <p:nvCxnSpPr>
          <p:cNvPr id="7" name="Straight Connector 6">
            <a:extLst>
              <a:ext uri="{FF2B5EF4-FFF2-40B4-BE49-F238E27FC236}">
                <a16:creationId xmlns:a16="http://schemas.microsoft.com/office/drawing/2014/main" id="{EFCFF037-0120-4219-92DE-DA3A95C46626}"/>
              </a:ext>
            </a:extLst>
          </p:cNvPr>
          <p:cNvCxnSpPr/>
          <p:nvPr/>
        </p:nvCxnSpPr>
        <p:spPr>
          <a:xfrm>
            <a:off x="0" y="196519"/>
            <a:ext cx="9144000" cy="0"/>
          </a:xfrm>
          <a:prstGeom prst="line">
            <a:avLst/>
          </a:prstGeom>
          <a:ln w="15875">
            <a:solidFill>
              <a:srgbClr val="65432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A07EEF5-A42C-42E0-AC49-D7048E3B99B1}"/>
              </a:ext>
            </a:extLst>
          </p:cNvPr>
          <p:cNvCxnSpPr/>
          <p:nvPr/>
        </p:nvCxnSpPr>
        <p:spPr>
          <a:xfrm>
            <a:off x="0" y="1121145"/>
            <a:ext cx="9144000" cy="0"/>
          </a:xfrm>
          <a:prstGeom prst="line">
            <a:avLst/>
          </a:prstGeom>
          <a:ln w="15875">
            <a:solidFill>
              <a:srgbClr val="6543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8616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76E9A7-A087-4926-A010-400F0C3A8D01}"/>
              </a:ext>
            </a:extLst>
          </p:cNvPr>
          <p:cNvSpPr/>
          <p:nvPr/>
        </p:nvSpPr>
        <p:spPr>
          <a:xfrm>
            <a:off x="234269" y="1331582"/>
            <a:ext cx="8690578" cy="5293757"/>
          </a:xfrm>
          <a:prstGeom prst="rect">
            <a:avLst/>
          </a:prstGeom>
        </p:spPr>
        <p:txBody>
          <a:bodyPr wrap="square">
            <a:spAutoFit/>
          </a:bodyPr>
          <a:lstStyle/>
          <a:p>
            <a:pPr fontAlgn="base"/>
            <a:r>
              <a:rPr lang="fr-FR" dirty="0">
                <a:solidFill>
                  <a:srgbClr val="993300"/>
                </a:solidFill>
                <a:latin typeface="&amp;quot"/>
              </a:rPr>
              <a:t>Quels projets, pour quelle filière de demain ?</a:t>
            </a:r>
          </a:p>
          <a:p>
            <a:pPr fontAlgn="base"/>
            <a:endParaRPr lang="fr-FR" sz="1400" dirty="0">
              <a:solidFill>
                <a:srgbClr val="993300"/>
              </a:solidFill>
              <a:latin typeface="&amp;quot"/>
            </a:endParaRPr>
          </a:p>
          <a:p>
            <a:pPr fontAlgn="base"/>
            <a:r>
              <a:rPr lang="fr-FR" b="1" dirty="0">
                <a:solidFill>
                  <a:srgbClr val="0F3C4F"/>
                </a:solidFill>
                <a:latin typeface="&amp;quot"/>
                <a:hlinkClick r:id="rId3" action="ppaction://hlinkpres?slideindex=1&amp;slidetitle="/>
              </a:rPr>
              <a:t>Fabienne Favre Boivin</a:t>
            </a:r>
            <a:endParaRPr lang="fr-FR" b="1" dirty="0">
              <a:solidFill>
                <a:srgbClr val="666666"/>
              </a:solidFill>
              <a:latin typeface="&amp;quot"/>
            </a:endParaRPr>
          </a:p>
          <a:p>
            <a:pPr fontAlgn="base"/>
            <a:r>
              <a:rPr lang="fr-FR" sz="1600" dirty="0">
                <a:solidFill>
                  <a:srgbClr val="666666"/>
                </a:solidFill>
                <a:latin typeface="&amp;quot"/>
              </a:rPr>
              <a:t>(</a:t>
            </a:r>
            <a:r>
              <a:rPr lang="fr-FR" sz="1600" dirty="0">
                <a:solidFill>
                  <a:srgbClr val="0F3C4F"/>
                </a:solidFill>
                <a:latin typeface="&amp;quot"/>
              </a:rPr>
              <a:t>HES d’ingénierie et d’architecture de Fribourg</a:t>
            </a:r>
            <a:r>
              <a:rPr lang="fr-FR" sz="1600" dirty="0">
                <a:solidFill>
                  <a:srgbClr val="666666"/>
                </a:solidFill>
                <a:latin typeface="&amp;quot"/>
              </a:rPr>
              <a:t>)</a:t>
            </a:r>
            <a:br>
              <a:rPr lang="fr-FR" sz="1600" dirty="0">
                <a:solidFill>
                  <a:srgbClr val="666666"/>
                </a:solidFill>
                <a:latin typeface="&amp;quot"/>
              </a:rPr>
            </a:br>
            <a:r>
              <a:rPr lang="fr-FR" sz="1600" dirty="0">
                <a:solidFill>
                  <a:srgbClr val="666666"/>
                </a:solidFill>
                <a:latin typeface="&amp;quot"/>
              </a:rPr>
              <a:t>Projet </a:t>
            </a:r>
            <a:r>
              <a:rPr lang="fr-FR" sz="1600" dirty="0" err="1">
                <a:solidFill>
                  <a:srgbClr val="666666"/>
                </a:solidFill>
                <a:latin typeface="&amp;quot"/>
              </a:rPr>
              <a:t>interreg</a:t>
            </a:r>
            <a:r>
              <a:rPr lang="fr-FR" sz="1600" dirty="0">
                <a:solidFill>
                  <a:srgbClr val="666666"/>
                </a:solidFill>
                <a:latin typeface="&amp;quot"/>
              </a:rPr>
              <a:t> </a:t>
            </a:r>
            <a:r>
              <a:rPr lang="fr-FR" sz="1600" dirty="0" err="1">
                <a:solidFill>
                  <a:srgbClr val="666666"/>
                </a:solidFill>
                <a:latin typeface="&amp;quot"/>
              </a:rPr>
              <a:t>Sylvo</a:t>
            </a:r>
            <a:r>
              <a:rPr lang="fr-FR" sz="1600" dirty="0">
                <a:solidFill>
                  <a:srgbClr val="666666"/>
                </a:solidFill>
                <a:latin typeface="&amp;quot"/>
              </a:rPr>
              <a:t>. Comment les ressources bois locales peu exploitées peuvent-elles se convertir en solution pour la filtration des micro et nano polluants contenus dans les eaux ? </a:t>
            </a:r>
          </a:p>
          <a:p>
            <a:pPr fontAlgn="base"/>
            <a:endParaRPr lang="fr-FR" sz="1400" dirty="0">
              <a:solidFill>
                <a:srgbClr val="666666"/>
              </a:solidFill>
              <a:latin typeface="&amp;quot"/>
            </a:endParaRPr>
          </a:p>
          <a:p>
            <a:pPr fontAlgn="base"/>
            <a:r>
              <a:rPr lang="fr-FR" b="1" dirty="0">
                <a:solidFill>
                  <a:srgbClr val="0F3C4F"/>
                </a:solidFill>
                <a:latin typeface="&amp;quot"/>
                <a:hlinkClick r:id="rId4" action="ppaction://hlinkpres?slideindex=1&amp;slidetitle="/>
              </a:rPr>
              <a:t>Cyril </a:t>
            </a:r>
            <a:r>
              <a:rPr lang="fr-FR" b="1" dirty="0" err="1">
                <a:solidFill>
                  <a:srgbClr val="0F3C4F"/>
                </a:solidFill>
                <a:latin typeface="&amp;quot"/>
                <a:hlinkClick r:id="rId4" action="ppaction://hlinkpres?slideindex=1&amp;slidetitle="/>
              </a:rPr>
              <a:t>Jiguet</a:t>
            </a:r>
            <a:endParaRPr lang="fr-FR" b="1" dirty="0">
              <a:solidFill>
                <a:srgbClr val="666666"/>
              </a:solidFill>
              <a:latin typeface="&amp;quot"/>
            </a:endParaRPr>
          </a:p>
          <a:p>
            <a:pPr fontAlgn="base"/>
            <a:r>
              <a:rPr lang="fr-FR" sz="1600" dirty="0">
                <a:solidFill>
                  <a:srgbClr val="666666"/>
                </a:solidFill>
                <a:latin typeface="&amp;quot"/>
              </a:rPr>
              <a:t>(</a:t>
            </a:r>
            <a:r>
              <a:rPr lang="fr-FR" sz="1600" dirty="0">
                <a:solidFill>
                  <a:srgbClr val="0F3C4F"/>
                </a:solidFill>
                <a:latin typeface="&amp;quot"/>
              </a:rPr>
              <a:t>Co-fondateur et directeur de production de </a:t>
            </a:r>
            <a:r>
              <a:rPr lang="fr-FR" sz="1600" dirty="0" err="1">
                <a:solidFill>
                  <a:srgbClr val="0F3C4F"/>
                </a:solidFill>
                <a:latin typeface="&amp;quot"/>
              </a:rPr>
              <a:t>Weden</a:t>
            </a:r>
            <a:r>
              <a:rPr lang="fr-FR" sz="1600" dirty="0">
                <a:solidFill>
                  <a:srgbClr val="0F3C4F"/>
                </a:solidFill>
                <a:latin typeface="&amp;quot"/>
              </a:rPr>
              <a:t>, une matière nouvelle</a:t>
            </a:r>
            <a:r>
              <a:rPr lang="fr-FR" sz="1600" dirty="0">
                <a:solidFill>
                  <a:srgbClr val="666666"/>
                </a:solidFill>
                <a:latin typeface="&amp;quot"/>
              </a:rPr>
              <a:t>)</a:t>
            </a:r>
            <a:br>
              <a:rPr lang="fr-FR" sz="1600" dirty="0">
                <a:solidFill>
                  <a:srgbClr val="666666"/>
                </a:solidFill>
                <a:latin typeface="&amp;quot"/>
              </a:rPr>
            </a:br>
            <a:r>
              <a:rPr lang="fr-FR" sz="1600" dirty="0">
                <a:solidFill>
                  <a:srgbClr val="666666"/>
                </a:solidFill>
                <a:latin typeface="&amp;quot"/>
              </a:rPr>
              <a:t>Design et écologie : comment le </a:t>
            </a:r>
            <a:r>
              <a:rPr lang="fr-FR" sz="1600" dirty="0" err="1">
                <a:solidFill>
                  <a:srgbClr val="666666"/>
                </a:solidFill>
                <a:latin typeface="&amp;quot"/>
              </a:rPr>
              <a:t>Weden</a:t>
            </a:r>
            <a:r>
              <a:rPr lang="fr-FR" sz="1600" dirty="0">
                <a:solidFill>
                  <a:srgbClr val="666666"/>
                </a:solidFill>
                <a:latin typeface="&amp;quot"/>
              </a:rPr>
              <a:t>, ce stratifié bois breveté, ouvre-t-il le champ des possibles dans l’univers du mobilier, du design et du packaging ?</a:t>
            </a:r>
          </a:p>
          <a:p>
            <a:pPr fontAlgn="base"/>
            <a:endParaRPr lang="fr-FR" sz="1400" dirty="0">
              <a:solidFill>
                <a:srgbClr val="666666"/>
              </a:solidFill>
              <a:latin typeface="&amp;quot"/>
            </a:endParaRPr>
          </a:p>
          <a:p>
            <a:pPr fontAlgn="base"/>
            <a:r>
              <a:rPr lang="fr-FR" b="1" dirty="0">
                <a:solidFill>
                  <a:srgbClr val="0F3C4F"/>
                </a:solidFill>
                <a:latin typeface="&amp;quot"/>
                <a:hlinkClick r:id="rId5" action="ppaction://hlinkpres?slideindex=1&amp;slidetitle="/>
              </a:rPr>
              <a:t>Lucile Delaunay-</a:t>
            </a:r>
            <a:r>
              <a:rPr lang="fr-FR" b="1" dirty="0" err="1">
                <a:solidFill>
                  <a:srgbClr val="0F3C4F"/>
                </a:solidFill>
                <a:latin typeface="&amp;quot"/>
                <a:hlinkClick r:id="rId5" action="ppaction://hlinkpres?slideindex=1&amp;slidetitle="/>
              </a:rPr>
              <a:t>Driquert</a:t>
            </a:r>
            <a:endParaRPr lang="fr-FR" b="1" dirty="0">
              <a:solidFill>
                <a:srgbClr val="666666"/>
              </a:solidFill>
              <a:latin typeface="&amp;quot"/>
            </a:endParaRPr>
          </a:p>
          <a:p>
            <a:pPr fontAlgn="base"/>
            <a:r>
              <a:rPr lang="fr-FR" sz="1600" dirty="0">
                <a:solidFill>
                  <a:srgbClr val="666666"/>
                </a:solidFill>
                <a:latin typeface="&amp;quot"/>
              </a:rPr>
              <a:t>(</a:t>
            </a:r>
            <a:r>
              <a:rPr lang="fr-FR" sz="1600" dirty="0">
                <a:solidFill>
                  <a:srgbClr val="0F3C4F"/>
                </a:solidFill>
                <a:latin typeface="&amp;quot"/>
              </a:rPr>
              <a:t>Weidmann Group</a:t>
            </a:r>
            <a:r>
              <a:rPr lang="fr-FR" sz="1600" dirty="0">
                <a:solidFill>
                  <a:srgbClr val="666666"/>
                </a:solidFill>
                <a:latin typeface="&amp;quot"/>
              </a:rPr>
              <a:t>)</a:t>
            </a:r>
            <a:br>
              <a:rPr lang="fr-FR" sz="1600" dirty="0">
                <a:solidFill>
                  <a:srgbClr val="666666"/>
                </a:solidFill>
                <a:latin typeface="&amp;quot"/>
              </a:rPr>
            </a:br>
            <a:r>
              <a:rPr lang="fr-FR" sz="1600" dirty="0">
                <a:solidFill>
                  <a:srgbClr val="666666"/>
                </a:solidFill>
                <a:latin typeface="&amp;quot"/>
              </a:rPr>
              <a:t>Quel est l’avenir, par exemple, du marché des microfibrilles de cellulose ?</a:t>
            </a:r>
          </a:p>
          <a:p>
            <a:pPr fontAlgn="base"/>
            <a:endParaRPr lang="fr-FR" sz="1400" dirty="0">
              <a:solidFill>
                <a:srgbClr val="666666"/>
              </a:solidFill>
              <a:latin typeface="&amp;quot"/>
            </a:endParaRPr>
          </a:p>
          <a:p>
            <a:pPr fontAlgn="base"/>
            <a:r>
              <a:rPr lang="fr-FR" dirty="0">
                <a:solidFill>
                  <a:srgbClr val="993300"/>
                </a:solidFill>
                <a:latin typeface="&amp;quot"/>
              </a:rPr>
              <a:t>Synthèse, discussion du panel</a:t>
            </a:r>
          </a:p>
          <a:p>
            <a:pPr fontAlgn="base"/>
            <a:r>
              <a:rPr lang="fr-FR" sz="1600" i="1" dirty="0">
                <a:solidFill>
                  <a:srgbClr val="666666"/>
                </a:solidFill>
                <a:latin typeface="&amp;quot"/>
              </a:rPr>
              <a:t>Wood-home (habitat), </a:t>
            </a:r>
            <a:r>
              <a:rPr lang="fr-FR" sz="1600" i="1" dirty="0" err="1">
                <a:solidFill>
                  <a:srgbClr val="666666"/>
                </a:solidFill>
                <a:latin typeface="&amp;quot"/>
              </a:rPr>
              <a:t>wood</a:t>
            </a:r>
            <a:r>
              <a:rPr lang="fr-FR" sz="1600" i="1" dirty="0">
                <a:solidFill>
                  <a:srgbClr val="666666"/>
                </a:solidFill>
                <a:latin typeface="&amp;quot"/>
              </a:rPr>
              <a:t>-city (ville durable), </a:t>
            </a:r>
            <a:r>
              <a:rPr lang="fr-FR" sz="1600" i="1" dirty="0" err="1">
                <a:solidFill>
                  <a:srgbClr val="666666"/>
                </a:solidFill>
                <a:latin typeface="&amp;quot"/>
              </a:rPr>
              <a:t>wood-health</a:t>
            </a:r>
            <a:r>
              <a:rPr lang="fr-FR" sz="1600" i="1" dirty="0">
                <a:solidFill>
                  <a:srgbClr val="666666"/>
                </a:solidFill>
                <a:latin typeface="&amp;quot"/>
              </a:rPr>
              <a:t> (bois santé), smart-</a:t>
            </a:r>
            <a:r>
              <a:rPr lang="fr-FR" sz="1600" i="1" dirty="0" err="1">
                <a:solidFill>
                  <a:srgbClr val="666666"/>
                </a:solidFill>
                <a:latin typeface="&amp;quot"/>
              </a:rPr>
              <a:t>wood</a:t>
            </a:r>
            <a:r>
              <a:rPr lang="fr-FR" sz="1600" i="1" dirty="0">
                <a:solidFill>
                  <a:srgbClr val="666666"/>
                </a:solidFill>
                <a:latin typeface="&amp;quot"/>
              </a:rPr>
              <a:t> (la connectivité)… Ces domaines d’application dessinent les contours des marchés du bois à qui l’économie durable réserve une large place.</a:t>
            </a:r>
          </a:p>
          <a:p>
            <a:pPr fontAlgn="base"/>
            <a:r>
              <a:rPr lang="fr-FR" sz="1600" i="1" dirty="0">
                <a:solidFill>
                  <a:srgbClr val="666666"/>
                </a:solidFill>
                <a:latin typeface="&amp;quot"/>
              </a:rPr>
              <a:t>À quel stade ces innovations en sont-elles ? Comment poursuivre leurs avancées ?</a:t>
            </a:r>
            <a:endParaRPr lang="fr-FR" sz="1600" dirty="0">
              <a:solidFill>
                <a:srgbClr val="666666"/>
              </a:solidFill>
              <a:latin typeface="&amp;quot"/>
            </a:endParaRPr>
          </a:p>
        </p:txBody>
      </p:sp>
      <p:sp>
        <p:nvSpPr>
          <p:cNvPr id="3" name="Rectangle 2">
            <a:extLst>
              <a:ext uri="{FF2B5EF4-FFF2-40B4-BE49-F238E27FC236}">
                <a16:creationId xmlns:a16="http://schemas.microsoft.com/office/drawing/2014/main" id="{F7655ADF-4093-495F-90CF-EDEA18595105}"/>
              </a:ext>
            </a:extLst>
          </p:cNvPr>
          <p:cNvSpPr/>
          <p:nvPr/>
        </p:nvSpPr>
        <p:spPr>
          <a:xfrm>
            <a:off x="525215" y="196519"/>
            <a:ext cx="8108687" cy="923330"/>
          </a:xfrm>
          <a:prstGeom prst="rect">
            <a:avLst/>
          </a:prstGeom>
        </p:spPr>
        <p:txBody>
          <a:bodyPr wrap="square">
            <a:spAutoFit/>
          </a:bodyPr>
          <a:lstStyle/>
          <a:p>
            <a:pPr algn="ctr" fontAlgn="base"/>
            <a:r>
              <a:rPr lang="fr-FR" dirty="0">
                <a:solidFill>
                  <a:srgbClr val="654321"/>
                </a:solidFill>
                <a:latin typeface="&amp;quot"/>
              </a:rPr>
              <a:t>Acte 1 : Le potentiel d’un matériau encore largement inexploité</a:t>
            </a:r>
          </a:p>
          <a:p>
            <a:pPr algn="ctr" fontAlgn="base"/>
            <a:r>
              <a:rPr lang="fr-FR" dirty="0">
                <a:solidFill>
                  <a:srgbClr val="654321"/>
                </a:solidFill>
                <a:latin typeface="&amp;quot"/>
              </a:rPr>
              <a:t>Quelles recherches pour quelles applications ? L’impact scientifique et économique de la recherche dans le domaine du bois.</a:t>
            </a:r>
          </a:p>
        </p:txBody>
      </p:sp>
      <p:cxnSp>
        <p:nvCxnSpPr>
          <p:cNvPr id="4" name="Straight Connector 3">
            <a:extLst>
              <a:ext uri="{FF2B5EF4-FFF2-40B4-BE49-F238E27FC236}">
                <a16:creationId xmlns:a16="http://schemas.microsoft.com/office/drawing/2014/main" id="{0F245767-10D2-4708-A74C-F146844A93A7}"/>
              </a:ext>
            </a:extLst>
          </p:cNvPr>
          <p:cNvCxnSpPr/>
          <p:nvPr/>
        </p:nvCxnSpPr>
        <p:spPr>
          <a:xfrm>
            <a:off x="0" y="196519"/>
            <a:ext cx="9144000" cy="0"/>
          </a:xfrm>
          <a:prstGeom prst="line">
            <a:avLst/>
          </a:prstGeom>
          <a:ln w="15875">
            <a:solidFill>
              <a:srgbClr val="65432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9634820-941D-4509-981D-AAF7F71591BC}"/>
              </a:ext>
            </a:extLst>
          </p:cNvPr>
          <p:cNvCxnSpPr/>
          <p:nvPr/>
        </p:nvCxnSpPr>
        <p:spPr>
          <a:xfrm>
            <a:off x="0" y="1121145"/>
            <a:ext cx="9144000" cy="0"/>
          </a:xfrm>
          <a:prstGeom prst="line">
            <a:avLst/>
          </a:prstGeom>
          <a:ln w="15875">
            <a:solidFill>
              <a:srgbClr val="6543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262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502EFA-6E23-4A54-B908-8BA1BBD0DCE5}"/>
              </a:ext>
            </a:extLst>
          </p:cNvPr>
          <p:cNvSpPr/>
          <p:nvPr/>
        </p:nvSpPr>
        <p:spPr>
          <a:xfrm>
            <a:off x="525215" y="196519"/>
            <a:ext cx="8108687" cy="646331"/>
          </a:xfrm>
          <a:prstGeom prst="rect">
            <a:avLst/>
          </a:prstGeom>
        </p:spPr>
        <p:txBody>
          <a:bodyPr wrap="square">
            <a:spAutoFit/>
          </a:bodyPr>
          <a:lstStyle/>
          <a:p>
            <a:pPr algn="ctr" fontAlgn="base"/>
            <a:endParaRPr lang="fr-FR" dirty="0">
              <a:solidFill>
                <a:srgbClr val="654321"/>
              </a:solidFill>
              <a:latin typeface="&amp;quot"/>
            </a:endParaRPr>
          </a:p>
          <a:p>
            <a:pPr algn="ctr" fontAlgn="base"/>
            <a:r>
              <a:rPr lang="fr-FR" dirty="0">
                <a:solidFill>
                  <a:srgbClr val="654321"/>
                </a:solidFill>
                <a:latin typeface="&amp;quot"/>
              </a:rPr>
              <a:t>Merci à nos partenaires et sponsors</a:t>
            </a:r>
          </a:p>
        </p:txBody>
      </p:sp>
      <p:cxnSp>
        <p:nvCxnSpPr>
          <p:cNvPr id="5" name="Straight Connector 5">
            <a:extLst>
              <a:ext uri="{FF2B5EF4-FFF2-40B4-BE49-F238E27FC236}">
                <a16:creationId xmlns:a16="http://schemas.microsoft.com/office/drawing/2014/main" id="{96B0D091-1060-48AE-BF57-73EA0D6C2AEE}"/>
              </a:ext>
            </a:extLst>
          </p:cNvPr>
          <p:cNvCxnSpPr/>
          <p:nvPr/>
        </p:nvCxnSpPr>
        <p:spPr>
          <a:xfrm>
            <a:off x="0" y="196519"/>
            <a:ext cx="9144000" cy="0"/>
          </a:xfrm>
          <a:prstGeom prst="line">
            <a:avLst/>
          </a:prstGeom>
          <a:ln w="15875">
            <a:solidFill>
              <a:srgbClr val="654321"/>
            </a:solidFill>
          </a:ln>
        </p:spPr>
        <p:style>
          <a:lnRef idx="1">
            <a:schemeClr val="accent1"/>
          </a:lnRef>
          <a:fillRef idx="0">
            <a:schemeClr val="accent1"/>
          </a:fillRef>
          <a:effectRef idx="0">
            <a:schemeClr val="accent1"/>
          </a:effectRef>
          <a:fontRef idx="minor">
            <a:schemeClr val="tx1"/>
          </a:fontRef>
        </p:style>
      </p:cxnSp>
      <p:cxnSp>
        <p:nvCxnSpPr>
          <p:cNvPr id="6" name="Straight Connector 8">
            <a:extLst>
              <a:ext uri="{FF2B5EF4-FFF2-40B4-BE49-F238E27FC236}">
                <a16:creationId xmlns:a16="http://schemas.microsoft.com/office/drawing/2014/main" id="{2AE60F2F-4578-4CB7-98A6-9CDB026C9D63}"/>
              </a:ext>
            </a:extLst>
          </p:cNvPr>
          <p:cNvCxnSpPr/>
          <p:nvPr/>
        </p:nvCxnSpPr>
        <p:spPr>
          <a:xfrm>
            <a:off x="0" y="1121145"/>
            <a:ext cx="9144000" cy="0"/>
          </a:xfrm>
          <a:prstGeom prst="line">
            <a:avLst/>
          </a:prstGeom>
          <a:ln w="15875">
            <a:solidFill>
              <a:srgbClr val="65432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DD58FF7-AED6-462D-A45E-54A568FC9130}"/>
              </a:ext>
            </a:extLst>
          </p:cNvPr>
          <p:cNvPicPr>
            <a:picLocks noChangeAspect="1"/>
          </p:cNvPicPr>
          <p:nvPr/>
        </p:nvPicPr>
        <p:blipFill rotWithShape="1">
          <a:blip r:embed="rId3"/>
          <a:srcRect l="5085" t="26745" r="58728" b="56170"/>
          <a:stretch/>
        </p:blipFill>
        <p:spPr>
          <a:xfrm>
            <a:off x="62667" y="1144393"/>
            <a:ext cx="2647152" cy="781126"/>
          </a:xfrm>
          <a:prstGeom prst="rect">
            <a:avLst/>
          </a:prstGeom>
        </p:spPr>
      </p:pic>
      <p:pic>
        <p:nvPicPr>
          <p:cNvPr id="3" name="Picture 2">
            <a:extLst>
              <a:ext uri="{FF2B5EF4-FFF2-40B4-BE49-F238E27FC236}">
                <a16:creationId xmlns:a16="http://schemas.microsoft.com/office/drawing/2014/main" id="{6EC5B803-5731-4BB3-99FF-EBC6FDE2678E}"/>
              </a:ext>
            </a:extLst>
          </p:cNvPr>
          <p:cNvPicPr>
            <a:picLocks noChangeAspect="1"/>
          </p:cNvPicPr>
          <p:nvPr/>
        </p:nvPicPr>
        <p:blipFill rotWithShape="1">
          <a:blip r:embed="rId4"/>
          <a:srcRect l="5085" t="22001" r="5578" b="4100"/>
          <a:stretch/>
        </p:blipFill>
        <p:spPr>
          <a:xfrm>
            <a:off x="62665" y="2037158"/>
            <a:ext cx="6535180" cy="3378662"/>
          </a:xfrm>
          <a:prstGeom prst="rect">
            <a:avLst/>
          </a:prstGeom>
        </p:spPr>
      </p:pic>
      <p:pic>
        <p:nvPicPr>
          <p:cNvPr id="7" name="Picture 6">
            <a:extLst>
              <a:ext uri="{FF2B5EF4-FFF2-40B4-BE49-F238E27FC236}">
                <a16:creationId xmlns:a16="http://schemas.microsoft.com/office/drawing/2014/main" id="{23E23474-B95A-4589-8C84-5D52DF931B21}"/>
              </a:ext>
            </a:extLst>
          </p:cNvPr>
          <p:cNvPicPr>
            <a:picLocks noChangeAspect="1"/>
          </p:cNvPicPr>
          <p:nvPr/>
        </p:nvPicPr>
        <p:blipFill rotWithShape="1">
          <a:blip r:embed="rId5"/>
          <a:srcRect l="5483" t="14487" r="6312" b="73300"/>
          <a:stretch/>
        </p:blipFill>
        <p:spPr>
          <a:xfrm>
            <a:off x="91616" y="5407937"/>
            <a:ext cx="6452372" cy="558378"/>
          </a:xfrm>
          <a:prstGeom prst="rect">
            <a:avLst/>
          </a:prstGeom>
        </p:spPr>
      </p:pic>
      <p:pic>
        <p:nvPicPr>
          <p:cNvPr id="9" name="Picture 8">
            <a:extLst>
              <a:ext uri="{FF2B5EF4-FFF2-40B4-BE49-F238E27FC236}">
                <a16:creationId xmlns:a16="http://schemas.microsoft.com/office/drawing/2014/main" id="{8AA16024-766A-4533-B2CD-46D9672CA071}"/>
              </a:ext>
            </a:extLst>
          </p:cNvPr>
          <p:cNvPicPr>
            <a:picLocks noChangeAspect="1"/>
          </p:cNvPicPr>
          <p:nvPr/>
        </p:nvPicPr>
        <p:blipFill rotWithShape="1">
          <a:blip r:embed="rId5"/>
          <a:srcRect l="4919" t="65706" r="5744" b="17932"/>
          <a:stretch/>
        </p:blipFill>
        <p:spPr>
          <a:xfrm>
            <a:off x="60084" y="6086161"/>
            <a:ext cx="6535180" cy="748071"/>
          </a:xfrm>
          <a:prstGeom prst="rect">
            <a:avLst/>
          </a:prstGeom>
        </p:spPr>
      </p:pic>
      <p:pic>
        <p:nvPicPr>
          <p:cNvPr id="14" name="Picture 13">
            <a:extLst>
              <a:ext uri="{FF2B5EF4-FFF2-40B4-BE49-F238E27FC236}">
                <a16:creationId xmlns:a16="http://schemas.microsoft.com/office/drawing/2014/main" id="{9849CFFB-10BC-4931-A103-53BD243EC748}"/>
              </a:ext>
            </a:extLst>
          </p:cNvPr>
          <p:cNvPicPr>
            <a:picLocks noChangeAspect="1"/>
          </p:cNvPicPr>
          <p:nvPr/>
        </p:nvPicPr>
        <p:blipFill rotWithShape="1">
          <a:blip r:embed="rId6"/>
          <a:srcRect l="5744" t="25796" r="59153" b="50000"/>
          <a:stretch/>
        </p:blipFill>
        <p:spPr>
          <a:xfrm>
            <a:off x="6492730" y="2263168"/>
            <a:ext cx="2567855" cy="1106607"/>
          </a:xfrm>
          <a:prstGeom prst="rect">
            <a:avLst/>
          </a:prstGeom>
        </p:spPr>
      </p:pic>
      <p:pic>
        <p:nvPicPr>
          <p:cNvPr id="15" name="Picture 14">
            <a:extLst>
              <a:ext uri="{FF2B5EF4-FFF2-40B4-BE49-F238E27FC236}">
                <a16:creationId xmlns:a16="http://schemas.microsoft.com/office/drawing/2014/main" id="{81CA1BE1-7C80-423E-B229-768B1E942DCA}"/>
              </a:ext>
            </a:extLst>
          </p:cNvPr>
          <p:cNvPicPr>
            <a:picLocks/>
          </p:cNvPicPr>
          <p:nvPr/>
        </p:nvPicPr>
        <p:blipFill rotWithShape="1">
          <a:blip r:embed="rId7"/>
          <a:srcRect l="57410" t="25796" r="23983" b="50000"/>
          <a:stretch/>
        </p:blipFill>
        <p:spPr>
          <a:xfrm>
            <a:off x="6467963" y="3304338"/>
            <a:ext cx="1298448" cy="1106607"/>
          </a:xfrm>
          <a:prstGeom prst="rect">
            <a:avLst/>
          </a:prstGeom>
        </p:spPr>
      </p:pic>
      <p:pic>
        <p:nvPicPr>
          <p:cNvPr id="17" name="Picture 16">
            <a:extLst>
              <a:ext uri="{FF2B5EF4-FFF2-40B4-BE49-F238E27FC236}">
                <a16:creationId xmlns:a16="http://schemas.microsoft.com/office/drawing/2014/main" id="{A60AC037-7E37-45D4-B146-E5D1CE60A45F}"/>
              </a:ext>
            </a:extLst>
          </p:cNvPr>
          <p:cNvPicPr>
            <a:picLocks noChangeAspect="1"/>
          </p:cNvPicPr>
          <p:nvPr/>
        </p:nvPicPr>
        <p:blipFill rotWithShape="1">
          <a:blip r:embed="rId8"/>
          <a:srcRect l="75212" t="37001" r="6360" b="50298"/>
          <a:stretch/>
        </p:blipFill>
        <p:spPr>
          <a:xfrm>
            <a:off x="7704523" y="4335460"/>
            <a:ext cx="1348045" cy="580690"/>
          </a:xfrm>
          <a:prstGeom prst="rect">
            <a:avLst/>
          </a:prstGeom>
        </p:spPr>
      </p:pic>
      <p:pic>
        <p:nvPicPr>
          <p:cNvPr id="18" name="Picture 17">
            <a:extLst>
              <a:ext uri="{FF2B5EF4-FFF2-40B4-BE49-F238E27FC236}">
                <a16:creationId xmlns:a16="http://schemas.microsoft.com/office/drawing/2014/main" id="{82957663-6545-4631-BC97-184CA1338D3A}"/>
              </a:ext>
            </a:extLst>
          </p:cNvPr>
          <p:cNvPicPr>
            <a:picLocks noChangeAspect="1"/>
          </p:cNvPicPr>
          <p:nvPr/>
        </p:nvPicPr>
        <p:blipFill rotWithShape="1">
          <a:blip r:embed="rId8"/>
          <a:srcRect l="75212" t="25892" r="6443" b="61581"/>
          <a:stretch/>
        </p:blipFill>
        <p:spPr>
          <a:xfrm>
            <a:off x="6484981" y="4351299"/>
            <a:ext cx="1281430" cy="572734"/>
          </a:xfrm>
          <a:prstGeom prst="rect">
            <a:avLst/>
          </a:prstGeom>
        </p:spPr>
      </p:pic>
      <p:pic>
        <p:nvPicPr>
          <p:cNvPr id="19" name="Picture 18">
            <a:extLst>
              <a:ext uri="{FF2B5EF4-FFF2-40B4-BE49-F238E27FC236}">
                <a16:creationId xmlns:a16="http://schemas.microsoft.com/office/drawing/2014/main" id="{D753B9E3-1003-44EA-B976-272E56D4FA69}"/>
              </a:ext>
            </a:extLst>
          </p:cNvPr>
          <p:cNvPicPr>
            <a:picLocks noChangeAspect="1"/>
          </p:cNvPicPr>
          <p:nvPr/>
        </p:nvPicPr>
        <p:blipFill rotWithShape="1">
          <a:blip r:embed="rId9"/>
          <a:srcRect l="39816" t="48440" r="41637" b="40389"/>
          <a:stretch/>
        </p:blipFill>
        <p:spPr>
          <a:xfrm>
            <a:off x="6469488" y="5386576"/>
            <a:ext cx="1296923" cy="578978"/>
          </a:xfrm>
          <a:prstGeom prst="rect">
            <a:avLst/>
          </a:prstGeom>
        </p:spPr>
      </p:pic>
      <p:pic>
        <p:nvPicPr>
          <p:cNvPr id="20" name="Picture 19">
            <a:extLst>
              <a:ext uri="{FF2B5EF4-FFF2-40B4-BE49-F238E27FC236}">
                <a16:creationId xmlns:a16="http://schemas.microsoft.com/office/drawing/2014/main" id="{B7B1C5C1-8D3B-474E-9505-FDC857F37FB1}"/>
              </a:ext>
            </a:extLst>
          </p:cNvPr>
          <p:cNvPicPr>
            <a:picLocks noChangeAspect="1"/>
          </p:cNvPicPr>
          <p:nvPr/>
        </p:nvPicPr>
        <p:blipFill rotWithShape="1">
          <a:blip r:embed="rId9"/>
          <a:srcRect l="22229" t="48304" r="59232" b="40298"/>
          <a:stretch/>
        </p:blipFill>
        <p:spPr>
          <a:xfrm>
            <a:off x="7695165" y="4873487"/>
            <a:ext cx="1356165" cy="567061"/>
          </a:xfrm>
          <a:prstGeom prst="rect">
            <a:avLst/>
          </a:prstGeom>
        </p:spPr>
      </p:pic>
      <p:pic>
        <p:nvPicPr>
          <p:cNvPr id="21" name="Picture 20">
            <a:extLst>
              <a:ext uri="{FF2B5EF4-FFF2-40B4-BE49-F238E27FC236}">
                <a16:creationId xmlns:a16="http://schemas.microsoft.com/office/drawing/2014/main" id="{A19DDC9A-46B5-41C8-97B6-1617703F9D92}"/>
              </a:ext>
            </a:extLst>
          </p:cNvPr>
          <p:cNvPicPr>
            <a:picLocks noChangeAspect="1"/>
          </p:cNvPicPr>
          <p:nvPr/>
        </p:nvPicPr>
        <p:blipFill rotWithShape="1">
          <a:blip r:embed="rId9"/>
          <a:srcRect l="5505" t="48304" r="76904" b="40298"/>
          <a:stretch/>
        </p:blipFill>
        <p:spPr>
          <a:xfrm>
            <a:off x="6481661" y="4861571"/>
            <a:ext cx="1286817" cy="578978"/>
          </a:xfrm>
          <a:prstGeom prst="rect">
            <a:avLst/>
          </a:prstGeom>
        </p:spPr>
      </p:pic>
      <p:pic>
        <p:nvPicPr>
          <p:cNvPr id="22" name="Picture 21">
            <a:extLst>
              <a:ext uri="{FF2B5EF4-FFF2-40B4-BE49-F238E27FC236}">
                <a16:creationId xmlns:a16="http://schemas.microsoft.com/office/drawing/2014/main" id="{70FF1E0F-4102-4ECB-A2CF-698B999F7411}"/>
              </a:ext>
            </a:extLst>
          </p:cNvPr>
          <p:cNvPicPr>
            <a:picLocks noChangeAspect="1"/>
          </p:cNvPicPr>
          <p:nvPr/>
        </p:nvPicPr>
        <p:blipFill rotWithShape="1">
          <a:blip r:embed="rId7"/>
          <a:srcRect l="39915" t="25796" r="41635" b="50000"/>
          <a:stretch/>
        </p:blipFill>
        <p:spPr>
          <a:xfrm>
            <a:off x="7703048" y="3306276"/>
            <a:ext cx="1349654" cy="1106607"/>
          </a:xfrm>
          <a:prstGeom prst="rect">
            <a:avLst/>
          </a:prstGeom>
        </p:spPr>
      </p:pic>
      <p:cxnSp>
        <p:nvCxnSpPr>
          <p:cNvPr id="24" name="Straight Connector 23">
            <a:extLst>
              <a:ext uri="{FF2B5EF4-FFF2-40B4-BE49-F238E27FC236}">
                <a16:creationId xmlns:a16="http://schemas.microsoft.com/office/drawing/2014/main" id="{70E425F2-E386-4F98-923C-02C27838EC8B}"/>
              </a:ext>
            </a:extLst>
          </p:cNvPr>
          <p:cNvCxnSpPr/>
          <p:nvPr/>
        </p:nvCxnSpPr>
        <p:spPr>
          <a:xfrm>
            <a:off x="9073062" y="1679028"/>
            <a:ext cx="0" cy="428822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15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502EFA-6E23-4A54-B908-8BA1BBD0DCE5}"/>
              </a:ext>
            </a:extLst>
          </p:cNvPr>
          <p:cNvSpPr/>
          <p:nvPr/>
        </p:nvSpPr>
        <p:spPr>
          <a:xfrm>
            <a:off x="525215" y="196519"/>
            <a:ext cx="8108687" cy="923330"/>
          </a:xfrm>
          <a:prstGeom prst="rect">
            <a:avLst/>
          </a:prstGeom>
        </p:spPr>
        <p:txBody>
          <a:bodyPr wrap="square">
            <a:spAutoFit/>
          </a:bodyPr>
          <a:lstStyle/>
          <a:p>
            <a:pPr algn="ctr" fontAlgn="base"/>
            <a:r>
              <a:rPr lang="fr-FR" dirty="0">
                <a:solidFill>
                  <a:srgbClr val="654321"/>
                </a:solidFill>
                <a:latin typeface="&amp;quot"/>
              </a:rPr>
              <a:t>Acte 2 : Rupture ? Innovation ? Progrès ? </a:t>
            </a:r>
          </a:p>
          <a:p>
            <a:pPr algn="ctr" fontAlgn="base"/>
            <a:r>
              <a:rPr lang="fr-FR" dirty="0">
                <a:solidFill>
                  <a:srgbClr val="654321"/>
                </a:solidFill>
                <a:latin typeface="&amp;quot"/>
              </a:rPr>
              <a:t>Quelles avancées technologiques pour quel modèle de développement ? À qui l’évolution des matériaux et procédés bénéficie-t-elle ?</a:t>
            </a:r>
          </a:p>
        </p:txBody>
      </p:sp>
      <p:sp>
        <p:nvSpPr>
          <p:cNvPr id="3" name="Rectangle 2">
            <a:extLst>
              <a:ext uri="{FF2B5EF4-FFF2-40B4-BE49-F238E27FC236}">
                <a16:creationId xmlns:a16="http://schemas.microsoft.com/office/drawing/2014/main" id="{F30EB862-D32D-44A6-AC5F-59F452A8D411}"/>
              </a:ext>
            </a:extLst>
          </p:cNvPr>
          <p:cNvSpPr/>
          <p:nvPr/>
        </p:nvSpPr>
        <p:spPr>
          <a:xfrm>
            <a:off x="234270" y="1335436"/>
            <a:ext cx="8683021" cy="5047536"/>
          </a:xfrm>
          <a:prstGeom prst="rect">
            <a:avLst/>
          </a:prstGeom>
        </p:spPr>
        <p:txBody>
          <a:bodyPr wrap="square">
            <a:spAutoFit/>
          </a:bodyPr>
          <a:lstStyle/>
          <a:p>
            <a:pPr fontAlgn="base"/>
            <a:r>
              <a:rPr lang="fr-FR" sz="1600" dirty="0">
                <a:solidFill>
                  <a:srgbClr val="993300"/>
                </a:solidFill>
                <a:latin typeface="&amp;quot"/>
              </a:rPr>
              <a:t>Avancée des techniques numériques de planification et de production</a:t>
            </a:r>
          </a:p>
          <a:p>
            <a:pPr fontAlgn="base"/>
            <a:endParaRPr lang="fr-FR" sz="1600" dirty="0">
              <a:solidFill>
                <a:srgbClr val="993300"/>
              </a:solidFill>
              <a:latin typeface="&amp;quot"/>
            </a:endParaRPr>
          </a:p>
          <a:p>
            <a:pPr fontAlgn="base"/>
            <a:r>
              <a:rPr lang="fr-FR" b="1" dirty="0" err="1">
                <a:solidFill>
                  <a:srgbClr val="0F3C4F"/>
                </a:solidFill>
                <a:latin typeface="&amp;quot"/>
                <a:hlinkClick r:id="rId3" action="ppaction://hlinkpres?slideindex=1&amp;slidetitle="/>
              </a:rPr>
              <a:t>Eric</a:t>
            </a:r>
            <a:r>
              <a:rPr lang="fr-FR" b="1" dirty="0">
                <a:solidFill>
                  <a:srgbClr val="0F3C4F"/>
                </a:solidFill>
                <a:latin typeface="&amp;quot"/>
                <a:hlinkClick r:id="rId3" action="ppaction://hlinkpres?slideindex=1&amp;slidetitle="/>
              </a:rPr>
              <a:t> Müller</a:t>
            </a:r>
            <a:endParaRPr lang="fr-FR" b="1" dirty="0">
              <a:solidFill>
                <a:srgbClr val="666666"/>
              </a:solidFill>
              <a:latin typeface="&amp;quot"/>
            </a:endParaRPr>
          </a:p>
          <a:p>
            <a:pPr fontAlgn="base"/>
            <a:r>
              <a:rPr lang="fr-FR" sz="1600" dirty="0">
                <a:solidFill>
                  <a:srgbClr val="666666"/>
                </a:solidFill>
                <a:latin typeface="&amp;quot"/>
              </a:rPr>
              <a:t>(</a:t>
            </a:r>
            <a:r>
              <a:rPr lang="fr-FR" sz="1600" dirty="0">
                <a:solidFill>
                  <a:srgbClr val="0F3C4F"/>
                </a:solidFill>
                <a:latin typeface="&amp;quot"/>
              </a:rPr>
              <a:t>DG de Fagus Suisse, société </a:t>
            </a:r>
            <a:r>
              <a:rPr lang="fr-FR" sz="1600" dirty="0" err="1">
                <a:solidFill>
                  <a:srgbClr val="0F3C4F"/>
                </a:solidFill>
                <a:latin typeface="&amp;quot"/>
              </a:rPr>
              <a:t>WoodTech</a:t>
            </a:r>
            <a:r>
              <a:rPr lang="fr-FR" sz="1600" dirty="0">
                <a:solidFill>
                  <a:srgbClr val="0F3C4F"/>
                </a:solidFill>
                <a:latin typeface="&amp;quot"/>
              </a:rPr>
              <a:t>, Jura</a:t>
            </a:r>
            <a:r>
              <a:rPr lang="fr-FR" sz="1600" dirty="0">
                <a:solidFill>
                  <a:srgbClr val="666666"/>
                </a:solidFill>
                <a:latin typeface="&amp;quot"/>
              </a:rPr>
              <a:t>)</a:t>
            </a:r>
            <a:br>
              <a:rPr lang="fr-FR" sz="1600" dirty="0">
                <a:solidFill>
                  <a:srgbClr val="666666"/>
                </a:solidFill>
                <a:latin typeface="&amp;quot"/>
              </a:rPr>
            </a:br>
            <a:r>
              <a:rPr lang="fr-FR" sz="1600" dirty="0">
                <a:solidFill>
                  <a:srgbClr val="666666"/>
                </a:solidFill>
                <a:latin typeface="&amp;quot"/>
              </a:rPr>
              <a:t>Comment convertir le hêtre, particulièrement présent en Suisse, en l’un des matériaux de construction les plus performants ?</a:t>
            </a:r>
          </a:p>
          <a:p>
            <a:pPr fontAlgn="base"/>
            <a:endParaRPr lang="fr-FR" sz="1400" dirty="0">
              <a:solidFill>
                <a:srgbClr val="666666"/>
              </a:solidFill>
              <a:latin typeface="&amp;quot"/>
            </a:endParaRPr>
          </a:p>
          <a:p>
            <a:pPr fontAlgn="base"/>
            <a:r>
              <a:rPr lang="fr-FR" b="1" dirty="0">
                <a:solidFill>
                  <a:srgbClr val="0F3C4F"/>
                </a:solidFill>
                <a:latin typeface="&amp;quot"/>
                <a:hlinkClick r:id="rId4" action="ppaction://hlinkpres?slideindex=1&amp;slidetitle="/>
              </a:rPr>
              <a:t>Nadja Riedweg</a:t>
            </a:r>
            <a:endParaRPr lang="fr-FR" b="1" dirty="0">
              <a:solidFill>
                <a:srgbClr val="666666"/>
              </a:solidFill>
              <a:latin typeface="&amp;quot"/>
            </a:endParaRPr>
          </a:p>
          <a:p>
            <a:pPr fontAlgn="base"/>
            <a:r>
              <a:rPr lang="fr-FR" sz="1600" dirty="0">
                <a:solidFill>
                  <a:srgbClr val="666666"/>
                </a:solidFill>
                <a:latin typeface="&amp;quot"/>
              </a:rPr>
              <a:t>(</a:t>
            </a:r>
            <a:r>
              <a:rPr lang="fr-FR" sz="1600" dirty="0">
                <a:solidFill>
                  <a:srgbClr val="0F3C4F"/>
                </a:solidFill>
                <a:latin typeface="&amp;quot"/>
              </a:rPr>
              <a:t>Co-directeur de l’initiative Bois et Foret 4.0, HES Bois Bienne</a:t>
            </a:r>
            <a:r>
              <a:rPr lang="fr-FR" sz="1600" dirty="0">
                <a:solidFill>
                  <a:srgbClr val="666666"/>
                </a:solidFill>
                <a:latin typeface="&amp;quot"/>
              </a:rPr>
              <a:t>)</a:t>
            </a:r>
            <a:br>
              <a:rPr lang="fr-FR" sz="1600" dirty="0">
                <a:solidFill>
                  <a:srgbClr val="666666"/>
                </a:solidFill>
                <a:latin typeface="&amp;quot"/>
              </a:rPr>
            </a:br>
            <a:r>
              <a:rPr lang="fr-FR" sz="1600" dirty="0">
                <a:solidFill>
                  <a:srgbClr val="666666"/>
                </a:solidFill>
                <a:latin typeface="&amp;quot"/>
              </a:rPr>
              <a:t>Initiative forêt &amp; bois 4.0. Comment les acteurs du réseau de valorisation du bois façonnent-ils leur mutation vers le numérique ?</a:t>
            </a:r>
          </a:p>
          <a:p>
            <a:pPr fontAlgn="base"/>
            <a:endParaRPr lang="fr-FR" sz="1400" dirty="0">
              <a:solidFill>
                <a:srgbClr val="666666"/>
              </a:solidFill>
              <a:latin typeface="&amp;quot"/>
            </a:endParaRPr>
          </a:p>
          <a:p>
            <a:pPr fontAlgn="base"/>
            <a:r>
              <a:rPr lang="fr-FR" b="1" dirty="0">
                <a:solidFill>
                  <a:srgbClr val="0F3C4F"/>
                </a:solidFill>
                <a:latin typeface="&amp;quot"/>
              </a:rPr>
              <a:t>David </a:t>
            </a:r>
            <a:r>
              <a:rPr lang="fr-FR" b="1" dirty="0" err="1">
                <a:solidFill>
                  <a:srgbClr val="0F3C4F"/>
                </a:solidFill>
                <a:latin typeface="&amp;quot"/>
              </a:rPr>
              <a:t>Mivelaz</a:t>
            </a:r>
            <a:r>
              <a:rPr lang="fr-FR" b="1" dirty="0">
                <a:solidFill>
                  <a:srgbClr val="0F3C4F"/>
                </a:solidFill>
                <a:latin typeface="&amp;quot"/>
              </a:rPr>
              <a:t>                                                        et Willy Berthoud</a:t>
            </a:r>
            <a:endParaRPr lang="fr-FR" b="1" dirty="0">
              <a:solidFill>
                <a:srgbClr val="666666"/>
              </a:solidFill>
              <a:latin typeface="&amp;quot"/>
            </a:endParaRPr>
          </a:p>
          <a:p>
            <a:pPr fontAlgn="base"/>
            <a:r>
              <a:rPr lang="fr-FR" sz="1600" dirty="0">
                <a:solidFill>
                  <a:srgbClr val="666666"/>
                </a:solidFill>
                <a:latin typeface="&amp;quot"/>
              </a:rPr>
              <a:t>(</a:t>
            </a:r>
            <a:r>
              <a:rPr lang="fr-FR" sz="1600" dirty="0">
                <a:solidFill>
                  <a:srgbClr val="0F3C4F"/>
                </a:solidFill>
                <a:latin typeface="&amp;quot"/>
              </a:rPr>
              <a:t>Président de </a:t>
            </a:r>
            <a:r>
              <a:rPr lang="fr-FR" sz="1600" dirty="0" err="1">
                <a:solidFill>
                  <a:srgbClr val="0F3C4F"/>
                </a:solidFill>
                <a:latin typeface="&amp;quot"/>
              </a:rPr>
              <a:t>Mivelaz</a:t>
            </a:r>
            <a:r>
              <a:rPr lang="fr-FR" sz="1600" dirty="0">
                <a:solidFill>
                  <a:srgbClr val="0F3C4F"/>
                </a:solidFill>
                <a:latin typeface="&amp;quot"/>
              </a:rPr>
              <a:t> Techniques Bois,                       </a:t>
            </a:r>
            <a:r>
              <a:rPr lang="fr-FR" sz="1600" dirty="0">
                <a:solidFill>
                  <a:srgbClr val="666666"/>
                </a:solidFill>
                <a:latin typeface="&amp;quot"/>
              </a:rPr>
              <a:t>(</a:t>
            </a:r>
            <a:r>
              <a:rPr lang="fr-FR" sz="1600" dirty="0">
                <a:solidFill>
                  <a:srgbClr val="0F3C4F"/>
                </a:solidFill>
                <a:latin typeface="&amp;quot"/>
              </a:rPr>
              <a:t>Directeur associé de </a:t>
            </a:r>
            <a:r>
              <a:rPr lang="fr-FR" sz="1600" dirty="0" err="1">
                <a:solidFill>
                  <a:srgbClr val="0F3C4F"/>
                </a:solidFill>
                <a:latin typeface="&amp;quot"/>
              </a:rPr>
              <a:t>Cadwork</a:t>
            </a:r>
            <a:r>
              <a:rPr lang="fr-FR" sz="1600" dirty="0">
                <a:solidFill>
                  <a:srgbClr val="0F3C4F"/>
                </a:solidFill>
                <a:latin typeface="&amp;quot"/>
              </a:rPr>
              <a:t> (logiciel pour les certifiée CO</a:t>
            </a:r>
            <a:r>
              <a:rPr lang="fr-FR" sz="1600" baseline="-25000" dirty="0">
                <a:solidFill>
                  <a:srgbClr val="0F3C4F"/>
                </a:solidFill>
                <a:latin typeface="&amp;quot"/>
              </a:rPr>
              <a:t>2</a:t>
            </a:r>
            <a:r>
              <a:rPr lang="fr-FR" sz="1600" dirty="0">
                <a:solidFill>
                  <a:srgbClr val="0F3C4F"/>
                </a:solidFill>
                <a:latin typeface="&amp;quot"/>
              </a:rPr>
              <a:t> </a:t>
            </a:r>
            <a:r>
              <a:rPr lang="fr-FR" sz="1600" dirty="0" err="1">
                <a:solidFill>
                  <a:srgbClr val="0F3C4F"/>
                </a:solidFill>
                <a:latin typeface="&amp;quot"/>
              </a:rPr>
              <a:t>Engaged</a:t>
            </a:r>
            <a:r>
              <a:rPr lang="fr-FR" sz="1600" dirty="0">
                <a:solidFill>
                  <a:srgbClr val="666666"/>
                </a:solidFill>
                <a:latin typeface="&amp;quot"/>
              </a:rPr>
              <a:t>)                                                    </a:t>
            </a:r>
            <a:r>
              <a:rPr lang="fr-FR" sz="1600" dirty="0">
                <a:solidFill>
                  <a:srgbClr val="0F3C4F"/>
                </a:solidFill>
                <a:latin typeface="&amp;quot"/>
              </a:rPr>
              <a:t>professionnels de la construction bois</a:t>
            </a:r>
            <a:r>
              <a:rPr lang="fr-FR" sz="1600" dirty="0">
                <a:solidFill>
                  <a:srgbClr val="666666"/>
                </a:solidFill>
                <a:latin typeface="&amp;quot"/>
              </a:rPr>
              <a:t>)</a:t>
            </a:r>
          </a:p>
          <a:p>
            <a:pPr fontAlgn="base"/>
            <a:r>
              <a:rPr lang="fr-FR" sz="1600" dirty="0">
                <a:solidFill>
                  <a:srgbClr val="666666"/>
                </a:solidFill>
                <a:latin typeface="&amp;quot"/>
              </a:rPr>
              <a:t>Risques et bénéfices de la collaboration digitale, dit le BIM, dans la construction bois. Réflexions entre un entrepreneur sensible à la question, et son équipementier </a:t>
            </a:r>
            <a:r>
              <a:rPr lang="fr-FR" sz="1600" dirty="0" err="1">
                <a:solidFill>
                  <a:srgbClr val="666666"/>
                </a:solidFill>
                <a:latin typeface="&amp;quot"/>
              </a:rPr>
              <a:t>cadwork</a:t>
            </a:r>
            <a:r>
              <a:rPr lang="fr-FR" sz="1600" dirty="0">
                <a:solidFill>
                  <a:srgbClr val="666666"/>
                </a:solidFill>
                <a:latin typeface="&amp;quot"/>
              </a:rPr>
              <a:t> ?</a:t>
            </a:r>
            <a:br>
              <a:rPr lang="fr-FR" sz="1600" dirty="0">
                <a:solidFill>
                  <a:srgbClr val="666666"/>
                </a:solidFill>
                <a:latin typeface="&amp;quot"/>
              </a:rPr>
            </a:br>
            <a:r>
              <a:rPr lang="fr-FR" sz="1600" dirty="0">
                <a:solidFill>
                  <a:srgbClr val="666666"/>
                </a:solidFill>
                <a:latin typeface="&amp;quot"/>
              </a:rPr>
              <a:t>Ce processus de partage d’informations en temps réel entre tous les intervenants d’un projet de construction constitue-t-il une avancée pour la filière du bois ou un levier de domination des gros acteurs sur les petits ?</a:t>
            </a:r>
          </a:p>
        </p:txBody>
      </p:sp>
      <p:cxnSp>
        <p:nvCxnSpPr>
          <p:cNvPr id="6" name="Straight Connector 5">
            <a:extLst>
              <a:ext uri="{FF2B5EF4-FFF2-40B4-BE49-F238E27FC236}">
                <a16:creationId xmlns:a16="http://schemas.microsoft.com/office/drawing/2014/main" id="{96B0D091-1060-48AE-BF57-73EA0D6C2AEE}"/>
              </a:ext>
            </a:extLst>
          </p:cNvPr>
          <p:cNvCxnSpPr/>
          <p:nvPr/>
        </p:nvCxnSpPr>
        <p:spPr>
          <a:xfrm>
            <a:off x="0" y="196519"/>
            <a:ext cx="9144000" cy="0"/>
          </a:xfrm>
          <a:prstGeom prst="line">
            <a:avLst/>
          </a:prstGeom>
          <a:ln w="15875">
            <a:solidFill>
              <a:srgbClr val="65432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AE60F2F-4578-4CB7-98A6-9CDB026C9D63}"/>
              </a:ext>
            </a:extLst>
          </p:cNvPr>
          <p:cNvCxnSpPr/>
          <p:nvPr/>
        </p:nvCxnSpPr>
        <p:spPr>
          <a:xfrm>
            <a:off x="0" y="1121145"/>
            <a:ext cx="9144000" cy="0"/>
          </a:xfrm>
          <a:prstGeom prst="line">
            <a:avLst/>
          </a:prstGeom>
          <a:ln w="15875">
            <a:solidFill>
              <a:srgbClr val="6543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388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502EFA-6E23-4A54-B908-8BA1BBD0DCE5}"/>
              </a:ext>
            </a:extLst>
          </p:cNvPr>
          <p:cNvSpPr/>
          <p:nvPr/>
        </p:nvSpPr>
        <p:spPr>
          <a:xfrm>
            <a:off x="525215" y="196519"/>
            <a:ext cx="8108687" cy="923330"/>
          </a:xfrm>
          <a:prstGeom prst="rect">
            <a:avLst/>
          </a:prstGeom>
        </p:spPr>
        <p:txBody>
          <a:bodyPr wrap="square">
            <a:spAutoFit/>
          </a:bodyPr>
          <a:lstStyle/>
          <a:p>
            <a:pPr algn="ctr" fontAlgn="base"/>
            <a:r>
              <a:rPr lang="fr-FR" dirty="0">
                <a:solidFill>
                  <a:srgbClr val="654321"/>
                </a:solidFill>
                <a:latin typeface="&amp;quot"/>
              </a:rPr>
              <a:t>Acte 2 : Rupture ? Innovation ? Progrès ? </a:t>
            </a:r>
          </a:p>
          <a:p>
            <a:pPr algn="ctr" fontAlgn="base"/>
            <a:r>
              <a:rPr lang="fr-FR" dirty="0">
                <a:solidFill>
                  <a:srgbClr val="654321"/>
                </a:solidFill>
                <a:latin typeface="&amp;quot"/>
              </a:rPr>
              <a:t>Quelles avancées technologiques pour quel modèle de développement ? À qui l’évolution des matériaux et procédés bénéficie-t-elle ?</a:t>
            </a:r>
          </a:p>
        </p:txBody>
      </p:sp>
      <p:sp>
        <p:nvSpPr>
          <p:cNvPr id="3" name="Rectangle 2">
            <a:extLst>
              <a:ext uri="{FF2B5EF4-FFF2-40B4-BE49-F238E27FC236}">
                <a16:creationId xmlns:a16="http://schemas.microsoft.com/office/drawing/2014/main" id="{F30EB862-D32D-44A6-AC5F-59F452A8D411}"/>
              </a:ext>
            </a:extLst>
          </p:cNvPr>
          <p:cNvSpPr/>
          <p:nvPr/>
        </p:nvSpPr>
        <p:spPr>
          <a:xfrm>
            <a:off x="234270" y="1335436"/>
            <a:ext cx="8683021" cy="1815882"/>
          </a:xfrm>
          <a:prstGeom prst="rect">
            <a:avLst/>
          </a:prstGeom>
        </p:spPr>
        <p:txBody>
          <a:bodyPr wrap="square">
            <a:spAutoFit/>
          </a:bodyPr>
          <a:lstStyle/>
          <a:p>
            <a:pPr fontAlgn="base"/>
            <a:r>
              <a:rPr lang="fr-FR" dirty="0">
                <a:solidFill>
                  <a:srgbClr val="993300"/>
                </a:solidFill>
                <a:latin typeface="&amp;quot"/>
              </a:rPr>
              <a:t>Synthèse et discussion</a:t>
            </a:r>
          </a:p>
          <a:p>
            <a:pPr fontAlgn="base"/>
            <a:endParaRPr lang="fr-FR" sz="1400" dirty="0">
              <a:solidFill>
                <a:srgbClr val="993300"/>
              </a:solidFill>
              <a:latin typeface="&amp;quot"/>
            </a:endParaRPr>
          </a:p>
          <a:p>
            <a:pPr fontAlgn="base"/>
            <a:r>
              <a:rPr lang="fr-FR" sz="1600" i="1" dirty="0">
                <a:solidFill>
                  <a:srgbClr val="666666"/>
                </a:solidFill>
                <a:latin typeface="&amp;quot"/>
              </a:rPr>
              <a:t>Mise en œuvre de nouveaux modèles économiques, standardisation des données, développement d’outils et de services, les approches innovantes devraient mobiliser toute la chaine du bois. Comment obtenir l’adhésion et fédérer l’ensemble des professionnels autour de nouvelles pratiques ?</a:t>
            </a:r>
          </a:p>
          <a:p>
            <a:pPr fontAlgn="base"/>
            <a:endParaRPr lang="fr-FR" sz="1400" dirty="0">
              <a:solidFill>
                <a:srgbClr val="666666"/>
              </a:solidFill>
              <a:latin typeface="&amp;quot"/>
            </a:endParaRPr>
          </a:p>
          <a:p>
            <a:pPr fontAlgn="base"/>
            <a:r>
              <a:rPr lang="de-CH" dirty="0">
                <a:solidFill>
                  <a:srgbClr val="993300"/>
                </a:solidFill>
                <a:latin typeface="&amp;quot"/>
              </a:rPr>
              <a:t>Pause </a:t>
            </a:r>
            <a:r>
              <a:rPr lang="de-CH" dirty="0" err="1">
                <a:solidFill>
                  <a:srgbClr val="993300"/>
                </a:solidFill>
                <a:latin typeface="&amp;quot"/>
              </a:rPr>
              <a:t>café</a:t>
            </a:r>
            <a:endParaRPr lang="fr-FR" dirty="0">
              <a:solidFill>
                <a:srgbClr val="993300"/>
              </a:solidFill>
              <a:latin typeface="&amp;quot"/>
            </a:endParaRPr>
          </a:p>
        </p:txBody>
      </p:sp>
      <p:cxnSp>
        <p:nvCxnSpPr>
          <p:cNvPr id="6" name="Straight Connector 5">
            <a:extLst>
              <a:ext uri="{FF2B5EF4-FFF2-40B4-BE49-F238E27FC236}">
                <a16:creationId xmlns:a16="http://schemas.microsoft.com/office/drawing/2014/main" id="{96B0D091-1060-48AE-BF57-73EA0D6C2AEE}"/>
              </a:ext>
            </a:extLst>
          </p:cNvPr>
          <p:cNvCxnSpPr/>
          <p:nvPr/>
        </p:nvCxnSpPr>
        <p:spPr>
          <a:xfrm>
            <a:off x="0" y="196519"/>
            <a:ext cx="9144000" cy="0"/>
          </a:xfrm>
          <a:prstGeom prst="line">
            <a:avLst/>
          </a:prstGeom>
          <a:ln w="15875">
            <a:solidFill>
              <a:srgbClr val="65432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AE60F2F-4578-4CB7-98A6-9CDB026C9D63}"/>
              </a:ext>
            </a:extLst>
          </p:cNvPr>
          <p:cNvCxnSpPr/>
          <p:nvPr/>
        </p:nvCxnSpPr>
        <p:spPr>
          <a:xfrm>
            <a:off x="0" y="1121145"/>
            <a:ext cx="9144000" cy="0"/>
          </a:xfrm>
          <a:prstGeom prst="line">
            <a:avLst/>
          </a:prstGeom>
          <a:ln w="15875">
            <a:solidFill>
              <a:srgbClr val="6543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7455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502EFA-6E23-4A54-B908-8BA1BBD0DCE5}"/>
              </a:ext>
            </a:extLst>
          </p:cNvPr>
          <p:cNvSpPr/>
          <p:nvPr/>
        </p:nvSpPr>
        <p:spPr>
          <a:xfrm>
            <a:off x="525215" y="196519"/>
            <a:ext cx="8108687" cy="646331"/>
          </a:xfrm>
          <a:prstGeom prst="rect">
            <a:avLst/>
          </a:prstGeom>
        </p:spPr>
        <p:txBody>
          <a:bodyPr wrap="square">
            <a:spAutoFit/>
          </a:bodyPr>
          <a:lstStyle/>
          <a:p>
            <a:pPr algn="ctr" fontAlgn="base"/>
            <a:endParaRPr lang="fr-FR" dirty="0">
              <a:solidFill>
                <a:srgbClr val="654321"/>
              </a:solidFill>
              <a:latin typeface="&amp;quot"/>
            </a:endParaRPr>
          </a:p>
          <a:p>
            <a:pPr algn="ctr" fontAlgn="base"/>
            <a:r>
              <a:rPr lang="fr-FR" dirty="0">
                <a:solidFill>
                  <a:srgbClr val="654321"/>
                </a:solidFill>
                <a:latin typeface="&amp;quot"/>
              </a:rPr>
              <a:t>Merci à nos partenaires et sponsors</a:t>
            </a:r>
          </a:p>
        </p:txBody>
      </p:sp>
      <p:cxnSp>
        <p:nvCxnSpPr>
          <p:cNvPr id="5" name="Straight Connector 5">
            <a:extLst>
              <a:ext uri="{FF2B5EF4-FFF2-40B4-BE49-F238E27FC236}">
                <a16:creationId xmlns:a16="http://schemas.microsoft.com/office/drawing/2014/main" id="{96B0D091-1060-48AE-BF57-73EA0D6C2AEE}"/>
              </a:ext>
            </a:extLst>
          </p:cNvPr>
          <p:cNvCxnSpPr/>
          <p:nvPr/>
        </p:nvCxnSpPr>
        <p:spPr>
          <a:xfrm>
            <a:off x="0" y="196519"/>
            <a:ext cx="9144000" cy="0"/>
          </a:xfrm>
          <a:prstGeom prst="line">
            <a:avLst/>
          </a:prstGeom>
          <a:ln w="15875">
            <a:solidFill>
              <a:srgbClr val="654321"/>
            </a:solidFill>
          </a:ln>
        </p:spPr>
        <p:style>
          <a:lnRef idx="1">
            <a:schemeClr val="accent1"/>
          </a:lnRef>
          <a:fillRef idx="0">
            <a:schemeClr val="accent1"/>
          </a:fillRef>
          <a:effectRef idx="0">
            <a:schemeClr val="accent1"/>
          </a:effectRef>
          <a:fontRef idx="minor">
            <a:schemeClr val="tx1"/>
          </a:fontRef>
        </p:style>
      </p:cxnSp>
      <p:cxnSp>
        <p:nvCxnSpPr>
          <p:cNvPr id="6" name="Straight Connector 8">
            <a:extLst>
              <a:ext uri="{FF2B5EF4-FFF2-40B4-BE49-F238E27FC236}">
                <a16:creationId xmlns:a16="http://schemas.microsoft.com/office/drawing/2014/main" id="{2AE60F2F-4578-4CB7-98A6-9CDB026C9D63}"/>
              </a:ext>
            </a:extLst>
          </p:cNvPr>
          <p:cNvCxnSpPr/>
          <p:nvPr/>
        </p:nvCxnSpPr>
        <p:spPr>
          <a:xfrm>
            <a:off x="0" y="1121145"/>
            <a:ext cx="9144000" cy="0"/>
          </a:xfrm>
          <a:prstGeom prst="line">
            <a:avLst/>
          </a:prstGeom>
          <a:ln w="15875">
            <a:solidFill>
              <a:srgbClr val="65432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DD58FF7-AED6-462D-A45E-54A568FC9130}"/>
              </a:ext>
            </a:extLst>
          </p:cNvPr>
          <p:cNvPicPr>
            <a:picLocks noChangeAspect="1"/>
          </p:cNvPicPr>
          <p:nvPr/>
        </p:nvPicPr>
        <p:blipFill rotWithShape="1">
          <a:blip r:embed="rId3"/>
          <a:srcRect l="5085" t="26745" r="58728" b="56170"/>
          <a:stretch/>
        </p:blipFill>
        <p:spPr>
          <a:xfrm>
            <a:off x="62667" y="1144393"/>
            <a:ext cx="2647152" cy="781126"/>
          </a:xfrm>
          <a:prstGeom prst="rect">
            <a:avLst/>
          </a:prstGeom>
        </p:spPr>
      </p:pic>
      <p:pic>
        <p:nvPicPr>
          <p:cNvPr id="3" name="Picture 2">
            <a:extLst>
              <a:ext uri="{FF2B5EF4-FFF2-40B4-BE49-F238E27FC236}">
                <a16:creationId xmlns:a16="http://schemas.microsoft.com/office/drawing/2014/main" id="{6EC5B803-5731-4BB3-99FF-EBC6FDE2678E}"/>
              </a:ext>
            </a:extLst>
          </p:cNvPr>
          <p:cNvPicPr>
            <a:picLocks noChangeAspect="1"/>
          </p:cNvPicPr>
          <p:nvPr/>
        </p:nvPicPr>
        <p:blipFill rotWithShape="1">
          <a:blip r:embed="rId4"/>
          <a:srcRect l="5085" t="22001" r="5578" b="4100"/>
          <a:stretch/>
        </p:blipFill>
        <p:spPr>
          <a:xfrm>
            <a:off x="62665" y="2037158"/>
            <a:ext cx="6535180" cy="3378662"/>
          </a:xfrm>
          <a:prstGeom prst="rect">
            <a:avLst/>
          </a:prstGeom>
        </p:spPr>
      </p:pic>
      <p:pic>
        <p:nvPicPr>
          <p:cNvPr id="7" name="Picture 6">
            <a:extLst>
              <a:ext uri="{FF2B5EF4-FFF2-40B4-BE49-F238E27FC236}">
                <a16:creationId xmlns:a16="http://schemas.microsoft.com/office/drawing/2014/main" id="{23E23474-B95A-4589-8C84-5D52DF931B21}"/>
              </a:ext>
            </a:extLst>
          </p:cNvPr>
          <p:cNvPicPr>
            <a:picLocks noChangeAspect="1"/>
          </p:cNvPicPr>
          <p:nvPr/>
        </p:nvPicPr>
        <p:blipFill rotWithShape="1">
          <a:blip r:embed="rId5"/>
          <a:srcRect l="5483" t="14487" r="6312" b="73300"/>
          <a:stretch/>
        </p:blipFill>
        <p:spPr>
          <a:xfrm>
            <a:off x="91616" y="5407937"/>
            <a:ext cx="6452372" cy="558378"/>
          </a:xfrm>
          <a:prstGeom prst="rect">
            <a:avLst/>
          </a:prstGeom>
        </p:spPr>
      </p:pic>
      <p:pic>
        <p:nvPicPr>
          <p:cNvPr id="9" name="Picture 8">
            <a:extLst>
              <a:ext uri="{FF2B5EF4-FFF2-40B4-BE49-F238E27FC236}">
                <a16:creationId xmlns:a16="http://schemas.microsoft.com/office/drawing/2014/main" id="{8AA16024-766A-4533-B2CD-46D9672CA071}"/>
              </a:ext>
            </a:extLst>
          </p:cNvPr>
          <p:cNvPicPr>
            <a:picLocks noChangeAspect="1"/>
          </p:cNvPicPr>
          <p:nvPr/>
        </p:nvPicPr>
        <p:blipFill rotWithShape="1">
          <a:blip r:embed="rId5"/>
          <a:srcRect l="4919" t="65706" r="5744" b="17932"/>
          <a:stretch/>
        </p:blipFill>
        <p:spPr>
          <a:xfrm>
            <a:off x="60084" y="6086161"/>
            <a:ext cx="6535180" cy="748071"/>
          </a:xfrm>
          <a:prstGeom prst="rect">
            <a:avLst/>
          </a:prstGeom>
        </p:spPr>
      </p:pic>
      <p:pic>
        <p:nvPicPr>
          <p:cNvPr id="14" name="Picture 13">
            <a:extLst>
              <a:ext uri="{FF2B5EF4-FFF2-40B4-BE49-F238E27FC236}">
                <a16:creationId xmlns:a16="http://schemas.microsoft.com/office/drawing/2014/main" id="{9849CFFB-10BC-4931-A103-53BD243EC748}"/>
              </a:ext>
            </a:extLst>
          </p:cNvPr>
          <p:cNvPicPr>
            <a:picLocks noChangeAspect="1"/>
          </p:cNvPicPr>
          <p:nvPr/>
        </p:nvPicPr>
        <p:blipFill rotWithShape="1">
          <a:blip r:embed="rId6"/>
          <a:srcRect l="5744" t="25796" r="59153" b="50000"/>
          <a:stretch/>
        </p:blipFill>
        <p:spPr>
          <a:xfrm>
            <a:off x="6492730" y="2263168"/>
            <a:ext cx="2567855" cy="1106607"/>
          </a:xfrm>
          <a:prstGeom prst="rect">
            <a:avLst/>
          </a:prstGeom>
        </p:spPr>
      </p:pic>
      <p:pic>
        <p:nvPicPr>
          <p:cNvPr id="15" name="Picture 14">
            <a:extLst>
              <a:ext uri="{FF2B5EF4-FFF2-40B4-BE49-F238E27FC236}">
                <a16:creationId xmlns:a16="http://schemas.microsoft.com/office/drawing/2014/main" id="{81CA1BE1-7C80-423E-B229-768B1E942DCA}"/>
              </a:ext>
            </a:extLst>
          </p:cNvPr>
          <p:cNvPicPr>
            <a:picLocks/>
          </p:cNvPicPr>
          <p:nvPr/>
        </p:nvPicPr>
        <p:blipFill rotWithShape="1">
          <a:blip r:embed="rId7"/>
          <a:srcRect l="57410" t="25796" r="23983" b="50000"/>
          <a:stretch/>
        </p:blipFill>
        <p:spPr>
          <a:xfrm>
            <a:off x="6467963" y="3304338"/>
            <a:ext cx="1298448" cy="1106607"/>
          </a:xfrm>
          <a:prstGeom prst="rect">
            <a:avLst/>
          </a:prstGeom>
        </p:spPr>
      </p:pic>
      <p:pic>
        <p:nvPicPr>
          <p:cNvPr id="17" name="Picture 16">
            <a:extLst>
              <a:ext uri="{FF2B5EF4-FFF2-40B4-BE49-F238E27FC236}">
                <a16:creationId xmlns:a16="http://schemas.microsoft.com/office/drawing/2014/main" id="{A60AC037-7E37-45D4-B146-E5D1CE60A45F}"/>
              </a:ext>
            </a:extLst>
          </p:cNvPr>
          <p:cNvPicPr>
            <a:picLocks noChangeAspect="1"/>
          </p:cNvPicPr>
          <p:nvPr/>
        </p:nvPicPr>
        <p:blipFill rotWithShape="1">
          <a:blip r:embed="rId8"/>
          <a:srcRect l="75212" t="37001" r="6360" b="50298"/>
          <a:stretch/>
        </p:blipFill>
        <p:spPr>
          <a:xfrm>
            <a:off x="7704523" y="4335460"/>
            <a:ext cx="1348045" cy="580690"/>
          </a:xfrm>
          <a:prstGeom prst="rect">
            <a:avLst/>
          </a:prstGeom>
        </p:spPr>
      </p:pic>
      <p:pic>
        <p:nvPicPr>
          <p:cNvPr id="18" name="Picture 17">
            <a:extLst>
              <a:ext uri="{FF2B5EF4-FFF2-40B4-BE49-F238E27FC236}">
                <a16:creationId xmlns:a16="http://schemas.microsoft.com/office/drawing/2014/main" id="{82957663-6545-4631-BC97-184CA1338D3A}"/>
              </a:ext>
            </a:extLst>
          </p:cNvPr>
          <p:cNvPicPr>
            <a:picLocks noChangeAspect="1"/>
          </p:cNvPicPr>
          <p:nvPr/>
        </p:nvPicPr>
        <p:blipFill rotWithShape="1">
          <a:blip r:embed="rId8"/>
          <a:srcRect l="75212" t="25892" r="6443" b="61581"/>
          <a:stretch/>
        </p:blipFill>
        <p:spPr>
          <a:xfrm>
            <a:off x="6484981" y="4351299"/>
            <a:ext cx="1281430" cy="572734"/>
          </a:xfrm>
          <a:prstGeom prst="rect">
            <a:avLst/>
          </a:prstGeom>
        </p:spPr>
      </p:pic>
      <p:pic>
        <p:nvPicPr>
          <p:cNvPr id="19" name="Picture 18">
            <a:extLst>
              <a:ext uri="{FF2B5EF4-FFF2-40B4-BE49-F238E27FC236}">
                <a16:creationId xmlns:a16="http://schemas.microsoft.com/office/drawing/2014/main" id="{D753B9E3-1003-44EA-B976-272E56D4FA69}"/>
              </a:ext>
            </a:extLst>
          </p:cNvPr>
          <p:cNvPicPr>
            <a:picLocks noChangeAspect="1"/>
          </p:cNvPicPr>
          <p:nvPr/>
        </p:nvPicPr>
        <p:blipFill rotWithShape="1">
          <a:blip r:embed="rId9"/>
          <a:srcRect l="39816" t="48440" r="41637" b="40389"/>
          <a:stretch/>
        </p:blipFill>
        <p:spPr>
          <a:xfrm>
            <a:off x="6469488" y="5386576"/>
            <a:ext cx="1296923" cy="578978"/>
          </a:xfrm>
          <a:prstGeom prst="rect">
            <a:avLst/>
          </a:prstGeom>
        </p:spPr>
      </p:pic>
      <p:pic>
        <p:nvPicPr>
          <p:cNvPr id="20" name="Picture 19">
            <a:extLst>
              <a:ext uri="{FF2B5EF4-FFF2-40B4-BE49-F238E27FC236}">
                <a16:creationId xmlns:a16="http://schemas.microsoft.com/office/drawing/2014/main" id="{B7B1C5C1-8D3B-474E-9505-FDC857F37FB1}"/>
              </a:ext>
            </a:extLst>
          </p:cNvPr>
          <p:cNvPicPr>
            <a:picLocks noChangeAspect="1"/>
          </p:cNvPicPr>
          <p:nvPr/>
        </p:nvPicPr>
        <p:blipFill rotWithShape="1">
          <a:blip r:embed="rId9"/>
          <a:srcRect l="22229" t="48304" r="59232" b="40298"/>
          <a:stretch/>
        </p:blipFill>
        <p:spPr>
          <a:xfrm>
            <a:off x="7695165" y="4873487"/>
            <a:ext cx="1356165" cy="567061"/>
          </a:xfrm>
          <a:prstGeom prst="rect">
            <a:avLst/>
          </a:prstGeom>
        </p:spPr>
      </p:pic>
      <p:pic>
        <p:nvPicPr>
          <p:cNvPr id="21" name="Picture 20">
            <a:extLst>
              <a:ext uri="{FF2B5EF4-FFF2-40B4-BE49-F238E27FC236}">
                <a16:creationId xmlns:a16="http://schemas.microsoft.com/office/drawing/2014/main" id="{A19DDC9A-46B5-41C8-97B6-1617703F9D92}"/>
              </a:ext>
            </a:extLst>
          </p:cNvPr>
          <p:cNvPicPr>
            <a:picLocks noChangeAspect="1"/>
          </p:cNvPicPr>
          <p:nvPr/>
        </p:nvPicPr>
        <p:blipFill rotWithShape="1">
          <a:blip r:embed="rId9"/>
          <a:srcRect l="5505" t="48304" r="76904" b="40298"/>
          <a:stretch/>
        </p:blipFill>
        <p:spPr>
          <a:xfrm>
            <a:off x="6481661" y="4861571"/>
            <a:ext cx="1286817" cy="578978"/>
          </a:xfrm>
          <a:prstGeom prst="rect">
            <a:avLst/>
          </a:prstGeom>
        </p:spPr>
      </p:pic>
      <p:pic>
        <p:nvPicPr>
          <p:cNvPr id="22" name="Picture 21">
            <a:extLst>
              <a:ext uri="{FF2B5EF4-FFF2-40B4-BE49-F238E27FC236}">
                <a16:creationId xmlns:a16="http://schemas.microsoft.com/office/drawing/2014/main" id="{70FF1E0F-4102-4ECB-A2CF-698B999F7411}"/>
              </a:ext>
            </a:extLst>
          </p:cNvPr>
          <p:cNvPicPr>
            <a:picLocks noChangeAspect="1"/>
          </p:cNvPicPr>
          <p:nvPr/>
        </p:nvPicPr>
        <p:blipFill rotWithShape="1">
          <a:blip r:embed="rId7"/>
          <a:srcRect l="39915" t="25796" r="41635" b="50000"/>
          <a:stretch/>
        </p:blipFill>
        <p:spPr>
          <a:xfrm>
            <a:off x="7703048" y="3306276"/>
            <a:ext cx="1349654" cy="1106607"/>
          </a:xfrm>
          <a:prstGeom prst="rect">
            <a:avLst/>
          </a:prstGeom>
        </p:spPr>
      </p:pic>
      <p:cxnSp>
        <p:nvCxnSpPr>
          <p:cNvPr id="24" name="Straight Connector 23">
            <a:extLst>
              <a:ext uri="{FF2B5EF4-FFF2-40B4-BE49-F238E27FC236}">
                <a16:creationId xmlns:a16="http://schemas.microsoft.com/office/drawing/2014/main" id="{70E425F2-E386-4F98-923C-02C27838EC8B}"/>
              </a:ext>
            </a:extLst>
          </p:cNvPr>
          <p:cNvCxnSpPr/>
          <p:nvPr/>
        </p:nvCxnSpPr>
        <p:spPr>
          <a:xfrm>
            <a:off x="9073062" y="1679028"/>
            <a:ext cx="0" cy="428822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0009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TYLE" val="AcnSubjectTitle"/>
  <p:tag name="DATE" val="22/06/2015 10:37:02"/>
</p:tagLst>
</file>

<file path=ppt/tags/tag2.xml><?xml version="1.0" encoding="utf-8"?>
<p:tagLst xmlns:a="http://schemas.openxmlformats.org/drawingml/2006/main" xmlns:r="http://schemas.openxmlformats.org/officeDocument/2006/relationships" xmlns:p="http://schemas.openxmlformats.org/presentationml/2006/main">
  <p:tag name="STYLE" val="AcnFootnote"/>
  <p:tag name="DATE" val="22/06/2015 10:37:02"/>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Custom 1">
      <a:dk1>
        <a:srgbClr val="000000"/>
      </a:dk1>
      <a:lt1>
        <a:srgbClr val="FFFFFE"/>
      </a:lt1>
      <a:dk2>
        <a:srgbClr val="806E4D"/>
      </a:dk2>
      <a:lt2>
        <a:srgbClr val="5CAC34"/>
      </a:lt2>
      <a:accent1>
        <a:srgbClr val="FFFFFE"/>
      </a:accent1>
      <a:accent2>
        <a:srgbClr val="141313"/>
      </a:accent2>
      <a:accent3>
        <a:srgbClr val="505150"/>
      </a:accent3>
      <a:accent4>
        <a:srgbClr val="806E4D"/>
      </a:accent4>
      <a:accent5>
        <a:srgbClr val="5CAC34"/>
      </a:accent5>
      <a:accent6>
        <a:srgbClr val="FFFFFE"/>
      </a:accent6>
      <a:hlink>
        <a:srgbClr val="141313"/>
      </a:hlink>
      <a:folHlink>
        <a:srgbClr val="50515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eidmann_new_CI">
  <a:themeElements>
    <a:clrScheme name="Weidmann_new_CI 1">
      <a:dk1>
        <a:srgbClr val="000000"/>
      </a:dk1>
      <a:lt1>
        <a:srgbClr val="FFFFFF"/>
      </a:lt1>
      <a:dk2>
        <a:srgbClr val="DC0000"/>
      </a:dk2>
      <a:lt2>
        <a:srgbClr val="C3DDE8"/>
      </a:lt2>
      <a:accent1>
        <a:srgbClr val="6AAAC5"/>
      </a:accent1>
      <a:accent2>
        <a:srgbClr val="4D4E53"/>
      </a:accent2>
      <a:accent3>
        <a:srgbClr val="FFFFFF"/>
      </a:accent3>
      <a:accent4>
        <a:srgbClr val="000000"/>
      </a:accent4>
      <a:accent5>
        <a:srgbClr val="B9D2DF"/>
      </a:accent5>
      <a:accent6>
        <a:srgbClr val="45464A"/>
      </a:accent6>
      <a:hlink>
        <a:srgbClr val="828386"/>
      </a:hlink>
      <a:folHlink>
        <a:srgbClr val="D2CACB"/>
      </a:folHlink>
    </a:clrScheme>
    <a:fontScheme name="Weidmann_new_CI">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a:noFill/>
        </a:ln>
        <a:effectLst/>
        <a:extLst>
          <a:ext uri="{91240B29-F687-4F45-9708-019B960494DF}">
            <a14:hiddenLine xmlns:a14="http://schemas.microsoft.com/office/drawing/2010/main" w="9525" cap="flat" cmpd="sng" algn="ctr">
              <a:solidFill>
                <a:schemeClr val="fo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36000" rIns="72000" bIns="360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a:noFill/>
        </a:ln>
        <a:effectLst/>
        <a:extLst>
          <a:ext uri="{91240B29-F687-4F45-9708-019B960494DF}">
            <a14:hiddenLine xmlns:a14="http://schemas.microsoft.com/office/drawing/2010/main" w="9525" cap="flat" cmpd="sng" algn="ctr">
              <a:solidFill>
                <a:schemeClr val="fo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36000" rIns="72000" bIns="360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de-DE" sz="1800" b="0" i="0" u="none" strike="noStrike" cap="none" normalizeH="0" baseline="0" smtClean="0">
            <a:ln>
              <a:noFill/>
            </a:ln>
            <a:solidFill>
              <a:schemeClr val="tx1"/>
            </a:solidFill>
            <a:effectLst/>
            <a:latin typeface="Arial" charset="0"/>
          </a:defRPr>
        </a:defPPr>
      </a:lstStyle>
    </a:lnDef>
  </a:objectDefaults>
  <a:extraClrSchemeLst>
    <a:extraClrScheme>
      <a:clrScheme name="Weidmann_new_CI 1">
        <a:dk1>
          <a:srgbClr val="000000"/>
        </a:dk1>
        <a:lt1>
          <a:srgbClr val="FFFFFF"/>
        </a:lt1>
        <a:dk2>
          <a:srgbClr val="DC0000"/>
        </a:dk2>
        <a:lt2>
          <a:srgbClr val="C3DDE8"/>
        </a:lt2>
        <a:accent1>
          <a:srgbClr val="6AAAC5"/>
        </a:accent1>
        <a:accent2>
          <a:srgbClr val="4D4E53"/>
        </a:accent2>
        <a:accent3>
          <a:srgbClr val="FFFFFF"/>
        </a:accent3>
        <a:accent4>
          <a:srgbClr val="000000"/>
        </a:accent4>
        <a:accent5>
          <a:srgbClr val="B9D2DF"/>
        </a:accent5>
        <a:accent6>
          <a:srgbClr val="45464A"/>
        </a:accent6>
        <a:hlink>
          <a:srgbClr val="828386"/>
        </a:hlink>
        <a:folHlink>
          <a:srgbClr val="D2CAC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1090</Words>
  <Application>Microsoft Office PowerPoint</Application>
  <PresentationFormat>On-screen Show (4:3)</PresentationFormat>
  <Paragraphs>178</Paragraphs>
  <Slides>12</Slides>
  <Notes>12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12</vt:i4>
      </vt:variant>
    </vt:vector>
  </HeadingPairs>
  <TitlesOfParts>
    <vt:vector size="24" baseType="lpstr">
      <vt:lpstr>ＭＳ Ｐゴシック</vt:lpstr>
      <vt:lpstr>&amp;quot</vt:lpstr>
      <vt:lpstr>Arial</vt:lpstr>
      <vt:lpstr>Arial Narrow</vt:lpstr>
      <vt:lpstr>Calibri</vt:lpstr>
      <vt:lpstr>Calibri Light</vt:lpstr>
      <vt:lpstr>Museo Sans 500</vt:lpstr>
      <vt:lpstr>Open Sans</vt:lpstr>
      <vt:lpstr>Wingdings</vt:lpstr>
      <vt:lpstr>Office Theme</vt:lpstr>
      <vt:lpstr>Benutzerdefiniertes Design</vt:lpstr>
      <vt:lpstr>Weidmann_new_CI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Reviewer</dc:creator>
  <cp:lastModifiedBy>Reviewer</cp:lastModifiedBy>
  <cp:revision>29</cp:revision>
  <cp:lastPrinted>2019-01-29T08:08:52Z</cp:lastPrinted>
  <dcterms:created xsi:type="dcterms:W3CDTF">2019-01-21T11:19:11Z</dcterms:created>
  <dcterms:modified xsi:type="dcterms:W3CDTF">2019-01-30T20:56:47Z</dcterms:modified>
</cp:coreProperties>
</file>