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4" r:id="rId2"/>
    <p:sldMasterId id="2147483655" r:id="rId3"/>
    <p:sldMasterId id="2147483656" r:id="rId4"/>
    <p:sldMasterId id="2147483943" r:id="rId5"/>
    <p:sldMasterId id="2147483967" r:id="rId6"/>
    <p:sldMasterId id="2147483979" r:id="rId7"/>
    <p:sldMasterId id="2147483994" r:id="rId8"/>
    <p:sldMasterId id="2147484006" r:id="rId9"/>
  </p:sldMasterIdLst>
  <p:notesMasterIdLst>
    <p:notesMasterId r:id="rId18"/>
  </p:notesMasterIdLst>
  <p:sldIdLst>
    <p:sldId id="367" r:id="rId10"/>
    <p:sldId id="588" r:id="rId11"/>
    <p:sldId id="493" r:id="rId12"/>
    <p:sldId id="590" r:id="rId13"/>
    <p:sldId id="503" r:id="rId14"/>
    <p:sldId id="494" r:id="rId15"/>
    <p:sldId id="589" r:id="rId16"/>
    <p:sldId id="449" r:id="rId17"/>
  </p:sldIdLst>
  <p:sldSz cx="9144000" cy="6858000" type="screen4x3"/>
  <p:notesSz cx="7099300" cy="102346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2E2E2E"/>
    <a:srgbClr val="171717"/>
    <a:srgbClr val="D9BB93"/>
    <a:srgbClr val="EBDCC7"/>
    <a:srgbClr val="F9F6ED"/>
    <a:srgbClr val="E8DDCE"/>
    <a:srgbClr val="F7F1E9"/>
    <a:srgbClr val="EAD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83057" autoAdjust="0"/>
  </p:normalViewPr>
  <p:slideViewPr>
    <p:cSldViewPr>
      <p:cViewPr varScale="1">
        <p:scale>
          <a:sx n="95" d="100"/>
          <a:sy n="95" d="100"/>
        </p:scale>
        <p:origin x="20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E32C8-C1B8-4BF4-8E93-4439690E7D4F}" type="doc">
      <dgm:prSet loTypeId="urn:microsoft.com/office/officeart/2005/8/layout/radial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CH"/>
        </a:p>
      </dgm:t>
    </dgm:pt>
    <dgm:pt modelId="{6F986E41-C960-44ED-AC74-BE3BED9DCB9A}">
      <dgm:prSet phldrT="[Text]"/>
      <dgm:spPr/>
      <dgm:t>
        <a:bodyPr/>
        <a:lstStyle/>
        <a:p>
          <a:r>
            <a:rPr lang="de-CH" dirty="0"/>
            <a:t>MFC</a:t>
          </a:r>
        </a:p>
      </dgm:t>
    </dgm:pt>
    <dgm:pt modelId="{9DD74037-7FD9-46A6-AE23-BBA9A66C0D38}" type="parTrans" cxnId="{C0F03E72-8341-4B2C-AE0E-F334221F8EEC}">
      <dgm:prSet/>
      <dgm:spPr/>
      <dgm:t>
        <a:bodyPr/>
        <a:lstStyle/>
        <a:p>
          <a:endParaRPr lang="de-CH"/>
        </a:p>
      </dgm:t>
    </dgm:pt>
    <dgm:pt modelId="{63BFBE91-96AF-4364-BB67-3D19167AEFB5}" type="sibTrans" cxnId="{C0F03E72-8341-4B2C-AE0E-F334221F8EEC}">
      <dgm:prSet/>
      <dgm:spPr/>
      <dgm:t>
        <a:bodyPr/>
        <a:lstStyle/>
        <a:p>
          <a:endParaRPr lang="de-CH"/>
        </a:p>
      </dgm:t>
    </dgm:pt>
    <dgm:pt modelId="{760251B9-CF4C-4ECE-9E9B-A1AA1683C15C}">
      <dgm:prSet phldrT="[Text]"/>
      <dgm:spPr/>
      <dgm:t>
        <a:bodyPr/>
        <a:lstStyle/>
        <a:p>
          <a:r>
            <a:rPr lang="de-CH" dirty="0"/>
            <a:t>Surface </a:t>
          </a:r>
          <a:r>
            <a:rPr lang="fr-CH" noProof="0" dirty="0"/>
            <a:t>Spécifique</a:t>
          </a:r>
        </a:p>
      </dgm:t>
    </dgm:pt>
    <dgm:pt modelId="{147225DD-A098-4EEC-8B3A-4BA5B18099E2}" type="parTrans" cxnId="{ED9AA315-C16E-46C4-9D6C-27414DE9B6C4}">
      <dgm:prSet/>
      <dgm:spPr/>
      <dgm:t>
        <a:bodyPr/>
        <a:lstStyle/>
        <a:p>
          <a:endParaRPr lang="de-CH"/>
        </a:p>
      </dgm:t>
    </dgm:pt>
    <dgm:pt modelId="{3952D232-2DBF-4499-AFCB-D818C72D75D2}" type="sibTrans" cxnId="{ED9AA315-C16E-46C4-9D6C-27414DE9B6C4}">
      <dgm:prSet/>
      <dgm:spPr/>
      <dgm:t>
        <a:bodyPr/>
        <a:lstStyle/>
        <a:p>
          <a:endParaRPr lang="de-CH"/>
        </a:p>
      </dgm:t>
    </dgm:pt>
    <dgm:pt modelId="{7FF27D95-4CFF-42FE-A4E3-965F56A61A7F}">
      <dgm:prSet phldrT="[Text]"/>
      <dgm:spPr/>
      <dgm:t>
        <a:bodyPr/>
        <a:lstStyle/>
        <a:p>
          <a:r>
            <a:rPr lang="de-CH" dirty="0"/>
            <a:t>Morphologie</a:t>
          </a:r>
        </a:p>
      </dgm:t>
    </dgm:pt>
    <dgm:pt modelId="{D4941DA2-3353-4BD5-A646-BAD69219523E}" type="parTrans" cxnId="{2C5E16BA-DCDA-4EF3-BD87-1C281773AAB2}">
      <dgm:prSet/>
      <dgm:spPr/>
      <dgm:t>
        <a:bodyPr/>
        <a:lstStyle/>
        <a:p>
          <a:endParaRPr lang="de-CH"/>
        </a:p>
      </dgm:t>
    </dgm:pt>
    <dgm:pt modelId="{29AEF584-673D-47DF-9E4B-138CC96429AC}" type="sibTrans" cxnId="{2C5E16BA-DCDA-4EF3-BD87-1C281773AAB2}">
      <dgm:prSet/>
      <dgm:spPr/>
      <dgm:t>
        <a:bodyPr/>
        <a:lstStyle/>
        <a:p>
          <a:endParaRPr lang="de-CH"/>
        </a:p>
      </dgm:t>
    </dgm:pt>
    <dgm:pt modelId="{F94D01C6-77F9-4E94-9440-32847791D82E}">
      <dgm:prSet phldrT="[Text]"/>
      <dgm:spPr/>
      <dgm:t>
        <a:bodyPr/>
        <a:lstStyle/>
        <a:p>
          <a:r>
            <a:rPr lang="de-CH" dirty="0"/>
            <a:t>Charge de Surface</a:t>
          </a:r>
        </a:p>
      </dgm:t>
    </dgm:pt>
    <dgm:pt modelId="{08A55B65-6CEF-4563-BD72-0FDD70B69D99}" type="parTrans" cxnId="{C0CC7E1D-89E4-4218-A489-D15B68CA67AF}">
      <dgm:prSet/>
      <dgm:spPr/>
      <dgm:t>
        <a:bodyPr/>
        <a:lstStyle/>
        <a:p>
          <a:endParaRPr lang="de-CH"/>
        </a:p>
      </dgm:t>
    </dgm:pt>
    <dgm:pt modelId="{AAFCFE59-974A-44BD-AF84-5809DD170182}" type="sibTrans" cxnId="{C0CC7E1D-89E4-4218-A489-D15B68CA67AF}">
      <dgm:prSet/>
      <dgm:spPr/>
      <dgm:t>
        <a:bodyPr/>
        <a:lstStyle/>
        <a:p>
          <a:endParaRPr lang="de-CH"/>
        </a:p>
      </dgm:t>
    </dgm:pt>
    <dgm:pt modelId="{01690558-AFCB-4816-8823-7AE2EF16FB6C}" type="pres">
      <dgm:prSet presAssocID="{8B0E32C8-C1B8-4BF4-8E93-4439690E7D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7CDA96-146D-4DD1-B1A7-749E75A4ADBD}" type="pres">
      <dgm:prSet presAssocID="{6F986E41-C960-44ED-AC74-BE3BED9DCB9A}" presName="centerShape" presStyleLbl="node0" presStyleIdx="0" presStyleCnt="1"/>
      <dgm:spPr/>
    </dgm:pt>
    <dgm:pt modelId="{D2CB4CED-DE0E-4613-9918-B6130EF258E3}" type="pres">
      <dgm:prSet presAssocID="{147225DD-A098-4EEC-8B3A-4BA5B18099E2}" presName="parTrans" presStyleLbl="sibTrans2D1" presStyleIdx="0" presStyleCnt="3"/>
      <dgm:spPr/>
    </dgm:pt>
    <dgm:pt modelId="{2CD15EE4-EAF6-405A-8FE6-1B1653E4B4B3}" type="pres">
      <dgm:prSet presAssocID="{147225DD-A098-4EEC-8B3A-4BA5B18099E2}" presName="connectorText" presStyleLbl="sibTrans2D1" presStyleIdx="0" presStyleCnt="3"/>
      <dgm:spPr/>
    </dgm:pt>
    <dgm:pt modelId="{6E1C2549-10BD-4BBE-8A50-D3979E7235A6}" type="pres">
      <dgm:prSet presAssocID="{760251B9-CF4C-4ECE-9E9B-A1AA1683C15C}" presName="node" presStyleLbl="node1" presStyleIdx="0" presStyleCnt="3">
        <dgm:presLayoutVars>
          <dgm:bulletEnabled val="1"/>
        </dgm:presLayoutVars>
      </dgm:prSet>
      <dgm:spPr/>
    </dgm:pt>
    <dgm:pt modelId="{991AB141-679D-435D-9923-5AE69E684DBE}" type="pres">
      <dgm:prSet presAssocID="{D4941DA2-3353-4BD5-A646-BAD69219523E}" presName="parTrans" presStyleLbl="sibTrans2D1" presStyleIdx="1" presStyleCnt="3"/>
      <dgm:spPr/>
    </dgm:pt>
    <dgm:pt modelId="{47752F49-3C74-4F8D-8FEC-F6353D3B4336}" type="pres">
      <dgm:prSet presAssocID="{D4941DA2-3353-4BD5-A646-BAD69219523E}" presName="connectorText" presStyleLbl="sibTrans2D1" presStyleIdx="1" presStyleCnt="3"/>
      <dgm:spPr/>
    </dgm:pt>
    <dgm:pt modelId="{A24F406F-95A3-439C-B99A-FC123EF8C621}" type="pres">
      <dgm:prSet presAssocID="{7FF27D95-4CFF-42FE-A4E3-965F56A61A7F}" presName="node" presStyleLbl="node1" presStyleIdx="1" presStyleCnt="3">
        <dgm:presLayoutVars>
          <dgm:bulletEnabled val="1"/>
        </dgm:presLayoutVars>
      </dgm:prSet>
      <dgm:spPr/>
    </dgm:pt>
    <dgm:pt modelId="{EADA40BD-6CF2-444E-830F-0F65DE5BDFF6}" type="pres">
      <dgm:prSet presAssocID="{08A55B65-6CEF-4563-BD72-0FDD70B69D99}" presName="parTrans" presStyleLbl="sibTrans2D1" presStyleIdx="2" presStyleCnt="3"/>
      <dgm:spPr/>
    </dgm:pt>
    <dgm:pt modelId="{7DD2F09F-E5B7-4879-9E37-4753A34095E5}" type="pres">
      <dgm:prSet presAssocID="{08A55B65-6CEF-4563-BD72-0FDD70B69D99}" presName="connectorText" presStyleLbl="sibTrans2D1" presStyleIdx="2" presStyleCnt="3"/>
      <dgm:spPr/>
    </dgm:pt>
    <dgm:pt modelId="{8FF96469-4D2E-423F-9368-C47FA0159139}" type="pres">
      <dgm:prSet presAssocID="{F94D01C6-77F9-4E94-9440-32847791D82E}" presName="node" presStyleLbl="node1" presStyleIdx="2" presStyleCnt="3">
        <dgm:presLayoutVars>
          <dgm:bulletEnabled val="1"/>
        </dgm:presLayoutVars>
      </dgm:prSet>
      <dgm:spPr/>
    </dgm:pt>
  </dgm:ptLst>
  <dgm:cxnLst>
    <dgm:cxn modelId="{CAA00509-7689-4203-BBD5-FFBA4FBCC8D0}" type="presOf" srcId="{147225DD-A098-4EEC-8B3A-4BA5B18099E2}" destId="{2CD15EE4-EAF6-405A-8FE6-1B1653E4B4B3}" srcOrd="1" destOrd="0" presId="urn:microsoft.com/office/officeart/2005/8/layout/radial5"/>
    <dgm:cxn modelId="{ED9AA315-C16E-46C4-9D6C-27414DE9B6C4}" srcId="{6F986E41-C960-44ED-AC74-BE3BED9DCB9A}" destId="{760251B9-CF4C-4ECE-9E9B-A1AA1683C15C}" srcOrd="0" destOrd="0" parTransId="{147225DD-A098-4EEC-8B3A-4BA5B18099E2}" sibTransId="{3952D232-2DBF-4499-AFCB-D818C72D75D2}"/>
    <dgm:cxn modelId="{C0CC7E1D-89E4-4218-A489-D15B68CA67AF}" srcId="{6F986E41-C960-44ED-AC74-BE3BED9DCB9A}" destId="{F94D01C6-77F9-4E94-9440-32847791D82E}" srcOrd="2" destOrd="0" parTransId="{08A55B65-6CEF-4563-BD72-0FDD70B69D99}" sibTransId="{AAFCFE59-974A-44BD-AF84-5809DD170182}"/>
    <dgm:cxn modelId="{4CE52533-1B3E-4C78-AFA8-C3D28D7F9D3A}" type="presOf" srcId="{08A55B65-6CEF-4563-BD72-0FDD70B69D99}" destId="{EADA40BD-6CF2-444E-830F-0F65DE5BDFF6}" srcOrd="0" destOrd="0" presId="urn:microsoft.com/office/officeart/2005/8/layout/radial5"/>
    <dgm:cxn modelId="{B7363C3F-084C-44E4-B8F1-D207EF44F114}" type="presOf" srcId="{760251B9-CF4C-4ECE-9E9B-A1AA1683C15C}" destId="{6E1C2549-10BD-4BBE-8A50-D3979E7235A6}" srcOrd="0" destOrd="0" presId="urn:microsoft.com/office/officeart/2005/8/layout/radial5"/>
    <dgm:cxn modelId="{34387F3F-359C-40A9-BC3B-D672527228B4}" type="presOf" srcId="{6F986E41-C960-44ED-AC74-BE3BED9DCB9A}" destId="{BB7CDA96-146D-4DD1-B1A7-749E75A4ADBD}" srcOrd="0" destOrd="0" presId="urn:microsoft.com/office/officeart/2005/8/layout/radial5"/>
    <dgm:cxn modelId="{86528543-D5A7-4F5B-95B8-AD6AC31E70B7}" type="presOf" srcId="{D4941DA2-3353-4BD5-A646-BAD69219523E}" destId="{47752F49-3C74-4F8D-8FEC-F6353D3B4336}" srcOrd="1" destOrd="0" presId="urn:microsoft.com/office/officeart/2005/8/layout/radial5"/>
    <dgm:cxn modelId="{96FDFF68-3FEB-4889-87DC-99DCCA545570}" type="presOf" srcId="{147225DD-A098-4EEC-8B3A-4BA5B18099E2}" destId="{D2CB4CED-DE0E-4613-9918-B6130EF258E3}" srcOrd="0" destOrd="0" presId="urn:microsoft.com/office/officeart/2005/8/layout/radial5"/>
    <dgm:cxn modelId="{C0F03E72-8341-4B2C-AE0E-F334221F8EEC}" srcId="{8B0E32C8-C1B8-4BF4-8E93-4439690E7D4F}" destId="{6F986E41-C960-44ED-AC74-BE3BED9DCB9A}" srcOrd="0" destOrd="0" parTransId="{9DD74037-7FD9-46A6-AE23-BBA9A66C0D38}" sibTransId="{63BFBE91-96AF-4364-BB67-3D19167AEFB5}"/>
    <dgm:cxn modelId="{BC2B0D81-9C05-4312-9EE5-E349C93DE08F}" type="presOf" srcId="{08A55B65-6CEF-4563-BD72-0FDD70B69D99}" destId="{7DD2F09F-E5B7-4879-9E37-4753A34095E5}" srcOrd="1" destOrd="0" presId="urn:microsoft.com/office/officeart/2005/8/layout/radial5"/>
    <dgm:cxn modelId="{A8933B86-5685-4173-BE2D-172B1E0D2F13}" type="presOf" srcId="{7FF27D95-4CFF-42FE-A4E3-965F56A61A7F}" destId="{A24F406F-95A3-439C-B99A-FC123EF8C621}" srcOrd="0" destOrd="0" presId="urn:microsoft.com/office/officeart/2005/8/layout/radial5"/>
    <dgm:cxn modelId="{D11D5C8B-CFE0-4EE4-ACAA-7F3F977092FB}" type="presOf" srcId="{D4941DA2-3353-4BD5-A646-BAD69219523E}" destId="{991AB141-679D-435D-9923-5AE69E684DBE}" srcOrd="0" destOrd="0" presId="urn:microsoft.com/office/officeart/2005/8/layout/radial5"/>
    <dgm:cxn modelId="{BE8FC093-0565-4444-AD9E-161190647485}" type="presOf" srcId="{F94D01C6-77F9-4E94-9440-32847791D82E}" destId="{8FF96469-4D2E-423F-9368-C47FA0159139}" srcOrd="0" destOrd="0" presId="urn:microsoft.com/office/officeart/2005/8/layout/radial5"/>
    <dgm:cxn modelId="{2C5E16BA-DCDA-4EF3-BD87-1C281773AAB2}" srcId="{6F986E41-C960-44ED-AC74-BE3BED9DCB9A}" destId="{7FF27D95-4CFF-42FE-A4E3-965F56A61A7F}" srcOrd="1" destOrd="0" parTransId="{D4941DA2-3353-4BD5-A646-BAD69219523E}" sibTransId="{29AEF584-673D-47DF-9E4B-138CC96429AC}"/>
    <dgm:cxn modelId="{6AA36BEF-4D2D-424C-9F15-73039FD4394A}" type="presOf" srcId="{8B0E32C8-C1B8-4BF4-8E93-4439690E7D4F}" destId="{01690558-AFCB-4816-8823-7AE2EF16FB6C}" srcOrd="0" destOrd="0" presId="urn:microsoft.com/office/officeart/2005/8/layout/radial5"/>
    <dgm:cxn modelId="{A60A0E41-886E-4772-BABE-5C5DD5F38FDA}" type="presParOf" srcId="{01690558-AFCB-4816-8823-7AE2EF16FB6C}" destId="{BB7CDA96-146D-4DD1-B1A7-749E75A4ADBD}" srcOrd="0" destOrd="0" presId="urn:microsoft.com/office/officeart/2005/8/layout/radial5"/>
    <dgm:cxn modelId="{CCF6D29B-C713-4D46-AEDF-80E1F46A852B}" type="presParOf" srcId="{01690558-AFCB-4816-8823-7AE2EF16FB6C}" destId="{D2CB4CED-DE0E-4613-9918-B6130EF258E3}" srcOrd="1" destOrd="0" presId="urn:microsoft.com/office/officeart/2005/8/layout/radial5"/>
    <dgm:cxn modelId="{56605C7A-BAF5-4864-88DF-2D0E59632FEE}" type="presParOf" srcId="{D2CB4CED-DE0E-4613-9918-B6130EF258E3}" destId="{2CD15EE4-EAF6-405A-8FE6-1B1653E4B4B3}" srcOrd="0" destOrd="0" presId="urn:microsoft.com/office/officeart/2005/8/layout/radial5"/>
    <dgm:cxn modelId="{05C589DB-1369-4A4D-A59F-0745E4EAE636}" type="presParOf" srcId="{01690558-AFCB-4816-8823-7AE2EF16FB6C}" destId="{6E1C2549-10BD-4BBE-8A50-D3979E7235A6}" srcOrd="2" destOrd="0" presId="urn:microsoft.com/office/officeart/2005/8/layout/radial5"/>
    <dgm:cxn modelId="{A4F60132-D202-4CB5-9138-FEE50DA6DDDF}" type="presParOf" srcId="{01690558-AFCB-4816-8823-7AE2EF16FB6C}" destId="{991AB141-679D-435D-9923-5AE69E684DBE}" srcOrd="3" destOrd="0" presId="urn:microsoft.com/office/officeart/2005/8/layout/radial5"/>
    <dgm:cxn modelId="{02056EE3-B1C5-48CD-9D49-A6FE056C11B0}" type="presParOf" srcId="{991AB141-679D-435D-9923-5AE69E684DBE}" destId="{47752F49-3C74-4F8D-8FEC-F6353D3B4336}" srcOrd="0" destOrd="0" presId="urn:microsoft.com/office/officeart/2005/8/layout/radial5"/>
    <dgm:cxn modelId="{19237B1C-5B1E-48E2-BB61-7F083BC3F78A}" type="presParOf" srcId="{01690558-AFCB-4816-8823-7AE2EF16FB6C}" destId="{A24F406F-95A3-439C-B99A-FC123EF8C621}" srcOrd="4" destOrd="0" presId="urn:microsoft.com/office/officeart/2005/8/layout/radial5"/>
    <dgm:cxn modelId="{7243BA60-952A-44BE-84A0-2F0ECD2DF239}" type="presParOf" srcId="{01690558-AFCB-4816-8823-7AE2EF16FB6C}" destId="{EADA40BD-6CF2-444E-830F-0F65DE5BDFF6}" srcOrd="5" destOrd="0" presId="urn:microsoft.com/office/officeart/2005/8/layout/radial5"/>
    <dgm:cxn modelId="{36F9ED16-84BD-4FBA-81DF-9632B5AF53B1}" type="presParOf" srcId="{EADA40BD-6CF2-444E-830F-0F65DE5BDFF6}" destId="{7DD2F09F-E5B7-4879-9E37-4753A34095E5}" srcOrd="0" destOrd="0" presId="urn:microsoft.com/office/officeart/2005/8/layout/radial5"/>
    <dgm:cxn modelId="{7A562276-9B75-4F02-9F04-2BADE1780D58}" type="presParOf" srcId="{01690558-AFCB-4816-8823-7AE2EF16FB6C}" destId="{8FF96469-4D2E-423F-9368-C47FA015913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CDA96-146D-4DD1-B1A7-749E75A4ADBD}">
      <dsp:nvSpPr>
        <dsp:cNvPr id="0" name=""/>
        <dsp:cNvSpPr/>
      </dsp:nvSpPr>
      <dsp:spPr>
        <a:xfrm>
          <a:off x="1894973" y="1349186"/>
          <a:ext cx="813686" cy="813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kern="1200" dirty="0"/>
            <a:t>MFC</a:t>
          </a:r>
        </a:p>
      </dsp:txBody>
      <dsp:txXfrm>
        <a:off x="2014135" y="1468348"/>
        <a:ext cx="575362" cy="575362"/>
      </dsp:txXfrm>
    </dsp:sp>
    <dsp:sp modelId="{D2CB4CED-DE0E-4613-9918-B6130EF258E3}">
      <dsp:nvSpPr>
        <dsp:cNvPr id="0" name=""/>
        <dsp:cNvSpPr/>
      </dsp:nvSpPr>
      <dsp:spPr>
        <a:xfrm rot="16200000">
          <a:off x="2214664" y="1050976"/>
          <a:ext cx="174303" cy="277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200" kern="1200"/>
        </a:p>
      </dsp:txBody>
      <dsp:txXfrm>
        <a:off x="2240810" y="1132604"/>
        <a:ext cx="122012" cy="166448"/>
      </dsp:txXfrm>
    </dsp:sp>
    <dsp:sp modelId="{6E1C2549-10BD-4BBE-8A50-D3979E7235A6}">
      <dsp:nvSpPr>
        <dsp:cNvPr id="0" name=""/>
        <dsp:cNvSpPr/>
      </dsp:nvSpPr>
      <dsp:spPr>
        <a:xfrm>
          <a:off x="1793262" y="3202"/>
          <a:ext cx="1017108" cy="1017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Surface </a:t>
          </a:r>
          <a:r>
            <a:rPr lang="fr-CH" sz="1200" kern="1200" noProof="0" dirty="0"/>
            <a:t>Spécifique</a:t>
          </a:r>
        </a:p>
      </dsp:txBody>
      <dsp:txXfrm>
        <a:off x="1942214" y="152154"/>
        <a:ext cx="719204" cy="719204"/>
      </dsp:txXfrm>
    </dsp:sp>
    <dsp:sp modelId="{991AB141-679D-435D-9923-5AE69E684DBE}">
      <dsp:nvSpPr>
        <dsp:cNvPr id="0" name=""/>
        <dsp:cNvSpPr/>
      </dsp:nvSpPr>
      <dsp:spPr>
        <a:xfrm rot="1800000">
          <a:off x="2705136" y="1900498"/>
          <a:ext cx="174303" cy="277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200" kern="1200"/>
        </a:p>
      </dsp:txBody>
      <dsp:txXfrm>
        <a:off x="2708639" y="1942907"/>
        <a:ext cx="122012" cy="166448"/>
      </dsp:txXfrm>
    </dsp:sp>
    <dsp:sp modelId="{A24F406F-95A3-439C-B99A-FC123EF8C621}">
      <dsp:nvSpPr>
        <dsp:cNvPr id="0" name=""/>
        <dsp:cNvSpPr/>
      </dsp:nvSpPr>
      <dsp:spPr>
        <a:xfrm>
          <a:off x="2870834" y="1869612"/>
          <a:ext cx="1017108" cy="1017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Morphologie</a:t>
          </a:r>
        </a:p>
      </dsp:txBody>
      <dsp:txXfrm>
        <a:off x="3019786" y="2018564"/>
        <a:ext cx="719204" cy="719204"/>
      </dsp:txXfrm>
    </dsp:sp>
    <dsp:sp modelId="{EADA40BD-6CF2-444E-830F-0F65DE5BDFF6}">
      <dsp:nvSpPr>
        <dsp:cNvPr id="0" name=""/>
        <dsp:cNvSpPr/>
      </dsp:nvSpPr>
      <dsp:spPr>
        <a:xfrm rot="9000000">
          <a:off x="1724192" y="1900498"/>
          <a:ext cx="174303" cy="277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200" kern="1200"/>
        </a:p>
      </dsp:txBody>
      <dsp:txXfrm rot="10800000">
        <a:off x="1772980" y="1942907"/>
        <a:ext cx="122012" cy="166448"/>
      </dsp:txXfrm>
    </dsp:sp>
    <dsp:sp modelId="{8FF96469-4D2E-423F-9368-C47FA0159139}">
      <dsp:nvSpPr>
        <dsp:cNvPr id="0" name=""/>
        <dsp:cNvSpPr/>
      </dsp:nvSpPr>
      <dsp:spPr>
        <a:xfrm>
          <a:off x="715690" y="1869612"/>
          <a:ext cx="1017108" cy="1017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/>
            <a:t>Charge de Surface</a:t>
          </a:r>
        </a:p>
      </dsp:txBody>
      <dsp:txXfrm>
        <a:off x="864642" y="2018564"/>
        <a:ext cx="719204" cy="719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98" cy="512386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444" y="0"/>
            <a:ext cx="3076197" cy="512386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09C93292-4C57-4ADC-BFCF-858D174E6EA9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764" y="4861932"/>
            <a:ext cx="5679772" cy="4604922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591"/>
            <a:ext cx="3076198" cy="51238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444" y="9720591"/>
            <a:ext cx="3076197" cy="512386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C3A70737-16D2-4FA7-AFBE-98296600D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0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737-16D2-4FA7-AFBE-98296600D3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7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noProof="0" dirty="0"/>
          </a:p>
          <a:p>
            <a:pPr marL="473934" lvl="1"/>
            <a:endParaRPr lang="fr-BE" baseline="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737-16D2-4FA7-AFBE-98296600D38C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1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noProof="0" dirty="0"/>
          </a:p>
          <a:p>
            <a:pPr marL="473934" lvl="1"/>
            <a:endParaRPr lang="fr-BE" baseline="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737-16D2-4FA7-AFBE-98296600D38C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737-16D2-4FA7-AFBE-98296600D38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noProof="0" dirty="0"/>
          </a:p>
          <a:p>
            <a:endParaRPr lang="fr-BE" noProof="0" dirty="0"/>
          </a:p>
          <a:p>
            <a:endParaRPr lang="fr-BE" noProof="0" dirty="0"/>
          </a:p>
          <a:p>
            <a:pPr marL="473934" lvl="1"/>
            <a:endParaRPr lang="fr-BE" baseline="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737-16D2-4FA7-AFBE-98296600D38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0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0142" indent="-2962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834" indent="-2369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767" indent="-2369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701" indent="-2369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634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80568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4501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8435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D5AF49-7B94-4262-9756-7A4E39348943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de-DE" baseline="0" noProof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0142" indent="-2962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834" indent="-2369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767" indent="-2369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2701" indent="-2369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6634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80568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4501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8435" indent="-23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D5AF49-7B94-4262-9756-7A4E39348943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de-DE" baseline="0" noProof="0" dirty="0"/>
          </a:p>
        </p:txBody>
      </p:sp>
    </p:spTree>
    <p:extLst>
      <p:ext uri="{BB962C8B-B14F-4D97-AF65-F5344CB8AC3E}">
        <p14:creationId xmlns:p14="http://schemas.microsoft.com/office/powerpoint/2010/main" val="86614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EA4A5-5879-4466-99E4-DB8B2389376B}" type="slidenum">
              <a:rPr lang="de-DE" altLang="de-DE">
                <a:solidFill>
                  <a:prstClr val="black"/>
                </a:solidFill>
              </a:rPr>
              <a:pPr/>
              <a:t>8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286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izenplatzhalter 2"/>
          <p:cNvSpPr>
            <a:spLocks noGrp="1"/>
          </p:cNvSpPr>
          <p:nvPr>
            <p:ph type="body" idx="1"/>
          </p:nvPr>
        </p:nvSpPr>
        <p:spPr/>
        <p:txBody>
          <a:bodyPr lIns="96300" tIns="48149" rIns="96300" bIns="48149"/>
          <a:lstStyle/>
          <a:p>
            <a:endParaRPr lang="en-US" altLang="de-DE" dirty="0"/>
          </a:p>
        </p:txBody>
      </p:sp>
      <p:sp>
        <p:nvSpPr>
          <p:cNvPr id="286724" name="Foliennummernplatzhalter 3"/>
          <p:cNvSpPr txBox="1">
            <a:spLocks noGrp="1"/>
          </p:cNvSpPr>
          <p:nvPr/>
        </p:nvSpPr>
        <p:spPr bwMode="auto">
          <a:xfrm>
            <a:off x="4023272" y="9719011"/>
            <a:ext cx="3074355" cy="51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00" tIns="48149" rIns="96300" bIns="48149" anchor="b"/>
          <a:lstStyle>
            <a:lvl1pPr defTabSz="922338">
              <a:defRPr>
                <a:solidFill>
                  <a:schemeClr val="tx1"/>
                </a:solidFill>
                <a:latin typeface="Arial" charset="0"/>
              </a:defRPr>
            </a:lvl1pPr>
            <a:lvl2pPr marL="750888" indent="-288925" defTabSz="922338">
              <a:defRPr>
                <a:solidFill>
                  <a:schemeClr val="tx1"/>
                </a:solidFill>
                <a:latin typeface="Arial" charset="0"/>
              </a:defRPr>
            </a:lvl2pPr>
            <a:lvl3pPr marL="1155700" indent="-233363" defTabSz="922338">
              <a:defRPr>
                <a:solidFill>
                  <a:schemeClr val="tx1"/>
                </a:solidFill>
                <a:latin typeface="Arial" charset="0"/>
              </a:defRPr>
            </a:lvl3pPr>
            <a:lvl4pPr marL="1616075" indent="-233363" defTabSz="922338">
              <a:defRPr>
                <a:solidFill>
                  <a:schemeClr val="tx1"/>
                </a:solidFill>
                <a:latin typeface="Arial" charset="0"/>
              </a:defRPr>
            </a:lvl4pPr>
            <a:lvl5pPr marL="2076450" indent="-233363" defTabSz="922338">
              <a:defRPr>
                <a:solidFill>
                  <a:schemeClr val="tx1"/>
                </a:solidFill>
                <a:latin typeface="Arial" charset="0"/>
              </a:defRPr>
            </a:lvl5pPr>
            <a:lvl6pPr marL="2533650" indent="-233363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0850" indent="-233363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8050" indent="-233363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5250" indent="-233363" defTabSz="92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2024B1E-61E4-49AA-A50D-39D021072D23}" type="slidenum">
              <a:rPr lang="de-DE" altLang="de-DE" sz="1300">
                <a:solidFill>
                  <a:prstClr val="black"/>
                </a:solidFill>
              </a:rPr>
              <a:pPr algn="r"/>
              <a:t>8</a:t>
            </a:fld>
            <a:endParaRPr lang="de-DE" altLang="de-DE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/>
          </a:p>
        </p:txBody>
      </p:sp>
      <p:pic>
        <p:nvPicPr>
          <p:cNvPr id="5" name="Picture 5" descr="wm_logo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27860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1338" y="6297613"/>
            <a:ext cx="2128837" cy="444500"/>
          </a:xfrm>
          <a:prstGeom prst="rect">
            <a:avLst/>
          </a:prstGeom>
          <a:noFill/>
        </p:spPr>
        <p:txBody>
          <a:bodyPr wrap="none" lIns="0" rIns="0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altLang="de-DE" sz="1200" b="1" dirty="0">
                <a:solidFill>
                  <a:srgbClr val="4D4E53"/>
                </a:solidFill>
                <a:ea typeface="ＭＳ Ｐゴシック" pitchFamily="34" charset="-128"/>
              </a:rPr>
              <a:t>WEIDMANN FIBER TECHNOLOGY</a:t>
            </a:r>
            <a:endParaRPr lang="de-CH" altLang="de-DE" sz="1200" dirty="0">
              <a:solidFill>
                <a:srgbClr val="4D4E53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de-DE" altLang="de-DE" sz="1000" dirty="0">
                <a:solidFill>
                  <a:schemeClr val="accent2"/>
                </a:solidFill>
              </a:rPr>
              <a:t>A Member </a:t>
            </a:r>
            <a:r>
              <a:rPr lang="de-DE" altLang="de-DE" sz="1000" dirty="0" err="1">
                <a:solidFill>
                  <a:schemeClr val="accent2"/>
                </a:solidFill>
              </a:rPr>
              <a:t>of</a:t>
            </a:r>
            <a:r>
              <a:rPr lang="de-DE" altLang="de-DE" sz="1000" dirty="0">
                <a:solidFill>
                  <a:schemeClr val="accent2"/>
                </a:solidFill>
              </a:rPr>
              <a:t> </a:t>
            </a:r>
            <a:r>
              <a:rPr lang="de-DE" altLang="de-DE" sz="1000" dirty="0" err="1">
                <a:solidFill>
                  <a:schemeClr val="accent2"/>
                </a:solidFill>
              </a:rPr>
              <a:t>the</a:t>
            </a:r>
            <a:r>
              <a:rPr lang="de-DE" altLang="de-DE" sz="1000" dirty="0">
                <a:solidFill>
                  <a:schemeClr val="accent2"/>
                </a:solidFill>
              </a:rPr>
              <a:t> </a:t>
            </a:r>
            <a:r>
              <a:rPr lang="de-DE" altLang="de-DE" sz="1000" b="1" dirty="0">
                <a:solidFill>
                  <a:schemeClr val="accent2"/>
                </a:solidFill>
              </a:rPr>
              <a:t>Weidmann</a:t>
            </a:r>
            <a:r>
              <a:rPr lang="de-DE" altLang="de-DE" sz="1000" dirty="0">
                <a:solidFill>
                  <a:schemeClr val="accent2"/>
                </a:solidFill>
              </a:rPr>
              <a:t> Group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549275"/>
            <a:ext cx="8135937" cy="1470025"/>
          </a:xfrm>
        </p:spPr>
        <p:txBody>
          <a:bodyPr tIns="36000" bIns="36000" anchor="b"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87550"/>
            <a:ext cx="8135937" cy="3241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276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486A-D9E7-49E4-853B-1EC6E115B8D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89704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33BBF-42FC-4880-8E3F-1CF9DB5DAC9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45608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611E-6B60-4D2C-A588-E801D6570B1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21877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10F7-9D8F-45C7-9813-C48F77C18B3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90649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029B-2DFE-48B4-A67A-2E9CFC44EFF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16314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BACD-2890-4FDF-9165-AEECCDCE0CB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33960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4975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4975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AF775-538E-4ED6-9CD6-2A0996E5BCA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292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4975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4975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4153-A6BD-4F6D-AD1B-19184FE9653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059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40713" cy="50387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1AE9-ADD3-46DA-857F-6E1638FD86D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888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40713" cy="50387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69CF-B181-4226-9197-4C343387C85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046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2693-2EE4-4308-99D0-2121DCD3E9B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599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CA5A7-0E4E-4472-B679-5345A63F38C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8049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3E9A-7F1D-4E92-B230-D92F7AAA432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156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C9DD6-C52E-4561-AF21-96C2E1FF08A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4853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DEED-15CB-44AE-9592-D1A24C11EA6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8732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D5D4-8EA1-4599-9286-DD6C93620D9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798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DCFF-7317-4FFE-BF64-A6996A1F1B8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8657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036C-15EC-4B3B-AE76-55479077180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4507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C081-8B32-4332-BF67-F0DB4D1CE2C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2164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111C-E740-44DA-BC0C-41CE3809D9F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8933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35A8F-E259-4CD8-AB2D-37E734AFE84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3459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445E-3709-4799-A87C-2BD5CAEC13A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7427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1557338"/>
            <a:ext cx="2016125" cy="4638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557338"/>
            <a:ext cx="5895975" cy="46386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B115-1682-458B-9A6F-FB8F048FEDF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5136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F150-9289-42F7-8A8D-4DFAB9F7C10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087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5A8D-59A9-42DD-984F-BD7F57E1DED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5100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8ED0-DB16-49A5-A0AF-E25850EC4C4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0584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16A1-E393-4073-B55A-53904B215B2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020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A14A-51CC-4AC7-8220-C7AF9E91301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6310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AAAC-4F25-474C-9F11-41D20A15051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5977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F7A5E-EF87-4F01-8BE8-155C21C26CE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0522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F17D-687A-4F42-8611-3F6784BE426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1619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34A3-8A10-4E64-BECA-8537CDB921D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2262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0F1E-8B67-49D6-B2A0-DA7AF2247C8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2920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FB4F-773B-4037-8F3C-6D0D91B11AC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4919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4975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4975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CF11-9BDB-44F7-AFC1-4A2E5955266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515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4CA1-B916-402C-84C3-4B384E720C0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4509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A5F1-CBCE-4BB2-84C2-FAF5C22D9C9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0884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DE2A-E874-4CBE-81E8-CD985FBF46F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299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21151-9975-4D6C-88B0-C9E8114B910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1018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981075"/>
            <a:ext cx="39560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39560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FCAA-3A25-40B1-98B8-54EA1DA9F4F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2431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F53C-FFC6-44E5-A84F-4D2F83EFB2F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9145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F071C-224B-4757-8149-96FB0007381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8263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87BF-B271-4977-9206-0457DEFE1BF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7836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9F91-5B36-46D1-8A02-B7CFAB12751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4329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9B8C3-3F5A-41B5-975F-BEA7A0DA414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357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7C8F1-0EFA-449C-8FC2-B2BBC2BD219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4809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0DDE-8116-4F5A-895B-D488A4561DA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1852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CA5A7-0E4E-4472-B679-5345A63F38C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81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3E9A-7F1D-4E92-B230-D92F7AAA432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1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43F1-27D9-494C-AC86-B04FD10FB03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3356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C9DD6-C52E-4561-AF21-96C2E1FF08A1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14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DEED-15CB-44AE-9592-D1A24C11EA6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67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D5D4-8EA1-4599-9286-DD6C93620D9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28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036C-15EC-4B3B-AE76-55479077180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95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C081-8B32-4332-BF67-F0DB4D1CE2C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8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111C-E740-44DA-BC0C-41CE3809D9F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73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35A8F-E259-4CD8-AB2D-37E734AFE84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269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445E-3709-4799-A87C-2BD5CAEC13A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4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1557338"/>
            <a:ext cx="2016125" cy="4638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557338"/>
            <a:ext cx="5895975" cy="46386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B115-1682-458B-9A6F-FB8F048FEDF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2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D57BD-60CE-4442-98FF-0D4B3B110A12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AD09-4F27-45AC-8D36-AA3ADDA9A69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12560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250E91-4423-4B1F-B877-2475A14CA173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211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CA2A62-3207-415E-B416-487C52E3D0F2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000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5963"/>
            <a:ext cx="39560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E1CA1B-E81F-465C-AB0B-6C677452DF13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543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CDCFC3-1DB9-4512-A3E2-D0C8BC6BB3C7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BB3632-98B8-40DA-91EF-617A2B7F886F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036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069EE-7670-4552-98E0-9CF2C83560BD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83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24B10E-63CA-4675-8942-C91836D578A3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D4D32-A753-4D2A-9D10-A5A7FAB33FCF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73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77BA4D-9895-4F8D-8D27-A0DB8A6D107F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74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557338"/>
            <a:ext cx="2016125" cy="4638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557338"/>
            <a:ext cx="5895975" cy="4638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3FCE5-118A-4AAA-8135-EA6E65561FDC}" type="slidenum">
              <a:rPr lang="de-DE" altLang="de-DE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6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DD29-9DEE-41D5-8257-665D1890593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62141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>
              <a:solidFill>
                <a:srgbClr val="000000"/>
              </a:solidFill>
            </a:endParaRPr>
          </a:p>
        </p:txBody>
      </p:sp>
      <p:pic>
        <p:nvPicPr>
          <p:cNvPr id="5" name="Picture 5" descr="wm_logo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27860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1338" y="6297613"/>
            <a:ext cx="2128837" cy="444500"/>
          </a:xfrm>
          <a:prstGeom prst="rect">
            <a:avLst/>
          </a:prstGeom>
          <a:noFill/>
        </p:spPr>
        <p:txBody>
          <a:bodyPr wrap="none" lIns="0" rIns="0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CH" altLang="de-DE" sz="1200" b="1" dirty="0">
                <a:solidFill>
                  <a:srgbClr val="4D4E53"/>
                </a:solidFill>
                <a:ea typeface="ＭＳ Ｐゴシック" pitchFamily="34" charset="-128"/>
              </a:rPr>
              <a:t>WEIDMANN FIBER TECHNOLOGY</a:t>
            </a:r>
            <a:endParaRPr lang="de-CH" altLang="de-DE" sz="1200" dirty="0">
              <a:solidFill>
                <a:srgbClr val="4D4E53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de-DE" altLang="de-DE" sz="1000" dirty="0">
                <a:solidFill>
                  <a:srgbClr val="4D4E53"/>
                </a:solidFill>
              </a:rPr>
              <a:t>A Member </a:t>
            </a:r>
            <a:r>
              <a:rPr lang="de-DE" altLang="de-DE" sz="1000" dirty="0" err="1">
                <a:solidFill>
                  <a:srgbClr val="4D4E53"/>
                </a:solidFill>
              </a:rPr>
              <a:t>of</a:t>
            </a:r>
            <a:r>
              <a:rPr lang="de-DE" altLang="de-DE" sz="1000" dirty="0">
                <a:solidFill>
                  <a:srgbClr val="4D4E53"/>
                </a:solidFill>
              </a:rPr>
              <a:t> </a:t>
            </a:r>
            <a:r>
              <a:rPr lang="de-DE" altLang="de-DE" sz="1000" dirty="0" err="1">
                <a:solidFill>
                  <a:srgbClr val="4D4E53"/>
                </a:solidFill>
              </a:rPr>
              <a:t>the</a:t>
            </a:r>
            <a:r>
              <a:rPr lang="de-DE" altLang="de-DE" sz="1000" dirty="0">
                <a:solidFill>
                  <a:srgbClr val="4D4E53"/>
                </a:solidFill>
              </a:rPr>
              <a:t> </a:t>
            </a:r>
            <a:r>
              <a:rPr lang="de-DE" altLang="de-DE" sz="1000" b="1" dirty="0">
                <a:solidFill>
                  <a:srgbClr val="4D4E53"/>
                </a:solidFill>
              </a:rPr>
              <a:t>WICOR</a:t>
            </a:r>
            <a:r>
              <a:rPr lang="de-DE" altLang="de-DE" sz="1000" dirty="0">
                <a:solidFill>
                  <a:srgbClr val="4D4E53"/>
                </a:solidFill>
              </a:rPr>
              <a:t> Group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549275"/>
            <a:ext cx="8135937" cy="1470025"/>
          </a:xfrm>
        </p:spPr>
        <p:txBody>
          <a:bodyPr tIns="36000" bIns="36000" anchor="b"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987550"/>
            <a:ext cx="8135937" cy="3241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62040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DCFF-7317-4FFE-BF64-A6996A1F1B8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40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A14A-51CC-4AC7-8220-C7AF9E91301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105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21151-9975-4D6C-88B0-C9E8114B910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8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43F1-27D9-494C-AC86-B04FD10FB03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659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AD09-4F27-45AC-8D36-AA3ADDA9A69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04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DD29-9DEE-41D5-8257-665D1890593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63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F98F-EA76-418D-B122-A478CBA9625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91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AE181-8D15-4862-B02D-B4EA9D0B160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09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486A-D9E7-49E4-853B-1EC6E115B8D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6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F98F-EA76-418D-B122-A478CBA9625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7542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4975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4975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4153-A6BD-4F6D-AD1B-19184FE9653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165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40713" cy="50387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1AE9-ADD3-46DA-857F-6E1638FD86D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19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40713" cy="50387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69CF-B181-4226-9197-4C343387C85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13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2693-2EE4-4308-99D0-2121DCD3E9B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282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AAB392-B480-47C0-8E89-2418FDCAC9B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880467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C31EB3-14A0-4DF7-840D-A3FD44BDB71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620285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2B639F-686D-44DB-B7E1-ABA745E04EE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402176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A67B3C-4FA1-46AB-8EA3-A8C873BE9DC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930595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61C176-F860-4BAE-B232-2DE2DC3F66E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146731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F0E3DD-8E9E-4A63-9BC5-18019E2BECE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2994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AE181-8D15-4862-B02D-B4EA9D0B160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56338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860342-EE9B-40D7-98AD-51EC0485CF2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596760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1AFAA7-3818-40B2-B256-4E7241B750F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769651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A96FC8-62A0-427A-AC90-5630EC07CDA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671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D64F72-1FDF-4873-B27C-09552A389A3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383001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49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49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C7BBC7-8206-481F-9C27-CCD5B069115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718011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3E58C-027B-4B82-BAB3-4F494821FCC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47693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01B1-FC7D-4266-B1EC-5FA485EC42A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09815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C19D-8930-4682-8737-AC04E9F1FC6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8915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4336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95400"/>
            <a:ext cx="404495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ADA7-8B3B-42E5-B393-464BDD0C64A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86189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5F0C6-97E6-45DE-9220-752B232C487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18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71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407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altLang="de-DE"/>
              <a:t>3. Bioökonomietag_Stuttgart_November 2018_Weidmann_Wolfinger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DD21AC4-C76B-4271-A88E-625B8B8680D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2054" name="Picture 6" descr="wm_logo_bi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" name="AcnSubjectTitle_ID_2" hidden="1"/>
          <p:cNvSpPr txBox="1"/>
          <p:nvPr userDrawn="1">
            <p:custDataLst>
              <p:tags r:id="rId16"/>
            </p:custDataLst>
          </p:nvPr>
        </p:nvSpPr>
        <p:spPr bwMode="gray">
          <a:xfrm>
            <a:off x="457200" y="1420813"/>
            <a:ext cx="69850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600" b="1" i="0">
                <a:solidFill>
                  <a:schemeClr val="tx1"/>
                </a:solidFill>
              </a:rPr>
              <a:t>Subject Title</a:t>
            </a:r>
          </a:p>
        </p:txBody>
      </p:sp>
      <p:sp>
        <p:nvSpPr>
          <p:cNvPr id="3" name="AcnFootnote_ID_3" hidden="1"/>
          <p:cNvSpPr txBox="1"/>
          <p:nvPr userDrawn="1">
            <p:custDataLst>
              <p:tags r:id="rId17"/>
            </p:custDataLst>
          </p:nvPr>
        </p:nvSpPr>
        <p:spPr bwMode="gray">
          <a:xfrm>
            <a:off x="457200" y="6254750"/>
            <a:ext cx="8229600" cy="43088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38163" indent="-538163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 b="0" i="0">
                <a:solidFill>
                  <a:schemeClr val="tx1"/>
                </a:solidFill>
              </a:rPr>
              <a:t>*	Footnote</a:t>
            </a:r>
          </a:p>
          <a:p>
            <a:pPr marL="538163" indent="-538163" algn="l" rtl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GB" sz="1000" b="0" i="0">
                <a:solidFill>
                  <a:schemeClr val="tx1"/>
                </a:solidFill>
              </a:rPr>
              <a:t>Source:	Source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1412875"/>
            <a:ext cx="80645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557338"/>
            <a:ext cx="8064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5963"/>
            <a:ext cx="80645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DDF4B6EF-41BA-4670-9106-9F76AED62AC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3079" name="Picture 7" descr="wm_logo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407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E15CCBD4-B64F-4A50-ACB4-B878C7AF17C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4102" name="Picture 6" descr="wm_logo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358775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000">
          <a:solidFill>
            <a:schemeClr val="tx1"/>
          </a:solidFill>
          <a:latin typeface="Arial" charset="0"/>
        </a:defRPr>
      </a:lvl2pPr>
      <a:lvl3pPr marL="720725" indent="-360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1071563" indent="-3492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431925" indent="-358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8891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23463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8035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32607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981075"/>
            <a:ext cx="80645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525246F3-5C86-4D1A-890F-CBA33C23739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5125" name="Picture 5" descr="wm_logo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1412875"/>
            <a:ext cx="80645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557338"/>
            <a:ext cx="8064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5963"/>
            <a:ext cx="80645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DDF4B6EF-41BA-4670-9106-9F76AED62AC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3079" name="Picture 7" descr="wm_logo_b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8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39750" y="1412875"/>
            <a:ext cx="80645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557338"/>
            <a:ext cx="8064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5963"/>
            <a:ext cx="80645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 altLang="de-DE">
                <a:solidFill>
                  <a:srgbClr val="4D4E53"/>
                </a:solidFill>
              </a:rPr>
              <a:t>3. Bioökonomietag_Stuttgart_November 2018_Weidmann_Wolfinger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2E5ADD6-FC1A-4736-BBAF-3BAD20796098}" type="slidenum">
              <a:rPr lang="de-DE" altLang="de-DE" smtClean="0">
                <a:solidFill>
                  <a:srgbClr val="4D4E53"/>
                </a:solidFill>
              </a:rPr>
              <a:pPr/>
              <a:t>‹#›</a:t>
            </a:fld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4345" name="Picture 9" descr="wm_logo_minimal_cmy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7272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1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407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altLang="de-DE">
                <a:solidFill>
                  <a:srgbClr val="000000"/>
                </a:solidFill>
              </a:rPr>
              <a:t>3. Bioökonomietag_Stuttgart_November 2018_Weidmann_Wolfinger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4DD21AC4-C76B-4271-A88E-625B8B8680D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2054" name="Picture 6" descr="wm_logo_bi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485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2" name="AcnSubjectTitle_ID_2" hidden="1"/>
          <p:cNvSpPr txBox="1"/>
          <p:nvPr userDrawn="1">
            <p:custDataLst>
              <p:tags r:id="rId16"/>
            </p:custDataLst>
          </p:nvPr>
        </p:nvSpPr>
        <p:spPr bwMode="gray">
          <a:xfrm>
            <a:off x="457200" y="1420813"/>
            <a:ext cx="69850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" name="AcnFootnote_ID_3" hidden="1"/>
          <p:cNvSpPr txBox="1"/>
          <p:nvPr userDrawn="1">
            <p:custDataLst>
              <p:tags r:id="rId17"/>
            </p:custDataLst>
          </p:nvPr>
        </p:nvSpPr>
        <p:spPr bwMode="gray">
          <a:xfrm>
            <a:off x="457200" y="6254750"/>
            <a:ext cx="8229600" cy="43088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538163" indent="-538163"/>
            <a:r>
              <a:rPr lang="en-GB" sz="1000">
                <a:solidFill>
                  <a:srgbClr val="000000"/>
                </a:solidFill>
              </a:rPr>
              <a:t>*	Footnote</a:t>
            </a:r>
          </a:p>
          <a:p>
            <a:pPr marL="538163" indent="-538163">
              <a:spcBef>
                <a:spcPct val="20000"/>
              </a:spcBef>
            </a:pPr>
            <a:r>
              <a:rPr lang="en-GB" sz="100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4791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marL="354013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717550" indent="-3619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4pPr>
      <a:lvl5pPr marL="1069975" indent="-3508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5pPr>
      <a:lvl6pPr marL="15271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6pPr>
      <a:lvl7pPr marL="19843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7pPr>
      <a:lvl8pPr marL="24415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8pPr>
      <a:lvl9pPr marL="2898775" indent="-350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407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28386"/>
                </a:solidFill>
              </a:defRPr>
            </a:lvl1pPr>
          </a:lstStyle>
          <a:p>
            <a:r>
              <a:rPr lang="de-DE" altLang="en-US"/>
              <a:t>Titel/Filename / Departement/Editor / Date (TT. MMM JJJJ)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28386"/>
                </a:solidFill>
              </a:defRPr>
            </a:lvl1pPr>
          </a:lstStyle>
          <a:p>
            <a:fld id="{9A4297B7-9F57-4686-A18E-C249477F4A84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6" name="Picture 8" descr="wm_logo_minimal_cmy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7272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8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358775" indent="-357188" algn="l" rtl="0" fontAlgn="base">
        <a:spcBef>
          <a:spcPct val="20000"/>
        </a:spcBef>
        <a:spcAft>
          <a:spcPct val="0"/>
        </a:spcAft>
        <a:buAutoNum type="arabicPeriod"/>
        <a:defRPr sz="2000">
          <a:solidFill>
            <a:schemeClr val="tx1"/>
          </a:solidFill>
          <a:latin typeface="Arial" pitchFamily="34" charset="0"/>
        </a:defRPr>
      </a:lvl2pPr>
      <a:lvl3pPr marL="720725" indent="-36036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3pPr>
      <a:lvl4pPr marL="1071563" indent="-3492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4pPr>
      <a:lvl5pPr marL="14319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5pPr>
      <a:lvl6pPr marL="18891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6pPr>
      <a:lvl7pPr marL="23463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7pPr>
      <a:lvl8pPr marL="28035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8pPr>
      <a:lvl9pPr marL="32607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40713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453188"/>
            <a:ext cx="6911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28386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Company Presentation/What is MFC?/Vers. Nov. 2017</a:t>
            </a:r>
            <a:endParaRPr lang="de-DE" altLang="de-DE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719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28386"/>
                </a:solidFill>
              </a:defRPr>
            </a:lvl1pPr>
          </a:lstStyle>
          <a:p>
            <a:pPr>
              <a:defRPr/>
            </a:pPr>
            <a:fld id="{08CDF6FA-E2B3-4DBD-97B6-A4AEEE10394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539750" y="692150"/>
            <a:ext cx="8064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3079" name="Picture 8" descr="wm_logo_minimal_cmy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200"/>
            <a:ext cx="1727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7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E53517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defRPr sz="2500">
          <a:solidFill>
            <a:schemeClr val="hlink"/>
          </a:solidFill>
          <a:latin typeface="+mn-lt"/>
          <a:ea typeface="+mn-ea"/>
          <a:cs typeface="+mn-cs"/>
        </a:defRPr>
      </a:lvl1pPr>
      <a:lvl2pPr marL="358775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000">
          <a:solidFill>
            <a:schemeClr val="tx1"/>
          </a:solidFill>
          <a:latin typeface="Arial" pitchFamily="34" charset="0"/>
        </a:defRPr>
      </a:lvl2pPr>
      <a:lvl3pPr marL="720725" indent="-360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3pPr>
      <a:lvl4pPr marL="1071563" indent="-3492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4pPr>
      <a:lvl5pPr marL="1431925" indent="-358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5pPr>
      <a:lvl6pPr marL="18891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6pPr>
      <a:lvl7pPr marL="23463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7pPr>
      <a:lvl8pPr marL="28035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8pPr>
      <a:lvl9pPr marL="3260725" indent="-3587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4.wdp"/><Relationship Id="rId1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17" Type="http://schemas.microsoft.com/office/2007/relationships/hdphoto" Target="../media/hdphoto5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3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microsoft.com/office/2007/relationships/hdphoto" Target="../media/hdphoto2.wd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5719" y="-3"/>
            <a:ext cx="9144000" cy="53012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16609"/>
            <a:ext cx="8135937" cy="2808535"/>
          </a:xfrm>
        </p:spPr>
        <p:txBody>
          <a:bodyPr/>
          <a:lstStyle/>
          <a:p>
            <a:pPr eaLnBrk="1" hangingPunct="1"/>
            <a:r>
              <a:rPr lang="de-CH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Janvier 2019</a:t>
            </a:r>
            <a:br>
              <a:rPr lang="de-CH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Rencontres</a:t>
            </a:r>
            <a:r>
              <a:rPr lang="de-CH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WOODRISE</a:t>
            </a:r>
            <a:br>
              <a:rPr lang="de-CH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Weidmann Fiber Technology</a:t>
            </a:r>
            <a:br>
              <a:rPr lang="de-CH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Lucile Delaunay-Driquert</a:t>
            </a:r>
            <a:br>
              <a:rPr lang="de-CH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altLang="de-DE" dirty="0"/>
            </a:br>
            <a:endParaRPr lang="de-CH" altLang="de-DE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5" y="1988839"/>
            <a:ext cx="5400600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de-CH" altLang="de-DE" kern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CH" altLang="de-DE" kern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CH" altLang="de-DE" kern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CH" altLang="de-DE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de-CH" altLang="de-DE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CH" altLang="de-DE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l’avenir</a:t>
            </a:r>
            <a:r>
              <a:rPr lang="de-CH" altLang="de-DE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CH" altLang="de-DE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</a:t>
            </a:r>
            <a:r>
              <a:rPr lang="de-CH" altLang="de-DE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altLang="de-DE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microfibrilles</a:t>
            </a:r>
            <a:r>
              <a:rPr lang="de-CH" altLang="de-DE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altLang="de-DE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cellulose</a:t>
            </a:r>
            <a:r>
              <a:rPr lang="de-CH" altLang="de-DE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br>
              <a:rPr lang="de-CH" altLang="de-DE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altLang="de-DE" kern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br>
              <a:rPr lang="de-CH" altLang="de-DE" kern="0" dirty="0"/>
            </a:br>
            <a:endParaRPr lang="de-CH" altLang="de-DE" kern="0" dirty="0"/>
          </a:p>
        </p:txBody>
      </p:sp>
      <p:pic>
        <p:nvPicPr>
          <p:cNvPr id="7" name="Grafik 1" descr="Weidmann_008"/>
          <p:cNvPicPr>
            <a:picLocks noGrp="1"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" r="192" b="36678"/>
          <a:stretch/>
        </p:blipFill>
        <p:spPr bwMode="auto">
          <a:xfrm rot="16200000">
            <a:off x="4927479" y="1084682"/>
            <a:ext cx="5301206" cy="31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75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17DCFF-7317-4FFE-BF64-A6996A1F1B89}" type="slidenum">
              <a:rPr lang="en-GB" alt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altLang="de-DE" dirty="0">
              <a:solidFill>
                <a:srgbClr val="000000"/>
              </a:solidFill>
            </a:endParaRP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pPr eaLnBrk="1" hangingPunct="1"/>
            <a:r>
              <a:rPr lang="de-DE" altLang="de-DE" dirty="0"/>
              <a:t>WEIDMANN GROUP</a:t>
            </a:r>
            <a:endParaRPr lang="en-US" alt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539750" y="6520755"/>
            <a:ext cx="6911975" cy="195806"/>
          </a:xfrm>
        </p:spPr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DF6316-8D71-45A5-833D-97A507651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4824"/>
            <a:ext cx="8532440" cy="36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17DCFF-7317-4FFE-BF64-A6996A1F1B89}" type="slidenum">
              <a:rPr lang="en-GB" alt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altLang="de-DE" dirty="0">
              <a:solidFill>
                <a:srgbClr val="000000"/>
              </a:solidFill>
            </a:endParaRPr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428661" y="1815652"/>
            <a:ext cx="8280493" cy="4110693"/>
            <a:chOff x="145377" y="735532"/>
            <a:chExt cx="7240336" cy="3594327"/>
          </a:xfrm>
        </p:grpSpPr>
        <p:sp>
          <p:nvSpPr>
            <p:cNvPr id="11" name="TextBox 44"/>
            <p:cNvSpPr txBox="1"/>
            <p:nvPr/>
          </p:nvSpPr>
          <p:spPr>
            <a:xfrm>
              <a:off x="1389898" y="3291966"/>
              <a:ext cx="272805" cy="267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12" name="Textfeld 13"/>
            <p:cNvSpPr txBox="1"/>
            <p:nvPr/>
          </p:nvSpPr>
          <p:spPr>
            <a:xfrm>
              <a:off x="349103" y="3749519"/>
              <a:ext cx="1985193" cy="565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 err="1">
                  <a:solidFill>
                    <a:srgbClr val="000000"/>
                  </a:solidFill>
                </a:rPr>
                <a:t>B</a:t>
              </a:r>
              <a:r>
                <a:rPr lang="en-GB" dirty="0" err="1">
                  <a:solidFill>
                    <a:srgbClr val="000000"/>
                  </a:solidFill>
                  <a:latin typeface="Arial" charset="0"/>
                </a:rPr>
                <a:t>ois</a:t>
              </a:r>
              <a:r>
                <a:rPr lang="en-GB" dirty="0">
                  <a:solidFill>
                    <a:srgbClr val="000000"/>
                  </a:solidFill>
                </a:rPr>
                <a:t> /</a:t>
              </a:r>
              <a:endParaRPr lang="en-GB" dirty="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 err="1">
                  <a:solidFill>
                    <a:srgbClr val="000000"/>
                  </a:solidFill>
                </a:rPr>
                <a:t>Plantes</a:t>
              </a:r>
              <a:r>
                <a:rPr lang="en-GB" dirty="0">
                  <a:solidFill>
                    <a:srgbClr val="000000"/>
                  </a:solidFill>
                </a:rPr>
                <a:t> </a:t>
              </a:r>
              <a:r>
                <a:rPr lang="en-GB" dirty="0" err="1">
                  <a:solidFill>
                    <a:srgbClr val="000000"/>
                  </a:solidFill>
                </a:rPr>
                <a:t>annuelles</a:t>
              </a: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Box 45"/>
            <p:cNvSpPr txBox="1"/>
            <p:nvPr/>
          </p:nvSpPr>
          <p:spPr>
            <a:xfrm>
              <a:off x="3141532" y="3290586"/>
              <a:ext cx="356318" cy="267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cm</a:t>
              </a:r>
            </a:p>
          </p:txBody>
        </p:sp>
        <p:sp>
          <p:nvSpPr>
            <p:cNvPr id="14" name="Textfeld 15"/>
            <p:cNvSpPr txBox="1"/>
            <p:nvPr/>
          </p:nvSpPr>
          <p:spPr>
            <a:xfrm>
              <a:off x="2498897" y="3744693"/>
              <a:ext cx="1641603" cy="565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Fibres </a:t>
              </a:r>
              <a:r>
                <a:rPr lang="en-GB" dirty="0" err="1">
                  <a:solidFill>
                    <a:srgbClr val="000000"/>
                  </a:solidFill>
                  <a:latin typeface="Arial" charset="0"/>
                </a:rPr>
                <a:t>dans</a:t>
              </a: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 err="1">
                  <a:solidFill>
                    <a:srgbClr val="000000"/>
                  </a:solidFill>
                </a:rPr>
                <a:t>m</a:t>
              </a:r>
              <a:r>
                <a:rPr lang="en-GB" dirty="0" err="1">
                  <a:solidFill>
                    <a:srgbClr val="000000"/>
                  </a:solidFill>
                  <a:latin typeface="Arial" charset="0"/>
                </a:rPr>
                <a:t>atrice</a:t>
              </a: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GB" dirty="0" err="1">
                  <a:solidFill>
                    <a:srgbClr val="000000"/>
                  </a:solidFill>
                  <a:latin typeface="Arial" charset="0"/>
                </a:rPr>
                <a:t>végétale</a:t>
              </a: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4521633" y="329196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mm</a:t>
              </a:r>
            </a:p>
          </p:txBody>
        </p:sp>
        <p:sp>
          <p:nvSpPr>
            <p:cNvPr id="16" name="Textfeld 16"/>
            <p:cNvSpPr txBox="1"/>
            <p:nvPr/>
          </p:nvSpPr>
          <p:spPr>
            <a:xfrm>
              <a:off x="4305100" y="3764717"/>
              <a:ext cx="1002455" cy="565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Fibres de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dirty="0">
                  <a:solidFill>
                    <a:srgbClr val="000000"/>
                  </a:solidFill>
                </a:rPr>
                <a:t>C</a:t>
              </a:r>
              <a:r>
                <a:rPr lang="en-GB" dirty="0" err="1">
                  <a:solidFill>
                    <a:srgbClr val="000000"/>
                  </a:solidFill>
                </a:rPr>
                <a:t>ellulose</a:t>
              </a: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Box 47"/>
            <p:cNvSpPr txBox="1"/>
            <p:nvPr/>
          </p:nvSpPr>
          <p:spPr>
            <a:xfrm>
              <a:off x="5829099" y="3288868"/>
              <a:ext cx="369076" cy="267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µm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618937" y="3764714"/>
              <a:ext cx="789404" cy="565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Micro-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 err="1">
                  <a:solidFill>
                    <a:srgbClr val="000000"/>
                  </a:solidFill>
                </a:rPr>
                <a:t>fibrilles</a:t>
              </a: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Box 47"/>
            <p:cNvSpPr txBox="1"/>
            <p:nvPr/>
          </p:nvSpPr>
          <p:spPr>
            <a:xfrm>
              <a:off x="6731028" y="3291966"/>
              <a:ext cx="505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nm</a:t>
              </a:r>
            </a:p>
          </p:txBody>
        </p:sp>
        <p:sp>
          <p:nvSpPr>
            <p:cNvPr id="21" name="Textfeld 17"/>
            <p:cNvSpPr txBox="1"/>
            <p:nvPr/>
          </p:nvSpPr>
          <p:spPr>
            <a:xfrm>
              <a:off x="6596309" y="3753626"/>
              <a:ext cx="789404" cy="565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solidFill>
                    <a:srgbClr val="000000"/>
                  </a:solidFill>
                  <a:latin typeface="Arial" charset="0"/>
                </a:rPr>
                <a:t>Nano-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dirty="0" err="1">
                  <a:solidFill>
                    <a:srgbClr val="000000"/>
                  </a:solidFill>
                  <a:latin typeface="Arial" charset="0"/>
                </a:rPr>
                <a:t>fibrilles</a:t>
              </a:r>
              <a:endParaRPr lang="en-GB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145377" y="735532"/>
              <a:ext cx="7162927" cy="2585847"/>
              <a:chOff x="145377" y="735532"/>
              <a:chExt cx="7162927" cy="2585847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77" y="735532"/>
                <a:ext cx="2761848" cy="25858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Bildplatzhalter 4" descr="Fibers in wood matrix.pdf - Adobe Reader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68" r="7168"/>
              <a:stretch/>
            </p:blipFill>
            <p:spPr>
              <a:xfrm rot="5400000">
                <a:off x="2293790" y="977255"/>
                <a:ext cx="2102400" cy="2102400"/>
              </a:xfrm>
              <a:prstGeom prst="ellipse">
                <a:avLst/>
              </a:prstGeom>
            </p:spPr>
          </p:pic>
          <p:pic>
            <p:nvPicPr>
              <p:cNvPr id="27" name="Bildplatzhalter 4" descr="Cellulose Fibers.pdf - Adobe Reader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84" r="7084"/>
              <a:stretch/>
            </p:blipFill>
            <p:spPr>
              <a:xfrm rot="5400000">
                <a:off x="3953126" y="1230022"/>
                <a:ext cx="1706400" cy="1706400"/>
              </a:xfrm>
              <a:prstGeom prst="ellipse">
                <a:avLst/>
              </a:prstGeom>
            </p:spPr>
          </p:pic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314" y="1404786"/>
                <a:ext cx="1356873" cy="1356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5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64" t="39724" r="22703" b="44484"/>
              <a:stretch/>
            </p:blipFill>
            <p:spPr bwMode="auto">
              <a:xfrm>
                <a:off x="6636061" y="1713114"/>
                <a:ext cx="672243" cy="63068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de-DE" dirty="0"/>
              <a:t>ZOOM SUR LES MICROFIBRILLES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539750" y="6520755"/>
            <a:ext cx="6911975" cy="195806"/>
          </a:xfrm>
        </p:spPr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</p:spTree>
    <p:extLst>
      <p:ext uri="{BB962C8B-B14F-4D97-AF65-F5344CB8AC3E}">
        <p14:creationId xmlns:p14="http://schemas.microsoft.com/office/powerpoint/2010/main" val="156525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VISUEL DES MFCs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17DCFF-7317-4FFE-BF64-A6996A1F1B89}" type="slidenum">
              <a:rPr lang="en-GB" alt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altLang="de-DE" dirty="0">
              <a:solidFill>
                <a:srgbClr val="000000"/>
              </a:solidFill>
            </a:endParaRPr>
          </a:p>
        </p:txBody>
      </p:sp>
      <p:sp>
        <p:nvSpPr>
          <p:cNvPr id="2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9750" y="6453188"/>
            <a:ext cx="6911975" cy="287337"/>
          </a:xfrm>
          <a:noFill/>
        </p:spPr>
        <p:txBody>
          <a:bodyPr/>
          <a:lstStyle>
            <a:lvl1pPr eaLnBrk="0" hangingPunct="0">
              <a:spcAft>
                <a:spcPct val="100000"/>
              </a:spcAft>
              <a:defRPr sz="2500">
                <a:solidFill>
                  <a:schemeClr val="hlink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 dirty="0" err="1">
                <a:solidFill>
                  <a:srgbClr val="242424"/>
                </a:solidFill>
              </a:rPr>
              <a:t>Rencontres</a:t>
            </a:r>
            <a:r>
              <a:rPr lang="de-DE" altLang="de-DE" sz="900" dirty="0">
                <a:solidFill>
                  <a:srgbClr val="242424"/>
                </a:solidFill>
              </a:rPr>
              <a:t> WOODRISE_Genève_31 Janvier 2019_Weidmann_Delaunay-Driquert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B6B1F-926C-4F64-8BD0-34423D6C10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/>
          <a:stretch/>
        </p:blipFill>
        <p:spPr>
          <a:xfrm>
            <a:off x="3412231" y="1871410"/>
            <a:ext cx="2319535" cy="288906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6C110EA-8036-49AF-B074-4B281AB5767D}"/>
              </a:ext>
            </a:extLst>
          </p:cNvPr>
          <p:cNvSpPr txBox="1"/>
          <p:nvPr/>
        </p:nvSpPr>
        <p:spPr>
          <a:xfrm>
            <a:off x="3635895" y="5024830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MFC 10% concentration</a:t>
            </a: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feld 13">
            <a:extLst>
              <a:ext uri="{FF2B5EF4-FFF2-40B4-BE49-F238E27FC236}">
                <a16:creationId xmlns:a16="http://schemas.microsoft.com/office/drawing/2014/main" id="{03F391B1-ACC0-4BD7-AC26-19AF8FC7C155}"/>
              </a:ext>
            </a:extLst>
          </p:cNvPr>
          <p:cNvSpPr txBox="1"/>
          <p:nvPr/>
        </p:nvSpPr>
        <p:spPr>
          <a:xfrm>
            <a:off x="6444207" y="5035145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MFC 25% concentration</a:t>
            </a: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F4653-9D8A-41AA-A8B0-0A78C7F9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21" r="38774" b="-1"/>
          <a:stretch/>
        </p:blipFill>
        <p:spPr>
          <a:xfrm>
            <a:off x="596281" y="94394"/>
            <a:ext cx="2304256" cy="4666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F757A-3764-4D6D-94E4-275C22A5B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r="27163"/>
          <a:stretch/>
        </p:blipFill>
        <p:spPr>
          <a:xfrm>
            <a:off x="6243460" y="1878804"/>
            <a:ext cx="2319535" cy="2889061"/>
          </a:xfrm>
          <a:prstGeom prst="rect">
            <a:avLst/>
          </a:prstGeom>
        </p:spPr>
      </p:pic>
      <p:sp>
        <p:nvSpPr>
          <p:cNvPr id="16" name="Textfeld 13">
            <a:extLst>
              <a:ext uri="{FF2B5EF4-FFF2-40B4-BE49-F238E27FC236}">
                <a16:creationId xmlns:a16="http://schemas.microsoft.com/office/drawing/2014/main" id="{E3F21529-2077-441C-8304-32848D7C8441}"/>
              </a:ext>
            </a:extLst>
          </p:cNvPr>
          <p:cNvSpPr txBox="1"/>
          <p:nvPr/>
        </p:nvSpPr>
        <p:spPr>
          <a:xfrm>
            <a:off x="827583" y="5017100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MFC 3% concentration</a:t>
            </a: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5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17DCFF-7317-4FFE-BF64-A6996A1F1B89}" type="slidenum">
              <a:rPr lang="en-GB" alt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altLang="de-DE" dirty="0">
              <a:solidFill>
                <a:srgbClr val="000000"/>
              </a:solidFill>
            </a:endParaRP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561975"/>
          </a:xfrm>
        </p:spPr>
        <p:txBody>
          <a:bodyPr/>
          <a:lstStyle/>
          <a:p>
            <a:pPr eaLnBrk="1" hangingPunct="1"/>
            <a:r>
              <a:rPr lang="de-CH" dirty="0"/>
              <a:t>CHARACTERISATION DES MFCs</a:t>
            </a:r>
            <a:endParaRPr lang="en-US" alt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539750" y="6520755"/>
            <a:ext cx="6911975" cy="195806"/>
          </a:xfrm>
        </p:spPr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graphicFrame>
        <p:nvGraphicFramePr>
          <p:cNvPr id="23" name="Diagramm 3">
            <a:extLst>
              <a:ext uri="{FF2B5EF4-FFF2-40B4-BE49-F238E27FC236}">
                <a16:creationId xmlns:a16="http://schemas.microsoft.com/office/drawing/2014/main" id="{6273201C-2123-4874-9E3D-95E7C3D75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054310"/>
              </p:ext>
            </p:extLst>
          </p:nvPr>
        </p:nvGraphicFramePr>
        <p:xfrm>
          <a:off x="2321218" y="2916813"/>
          <a:ext cx="4603633" cy="288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">
            <a:extLst>
              <a:ext uri="{FF2B5EF4-FFF2-40B4-BE49-F238E27FC236}">
                <a16:creationId xmlns:a16="http://schemas.microsoft.com/office/drawing/2014/main" id="{076E84E4-6BFD-478F-9C7F-E413E46BDC4A}"/>
              </a:ext>
            </a:extLst>
          </p:cNvPr>
          <p:cNvSpPr txBox="1"/>
          <p:nvPr/>
        </p:nvSpPr>
        <p:spPr>
          <a:xfrm>
            <a:off x="6875812" y="4407664"/>
            <a:ext cx="880369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fr-CH" sz="1200" dirty="0">
                <a:solidFill>
                  <a:srgbClr val="000000"/>
                </a:solidFill>
                <a:latin typeface="Arial" pitchFamily="34" charset="0"/>
              </a:rPr>
              <a:t>Longiligne</a:t>
            </a:r>
          </a:p>
        </p:txBody>
      </p:sp>
      <p:grpSp>
        <p:nvGrpSpPr>
          <p:cNvPr id="30" name="Gruppieren 10">
            <a:extLst>
              <a:ext uri="{FF2B5EF4-FFF2-40B4-BE49-F238E27FC236}">
                <a16:creationId xmlns:a16="http://schemas.microsoft.com/office/drawing/2014/main" id="{3B3AFB52-936F-4CD5-ABED-A31202D6D47C}"/>
              </a:ext>
            </a:extLst>
          </p:cNvPr>
          <p:cNvGrpSpPr>
            <a:grpSpLocks noChangeAspect="1"/>
          </p:cNvGrpSpPr>
          <p:nvPr/>
        </p:nvGrpSpPr>
        <p:grpSpPr>
          <a:xfrm>
            <a:off x="2555776" y="1469253"/>
            <a:ext cx="1441280" cy="1532880"/>
            <a:chOff x="886352" y="1695681"/>
            <a:chExt cx="2409272" cy="2562393"/>
          </a:xfrm>
        </p:grpSpPr>
        <p:grpSp>
          <p:nvGrpSpPr>
            <p:cNvPr id="32" name="Gruppieren 5">
              <a:extLst>
                <a:ext uri="{FF2B5EF4-FFF2-40B4-BE49-F238E27FC236}">
                  <a16:creationId xmlns:a16="http://schemas.microsoft.com/office/drawing/2014/main" id="{AECB44DA-C322-4690-8A63-049471BFDF8F}"/>
                </a:ext>
              </a:extLst>
            </p:cNvPr>
            <p:cNvGrpSpPr/>
            <p:nvPr/>
          </p:nvGrpSpPr>
          <p:grpSpPr>
            <a:xfrm>
              <a:off x="886352" y="1695681"/>
              <a:ext cx="2409272" cy="2133591"/>
              <a:chOff x="886352" y="1695681"/>
              <a:chExt cx="2409272" cy="2133591"/>
            </a:xfrm>
          </p:grpSpPr>
          <p:pic>
            <p:nvPicPr>
              <p:cNvPr id="34" name="Picture 2" descr="N:\WFT\WMFC Q_advanced.tif">
                <a:extLst>
                  <a:ext uri="{FF2B5EF4-FFF2-40B4-BE49-F238E27FC236}">
                    <a16:creationId xmlns:a16="http://schemas.microsoft.com/office/drawing/2014/main" id="{FCB4AC6D-D53C-4820-9B15-2DD850546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17" t="578" b="32809"/>
              <a:stretch/>
            </p:blipFill>
            <p:spPr bwMode="auto">
              <a:xfrm>
                <a:off x="886352" y="1695681"/>
                <a:ext cx="2293200" cy="2093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5" name="Gerade Verbindung 39">
                <a:extLst>
                  <a:ext uri="{FF2B5EF4-FFF2-40B4-BE49-F238E27FC236}">
                    <a16:creationId xmlns:a16="http://schemas.microsoft.com/office/drawing/2014/main" id="{A2A28B72-2AFC-421D-97EB-B5D355F9ABFA}"/>
                  </a:ext>
                </a:extLst>
              </p:cNvPr>
              <p:cNvCxnSpPr/>
              <p:nvPr/>
            </p:nvCxnSpPr>
            <p:spPr bwMode="auto">
              <a:xfrm>
                <a:off x="2519988" y="3469130"/>
                <a:ext cx="579600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6" name="Textfeld 2051">
                <a:extLst>
                  <a:ext uri="{FF2B5EF4-FFF2-40B4-BE49-F238E27FC236}">
                    <a16:creationId xmlns:a16="http://schemas.microsoft.com/office/drawing/2014/main" id="{6AB72658-049F-461B-92BD-353A8F24E0CE}"/>
                  </a:ext>
                </a:extLst>
              </p:cNvPr>
              <p:cNvSpPr txBox="1"/>
              <p:nvPr/>
            </p:nvSpPr>
            <p:spPr>
              <a:xfrm>
                <a:off x="2451516" y="3469131"/>
                <a:ext cx="844108" cy="360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10 </a:t>
                </a:r>
                <a:r>
                  <a:rPr kumimoji="0" lang="el-G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μ</a:t>
                </a:r>
                <a:r>
                  <a:rPr kumimoji="0" lang="de-CH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m</a:t>
                </a:r>
              </a:p>
            </p:txBody>
          </p:sp>
        </p:grpSp>
        <p:sp>
          <p:nvSpPr>
            <p:cNvPr id="33" name="TextBox 2">
              <a:extLst>
                <a:ext uri="{FF2B5EF4-FFF2-40B4-BE49-F238E27FC236}">
                  <a16:creationId xmlns:a16="http://schemas.microsoft.com/office/drawing/2014/main" id="{5FAA64DD-C9B4-4F90-866E-EF312D7E92A2}"/>
                </a:ext>
              </a:extLst>
            </p:cNvPr>
            <p:cNvSpPr txBox="1"/>
            <p:nvPr/>
          </p:nvSpPr>
          <p:spPr>
            <a:xfrm>
              <a:off x="1513025" y="3795037"/>
              <a:ext cx="1091140" cy="46303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200" dirty="0" err="1">
                  <a:solidFill>
                    <a:srgbClr val="000000"/>
                  </a:solidFill>
                  <a:latin typeface="Arial" pitchFamily="34" charset="0"/>
                </a:rPr>
                <a:t>Élevée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uppieren 9">
            <a:extLst>
              <a:ext uri="{FF2B5EF4-FFF2-40B4-BE49-F238E27FC236}">
                <a16:creationId xmlns:a16="http://schemas.microsoft.com/office/drawing/2014/main" id="{FCBC935F-4A24-4DB7-92C5-F228E51B6533}"/>
              </a:ext>
            </a:extLst>
          </p:cNvPr>
          <p:cNvGrpSpPr>
            <a:grpSpLocks noChangeAspect="1"/>
          </p:cNvGrpSpPr>
          <p:nvPr/>
        </p:nvGrpSpPr>
        <p:grpSpPr>
          <a:xfrm>
            <a:off x="5190583" y="1469253"/>
            <a:ext cx="1449436" cy="1532880"/>
            <a:chOff x="3369997" y="1695682"/>
            <a:chExt cx="2422906" cy="2562392"/>
          </a:xfrm>
        </p:grpSpPr>
        <p:grpSp>
          <p:nvGrpSpPr>
            <p:cNvPr id="38" name="Gruppieren 6">
              <a:extLst>
                <a:ext uri="{FF2B5EF4-FFF2-40B4-BE49-F238E27FC236}">
                  <a16:creationId xmlns:a16="http://schemas.microsoft.com/office/drawing/2014/main" id="{3EF6788A-E118-472B-A1C5-152FBC4872CE}"/>
                </a:ext>
              </a:extLst>
            </p:cNvPr>
            <p:cNvGrpSpPr/>
            <p:nvPr/>
          </p:nvGrpSpPr>
          <p:grpSpPr>
            <a:xfrm>
              <a:off x="3369997" y="1695682"/>
              <a:ext cx="2422906" cy="2133586"/>
              <a:chOff x="3369997" y="1695682"/>
              <a:chExt cx="2422906" cy="2133586"/>
            </a:xfrm>
          </p:grpSpPr>
          <p:pic>
            <p:nvPicPr>
              <p:cNvPr id="40" name="Grafik 2" descr="M:\MyDocuments\WEIDMANN Fiber Technology\WEIDMANN Lab_Tests\2_November 2014\10-0.05%_009.tif">
                <a:extLst>
                  <a:ext uri="{FF2B5EF4-FFF2-40B4-BE49-F238E27FC236}">
                    <a16:creationId xmlns:a16="http://schemas.microsoft.com/office/drawing/2014/main" id="{EEDF9C92-50C6-43BA-9505-6DECCC7F9F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2889" b="33446"/>
              <a:stretch/>
            </p:blipFill>
            <p:spPr bwMode="auto">
              <a:xfrm>
                <a:off x="3369997" y="1695682"/>
                <a:ext cx="2293200" cy="209386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1" name="Gerade Verbindung 44">
                <a:extLst>
                  <a:ext uri="{FF2B5EF4-FFF2-40B4-BE49-F238E27FC236}">
                    <a16:creationId xmlns:a16="http://schemas.microsoft.com/office/drawing/2014/main" id="{C649B58C-662A-4553-BE71-F4E6F8513BE0}"/>
                  </a:ext>
                </a:extLst>
              </p:cNvPr>
              <p:cNvCxnSpPr/>
              <p:nvPr/>
            </p:nvCxnSpPr>
            <p:spPr bwMode="auto">
              <a:xfrm>
                <a:off x="4914414" y="3469130"/>
                <a:ext cx="579600" cy="0"/>
              </a:xfrm>
              <a:prstGeom prst="line">
                <a:avLst/>
              </a:prstGeom>
              <a:solidFill>
                <a:schemeClr val="hlink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Textfeld 48">
                <a:extLst>
                  <a:ext uri="{FF2B5EF4-FFF2-40B4-BE49-F238E27FC236}">
                    <a16:creationId xmlns:a16="http://schemas.microsoft.com/office/drawing/2014/main" id="{5A9054D2-1B8C-47E0-9E90-4B01A2B05412}"/>
                  </a:ext>
                </a:extLst>
              </p:cNvPr>
              <p:cNvSpPr txBox="1"/>
              <p:nvPr/>
            </p:nvSpPr>
            <p:spPr>
              <a:xfrm>
                <a:off x="4914412" y="3469128"/>
                <a:ext cx="878491" cy="360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10 </a:t>
                </a:r>
                <a:r>
                  <a:rPr kumimoji="0" lang="el-G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μ</a:t>
                </a:r>
                <a:r>
                  <a:rPr kumimoji="0" lang="de-CH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m</a:t>
                </a:r>
              </a:p>
            </p:txBody>
          </p:sp>
        </p:grpSp>
        <p:sp>
          <p:nvSpPr>
            <p:cNvPr id="39" name="TextBox 2">
              <a:extLst>
                <a:ext uri="{FF2B5EF4-FFF2-40B4-BE49-F238E27FC236}">
                  <a16:creationId xmlns:a16="http://schemas.microsoft.com/office/drawing/2014/main" id="{AE0AC92A-8D29-436C-B5AC-861CFD373600}"/>
                </a:ext>
              </a:extLst>
            </p:cNvPr>
            <p:cNvSpPr txBox="1"/>
            <p:nvPr/>
          </p:nvSpPr>
          <p:spPr>
            <a:xfrm>
              <a:off x="4061347" y="3795037"/>
              <a:ext cx="1021470" cy="46303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Basse</a:t>
              </a:r>
            </a:p>
          </p:txBody>
        </p:sp>
      </p:grpSp>
      <p:grpSp>
        <p:nvGrpSpPr>
          <p:cNvPr id="43" name="Gruppieren 14">
            <a:extLst>
              <a:ext uri="{FF2B5EF4-FFF2-40B4-BE49-F238E27FC236}">
                <a16:creationId xmlns:a16="http://schemas.microsoft.com/office/drawing/2014/main" id="{EEAD2C44-4438-4F71-A12E-54E00441EE2E}"/>
              </a:ext>
            </a:extLst>
          </p:cNvPr>
          <p:cNvGrpSpPr/>
          <p:nvPr/>
        </p:nvGrpSpPr>
        <p:grpSpPr>
          <a:xfrm>
            <a:off x="6615538" y="4780808"/>
            <a:ext cx="1374975" cy="1601715"/>
            <a:chOff x="6463538" y="5183352"/>
            <a:chExt cx="1374975" cy="1601715"/>
          </a:xfrm>
        </p:grpSpPr>
        <p:grpSp>
          <p:nvGrpSpPr>
            <p:cNvPr id="44" name="Gruppieren 13">
              <a:extLst>
                <a:ext uri="{FF2B5EF4-FFF2-40B4-BE49-F238E27FC236}">
                  <a16:creationId xmlns:a16="http://schemas.microsoft.com/office/drawing/2014/main" id="{1886FE75-110D-4430-95B8-3F14256B00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63538" y="5183352"/>
              <a:ext cx="1374975" cy="1272960"/>
              <a:chOff x="3415904" y="2452549"/>
              <a:chExt cx="2207784" cy="2043977"/>
            </a:xfrm>
          </p:grpSpPr>
          <p:grpSp>
            <p:nvGrpSpPr>
              <p:cNvPr id="46" name="Gruppieren 30">
                <a:extLst>
                  <a:ext uri="{FF2B5EF4-FFF2-40B4-BE49-F238E27FC236}">
                    <a16:creationId xmlns:a16="http://schemas.microsoft.com/office/drawing/2014/main" id="{C14AC133-CA8E-45CA-8EB3-2DCDE95BF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5904" y="2452549"/>
                <a:ext cx="2207784" cy="2043977"/>
                <a:chOff x="381001" y="179646"/>
                <a:chExt cx="2207784" cy="2043977"/>
              </a:xfrm>
            </p:grpSpPr>
            <p:pic>
              <p:nvPicPr>
                <p:cNvPr id="48" name="Grafik 31">
                  <a:extLst>
                    <a:ext uri="{FF2B5EF4-FFF2-40B4-BE49-F238E27FC236}">
                      <a16:creationId xmlns:a16="http://schemas.microsoft.com/office/drawing/2014/main" id="{70A01F6B-2C31-44F1-B2B5-85866D903F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788" t="8157"/>
                <a:stretch/>
              </p:blipFill>
              <p:spPr bwMode="auto">
                <a:xfrm>
                  <a:off x="381001" y="179646"/>
                  <a:ext cx="2202365" cy="20227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" name="Textfeld 7">
                  <a:extLst>
                    <a:ext uri="{FF2B5EF4-FFF2-40B4-BE49-F238E27FC236}">
                      <a16:creationId xmlns:a16="http://schemas.microsoft.com/office/drawing/2014/main" id="{0D31EDCF-C617-4964-8A96-4FDABBA0C045}"/>
                    </a:ext>
                  </a:extLst>
                </p:cNvPr>
                <p:cNvSpPr txBox="1"/>
                <p:nvPr/>
              </p:nvSpPr>
              <p:spPr>
                <a:xfrm>
                  <a:off x="1846410" y="1909621"/>
                  <a:ext cx="742375" cy="3140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CH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100µm</a:t>
                  </a:r>
                  <a:endPara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7" name="Gerade Verbindung 12">
                <a:extLst>
                  <a:ext uri="{FF2B5EF4-FFF2-40B4-BE49-F238E27FC236}">
                    <a16:creationId xmlns:a16="http://schemas.microsoft.com/office/drawing/2014/main" id="{401EDFE0-A192-475B-875B-0D38E3EDADFE}"/>
                  </a:ext>
                </a:extLst>
              </p:cNvPr>
              <p:cNvCxnSpPr/>
              <p:nvPr/>
            </p:nvCxnSpPr>
            <p:spPr bwMode="auto">
              <a:xfrm>
                <a:off x="4935615" y="4226258"/>
                <a:ext cx="609600" cy="0"/>
              </a:xfrm>
              <a:prstGeom prst="line">
                <a:avLst/>
              </a:prstGeom>
              <a:solidFill>
                <a:schemeClr val="hlink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5" name="TextBox 2">
              <a:extLst>
                <a:ext uri="{FF2B5EF4-FFF2-40B4-BE49-F238E27FC236}">
                  <a16:creationId xmlns:a16="http://schemas.microsoft.com/office/drawing/2014/main" id="{B324B84A-D7B1-4EEA-B524-3D628424A46D}"/>
                </a:ext>
              </a:extLst>
            </p:cNvPr>
            <p:cNvSpPr txBox="1"/>
            <p:nvPr/>
          </p:nvSpPr>
          <p:spPr>
            <a:xfrm>
              <a:off x="6690692" y="6508068"/>
              <a:ext cx="101181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H" sz="1200" dirty="0">
                  <a:solidFill>
                    <a:srgbClr val="000000"/>
                  </a:solidFill>
                  <a:latin typeface="Arial" pitchFamily="34" charset="0"/>
                </a:rPr>
                <a:t>Fragmentée</a:t>
              </a:r>
              <a:endParaRPr kumimoji="0" lang="fr-CH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0" name="Gruppieren 15">
            <a:extLst>
              <a:ext uri="{FF2B5EF4-FFF2-40B4-BE49-F238E27FC236}">
                <a16:creationId xmlns:a16="http://schemas.microsoft.com/office/drawing/2014/main" id="{E0C32099-5E5F-4806-B2A8-D87DD8FD2AF1}"/>
              </a:ext>
            </a:extLst>
          </p:cNvPr>
          <p:cNvGrpSpPr/>
          <p:nvPr/>
        </p:nvGrpSpPr>
        <p:grpSpPr>
          <a:xfrm>
            <a:off x="1176998" y="3151960"/>
            <a:ext cx="1372050" cy="1573184"/>
            <a:chOff x="1137568" y="3356992"/>
            <a:chExt cx="1372050" cy="1573184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DA311127-4A8E-41E3-95F0-8A680C2D6D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61"/>
            <a:stretch/>
          </p:blipFill>
          <p:spPr bwMode="auto">
            <a:xfrm>
              <a:off x="1137568" y="3356992"/>
              <a:ext cx="1372050" cy="125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2">
              <a:extLst>
                <a:ext uri="{FF2B5EF4-FFF2-40B4-BE49-F238E27FC236}">
                  <a16:creationId xmlns:a16="http://schemas.microsoft.com/office/drawing/2014/main" id="{25C2D14E-BEC8-4818-9316-1AB932777B44}"/>
                </a:ext>
              </a:extLst>
            </p:cNvPr>
            <p:cNvSpPr txBox="1"/>
            <p:nvPr/>
          </p:nvSpPr>
          <p:spPr>
            <a:xfrm>
              <a:off x="1220378" y="4653177"/>
              <a:ext cx="123463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TEMPO-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oxidée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3" name="Gruppieren 23">
            <a:extLst>
              <a:ext uri="{FF2B5EF4-FFF2-40B4-BE49-F238E27FC236}">
                <a16:creationId xmlns:a16="http://schemas.microsoft.com/office/drawing/2014/main" id="{6AB1E7FA-F895-4C4D-AE02-186482C785F4}"/>
              </a:ext>
            </a:extLst>
          </p:cNvPr>
          <p:cNvGrpSpPr/>
          <p:nvPr/>
        </p:nvGrpSpPr>
        <p:grpSpPr>
          <a:xfrm>
            <a:off x="1194676" y="4780808"/>
            <a:ext cx="1364898" cy="1535302"/>
            <a:chOff x="1155246" y="4671667"/>
            <a:chExt cx="1364898" cy="1535302"/>
          </a:xfrm>
        </p:grpSpPr>
        <p:pic>
          <p:nvPicPr>
            <p:cNvPr id="54" name="Picture 3">
              <a:extLst>
                <a:ext uri="{FF2B5EF4-FFF2-40B4-BE49-F238E27FC236}">
                  <a16:creationId xmlns:a16="http://schemas.microsoft.com/office/drawing/2014/main" id="{E8EA4B5C-E56C-4C86-8712-84045DE677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2" t="11734" r="14976" b="10455"/>
            <a:stretch/>
          </p:blipFill>
          <p:spPr bwMode="auto">
            <a:xfrm>
              <a:off x="1155246" y="4671667"/>
              <a:ext cx="1364898" cy="125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2">
              <a:extLst>
                <a:ext uri="{FF2B5EF4-FFF2-40B4-BE49-F238E27FC236}">
                  <a16:creationId xmlns:a16="http://schemas.microsoft.com/office/drawing/2014/main" id="{3D54D0D1-4D87-491C-BE9F-391FF07B179C}"/>
                </a:ext>
              </a:extLst>
            </p:cNvPr>
            <p:cNvSpPr txBox="1"/>
            <p:nvPr/>
          </p:nvSpPr>
          <p:spPr>
            <a:xfrm>
              <a:off x="1399277" y="5929970"/>
              <a:ext cx="90762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ationisée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6" name="Picture 2" descr="F:\40_RaD_Innov\20_TIP\TIP_EA\FabLab\70_FL Data\FL12700-FL12799\FL12789\p1300 P6 (2).jpg">
            <a:extLst>
              <a:ext uri="{FF2B5EF4-FFF2-40B4-BE49-F238E27FC236}">
                <a16:creationId xmlns:a16="http://schemas.microsoft.com/office/drawing/2014/main" id="{C9C0E833-E7CA-4171-A9CF-DAEB3529F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357"/>
          <a:stretch/>
        </p:blipFill>
        <p:spPr bwMode="auto">
          <a:xfrm>
            <a:off x="6615538" y="3112544"/>
            <a:ext cx="13716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S:\Für mich freigegeben\WFTE\05_R&amp;D\01 MFC Manufacturing\01 Lab trials\21_TEMPO Versuche\IMG_1528.JPG">
            <a:extLst>
              <a:ext uri="{FF2B5EF4-FFF2-40B4-BE49-F238E27FC236}">
                <a16:creationId xmlns:a16="http://schemas.microsoft.com/office/drawing/2014/main" id="{BAC7206C-1613-407B-9D77-F95C4C24C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4" t="17222" r="24406" b="31204"/>
          <a:stretch/>
        </p:blipFill>
        <p:spPr bwMode="auto">
          <a:xfrm>
            <a:off x="1153661" y="3144905"/>
            <a:ext cx="1374802" cy="12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S:\Für mich freigegeben\WFTE\05_R&amp;D\01 MFC Manufacturing\01 Lab trials\34_Cationization\IMG_0324.JPG">
            <a:extLst>
              <a:ext uri="{FF2B5EF4-FFF2-40B4-BE49-F238E27FC236}">
                <a16:creationId xmlns:a16="http://schemas.microsoft.com/office/drawing/2014/main" id="{33950A88-D2EA-40A3-B35B-3295C4E84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3" t="43075" r="14285" b="22168"/>
          <a:stretch/>
        </p:blipFill>
        <p:spPr bwMode="auto">
          <a:xfrm>
            <a:off x="1202359" y="4799013"/>
            <a:ext cx="1376710" cy="12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0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Aft>
                <a:spcPct val="100000"/>
              </a:spcAft>
              <a:defRPr sz="2500">
                <a:solidFill>
                  <a:schemeClr val="hlink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80EC1FC7-FB62-42EB-9BDE-3DB8C0B79335}" type="slidenum">
              <a:rPr lang="de-DE" altLang="de-DE" sz="900" smtClean="0">
                <a:solidFill>
                  <a:srgbClr val="828386"/>
                </a:solidFill>
                <a:latin typeface="Arial" pitchFamily="34" charset="0"/>
              </a:rPr>
              <a:pPr eaLnBrk="1" hangingPunct="1">
                <a:spcAft>
                  <a:spcPct val="0"/>
                </a:spcAft>
              </a:pPr>
              <a:t>6</a:t>
            </a:fld>
            <a:endParaRPr lang="de-DE" altLang="de-DE" sz="900" dirty="0">
              <a:solidFill>
                <a:srgbClr val="828386"/>
              </a:solidFill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EXEMPLES D’APPLICATIONS </a:t>
            </a:r>
            <a:endParaRPr lang="en-US" alt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18" name="Rectangle 84"/>
          <p:cNvSpPr/>
          <p:nvPr/>
        </p:nvSpPr>
        <p:spPr>
          <a:xfrm>
            <a:off x="1700053" y="4911756"/>
            <a:ext cx="1213474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100" b="1" dirty="0">
                <a:solidFill>
                  <a:srgbClr val="000000"/>
                </a:solidFill>
                <a:latin typeface="Arial" charset="0"/>
              </a:rPr>
              <a:t>Colorant et Vernis</a:t>
            </a:r>
            <a:endParaRPr lang="fr-BE" sz="11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E64AF7-478A-43AB-863F-C4D095853193}"/>
              </a:ext>
            </a:extLst>
          </p:cNvPr>
          <p:cNvGrpSpPr/>
          <p:nvPr/>
        </p:nvGrpSpPr>
        <p:grpSpPr>
          <a:xfrm>
            <a:off x="539552" y="1468575"/>
            <a:ext cx="8060770" cy="4912753"/>
            <a:chOff x="476045" y="1398588"/>
            <a:chExt cx="8060770" cy="49127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2" t="12679" r="35349" b="27390"/>
            <a:stretch/>
          </p:blipFill>
          <p:spPr>
            <a:xfrm>
              <a:off x="5054448" y="4871080"/>
              <a:ext cx="997397" cy="144026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9C288D-6C27-46B5-83EE-CA3247A1CB9A}"/>
                </a:ext>
              </a:extLst>
            </p:cNvPr>
            <p:cNvGrpSpPr/>
            <p:nvPr/>
          </p:nvGrpSpPr>
          <p:grpSpPr>
            <a:xfrm>
              <a:off x="6237364" y="4871080"/>
              <a:ext cx="2299451" cy="1066488"/>
              <a:chOff x="7446405" y="4889942"/>
              <a:chExt cx="2299451" cy="1066488"/>
            </a:xfrm>
          </p:grpSpPr>
          <p:sp>
            <p:nvSpPr>
              <p:cNvPr id="10" name="Rectangle 34"/>
              <p:cNvSpPr/>
              <p:nvPr/>
            </p:nvSpPr>
            <p:spPr>
              <a:xfrm>
                <a:off x="7446405" y="4889942"/>
                <a:ext cx="807913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100" b="1" dirty="0">
                    <a:solidFill>
                      <a:srgbClr val="000000"/>
                    </a:solidFill>
                  </a:rPr>
                  <a:t>Cosmétique</a:t>
                </a:r>
                <a:endParaRPr lang="fr-B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TextBox 35"/>
              <p:cNvSpPr txBox="1"/>
              <p:nvPr/>
            </p:nvSpPr>
            <p:spPr>
              <a:xfrm>
                <a:off x="7446405" y="5186987"/>
                <a:ext cx="2299451" cy="769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BE" sz="1000" dirty="0">
                    <a:solidFill>
                      <a:srgbClr val="000000"/>
                    </a:solidFill>
                  </a:rPr>
                  <a:t>Epaississant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</a:rPr>
                  <a:t>Réduction Huile / Phase Grasse</a:t>
                </a:r>
                <a:endParaRPr lang="fr-BE" sz="10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Cosmétique verte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</a:rPr>
                  <a:t>Support pour actifs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Stabilisateur</a:t>
                </a:r>
              </a:p>
            </p:txBody>
          </p:sp>
        </p:grpSp>
        <p:pic>
          <p:nvPicPr>
            <p:cNvPr id="14" name="Picture 71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" t="103" r="29362" b="13320"/>
            <a:stretch/>
          </p:blipFill>
          <p:spPr>
            <a:xfrm>
              <a:off x="5054446" y="1403750"/>
              <a:ext cx="997397" cy="144672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1FCEB3-D5D2-45AB-BCF5-D98BE117ACA6}"/>
                </a:ext>
              </a:extLst>
            </p:cNvPr>
            <p:cNvGrpSpPr/>
            <p:nvPr/>
          </p:nvGrpSpPr>
          <p:grpSpPr>
            <a:xfrm>
              <a:off x="6237364" y="1398588"/>
              <a:ext cx="2107170" cy="952138"/>
              <a:chOff x="6197864" y="1403775"/>
              <a:chExt cx="2107170" cy="952138"/>
            </a:xfrm>
          </p:grpSpPr>
          <p:sp>
            <p:nvSpPr>
              <p:cNvPr id="15" name="Rectangle 80"/>
              <p:cNvSpPr/>
              <p:nvPr/>
            </p:nvSpPr>
            <p:spPr>
              <a:xfrm>
                <a:off x="6202564" y="1403775"/>
                <a:ext cx="1027524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100" b="1" dirty="0">
                    <a:solidFill>
                      <a:srgbClr val="000000"/>
                    </a:solidFill>
                  </a:rPr>
                  <a:t>Environnement</a:t>
                </a:r>
                <a:endParaRPr lang="fr-B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Box 81"/>
              <p:cNvSpPr txBox="1"/>
              <p:nvPr/>
            </p:nvSpPr>
            <p:spPr>
              <a:xfrm>
                <a:off x="6197864" y="1740360"/>
                <a:ext cx="210717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Absorption Huile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Système de Filtre CO2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Traitement de l’eau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</a:rPr>
                  <a:t>Filtration</a:t>
                </a:r>
                <a:endParaRPr lang="fr-BE" sz="1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9" name="TextBox 85"/>
            <p:cNvSpPr txBox="1"/>
            <p:nvPr/>
          </p:nvSpPr>
          <p:spPr>
            <a:xfrm>
              <a:off x="1668647" y="5131614"/>
              <a:ext cx="1986534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000" dirty="0">
                  <a:solidFill>
                    <a:srgbClr val="000000"/>
                  </a:solidFill>
                </a:rPr>
                <a:t>É</a:t>
              </a:r>
              <a:r>
                <a:rPr lang="fr-BE" sz="1000" dirty="0">
                  <a:solidFill>
                    <a:srgbClr val="000000"/>
                  </a:solidFill>
                  <a:latin typeface="Arial" charset="0"/>
                </a:rPr>
                <a:t>paississant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000" dirty="0">
                  <a:solidFill>
                    <a:srgbClr val="000000"/>
                  </a:solidFill>
                </a:rPr>
                <a:t>T</a:t>
              </a:r>
              <a:r>
                <a:rPr lang="fr-BE" sz="1000" dirty="0">
                  <a:solidFill>
                    <a:srgbClr val="000000"/>
                  </a:solidFill>
                  <a:latin typeface="Arial" charset="0"/>
                </a:rPr>
                <a:t>emps de séchage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000" dirty="0">
                  <a:solidFill>
                    <a:srgbClr val="000000"/>
                  </a:solidFill>
                  <a:latin typeface="Arial" charset="0"/>
                </a:rPr>
                <a:t>Dispersion des pigments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000" dirty="0">
                  <a:solidFill>
                    <a:srgbClr val="000000"/>
                  </a:solidFill>
                  <a:latin typeface="Arial" charset="0"/>
                </a:rPr>
                <a:t>Amélioration des propriétés filmogènes</a:t>
              </a:r>
            </a:p>
          </p:txBody>
        </p:sp>
        <p:pic>
          <p:nvPicPr>
            <p:cNvPr id="20" name="Picture 4" descr="Dripping colours of paint 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" r="55742" b="7693"/>
            <a:stretch/>
          </p:blipFill>
          <p:spPr bwMode="auto">
            <a:xfrm>
              <a:off x="518184" y="4861684"/>
              <a:ext cx="986659" cy="1405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BED357C-F1C5-4472-82B2-DF5353799253}"/>
                </a:ext>
              </a:extLst>
            </p:cNvPr>
            <p:cNvGrpSpPr/>
            <p:nvPr/>
          </p:nvGrpSpPr>
          <p:grpSpPr>
            <a:xfrm>
              <a:off x="1634611" y="3116047"/>
              <a:ext cx="2029229" cy="907297"/>
              <a:chOff x="2828665" y="3159987"/>
              <a:chExt cx="2029229" cy="907297"/>
            </a:xfrm>
          </p:grpSpPr>
          <p:sp>
            <p:nvSpPr>
              <p:cNvPr id="22" name="Rectangle 38"/>
              <p:cNvSpPr/>
              <p:nvPr/>
            </p:nvSpPr>
            <p:spPr>
              <a:xfrm>
                <a:off x="2828665" y="3159987"/>
                <a:ext cx="117500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100" b="1" dirty="0">
                    <a:solidFill>
                      <a:srgbClr val="000000"/>
                    </a:solidFill>
                  </a:rPr>
                  <a:t>Papier/Emballage</a:t>
                </a:r>
                <a:endParaRPr lang="fr-B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Box 39"/>
              <p:cNvSpPr txBox="1"/>
              <p:nvPr/>
            </p:nvSpPr>
            <p:spPr>
              <a:xfrm>
                <a:off x="2828665" y="3451731"/>
                <a:ext cx="202922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Emballages plus légers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Barrières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Adjuvants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Colles</a:t>
                </a:r>
              </a:p>
            </p:txBody>
          </p:sp>
        </p:grpSp>
        <p:pic>
          <p:nvPicPr>
            <p:cNvPr id="24" name="Picture 6" descr="http://mitechnews.com/wp-content/uploads/2015/12/packaging_boxe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46" t="775" b="775"/>
            <a:stretch/>
          </p:blipFill>
          <p:spPr bwMode="auto">
            <a:xfrm>
              <a:off x="488989" y="3116047"/>
              <a:ext cx="1007864" cy="146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1A497F-A278-4963-8D02-E910EA00A304}"/>
                </a:ext>
              </a:extLst>
            </p:cNvPr>
            <p:cNvGrpSpPr/>
            <p:nvPr/>
          </p:nvGrpSpPr>
          <p:grpSpPr>
            <a:xfrm>
              <a:off x="6237364" y="3142202"/>
              <a:ext cx="2101799" cy="734136"/>
              <a:chOff x="6264861" y="3225424"/>
              <a:chExt cx="2101799" cy="734136"/>
            </a:xfrm>
          </p:grpSpPr>
          <p:sp>
            <p:nvSpPr>
              <p:cNvPr id="30" name="Rectangle 76"/>
              <p:cNvSpPr/>
              <p:nvPr/>
            </p:nvSpPr>
            <p:spPr>
              <a:xfrm>
                <a:off x="6264861" y="3225424"/>
                <a:ext cx="1394613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100" b="1" dirty="0">
                    <a:solidFill>
                      <a:srgbClr val="000000"/>
                    </a:solidFill>
                  </a:rPr>
                  <a:t>Construction / Béton</a:t>
                </a:r>
                <a:endParaRPr lang="fr-B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Box 77"/>
              <p:cNvSpPr txBox="1"/>
              <p:nvPr/>
            </p:nvSpPr>
            <p:spPr>
              <a:xfrm>
                <a:off x="6264861" y="3497895"/>
                <a:ext cx="2101799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Rhéologie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000" dirty="0">
                    <a:solidFill>
                      <a:srgbClr val="000000"/>
                    </a:solidFill>
                  </a:rPr>
                  <a:t>T</a:t>
                </a:r>
                <a:r>
                  <a:rPr lang="fr-BE" sz="1000" dirty="0">
                    <a:solidFill>
                      <a:srgbClr val="000000"/>
                    </a:solidFill>
                    <a:latin typeface="Arial" charset="0"/>
                  </a:rPr>
                  <a:t>emps de séchage et de prise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BE" sz="1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32" name="Picture 1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0" r="11919" b="9630"/>
            <a:stretch/>
          </p:blipFill>
          <p:spPr bwMode="auto">
            <a:xfrm>
              <a:off x="5054447" y="3142202"/>
              <a:ext cx="997397" cy="1437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086F545-2D1B-4DB5-B2FB-6A575CD74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45" y="1398588"/>
              <a:ext cx="1012545" cy="143720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DED374-F87D-4361-9DE1-07CAE784D7B6}"/>
                </a:ext>
              </a:extLst>
            </p:cNvPr>
            <p:cNvGrpSpPr/>
            <p:nvPr/>
          </p:nvGrpSpPr>
          <p:grpSpPr>
            <a:xfrm>
              <a:off x="1634611" y="1404493"/>
              <a:ext cx="1710580" cy="695832"/>
              <a:chOff x="7115213" y="3049252"/>
              <a:chExt cx="1710580" cy="6958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B0DA41-CDA2-4C2A-873D-3D94850A9A6D}"/>
                  </a:ext>
                </a:extLst>
              </p:cNvPr>
              <p:cNvSpPr/>
              <p:nvPr/>
            </p:nvSpPr>
            <p:spPr>
              <a:xfrm>
                <a:off x="7135821" y="3049252"/>
                <a:ext cx="1298432" cy="1692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sz="1100" b="1" dirty="0">
                    <a:solidFill>
                      <a:srgbClr val="000000"/>
                    </a:solidFill>
                  </a:rPr>
                  <a:t>Isolation Électrique</a:t>
                </a:r>
                <a:endParaRPr lang="fr-BE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2E3843-5ED6-47EB-B049-6D267681A56D}"/>
                  </a:ext>
                </a:extLst>
              </p:cNvPr>
              <p:cNvSpPr txBox="1"/>
              <p:nvPr/>
            </p:nvSpPr>
            <p:spPr>
              <a:xfrm>
                <a:off x="7115213" y="3283419"/>
                <a:ext cx="1710580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BE" sz="1000" dirty="0">
                    <a:solidFill>
                      <a:srgbClr val="000000"/>
                    </a:solidFill>
                  </a:rPr>
                  <a:t>Colles</a:t>
                </a:r>
              </a:p>
              <a:p>
                <a:r>
                  <a:rPr lang="fr-BE" sz="1000" dirty="0">
                    <a:solidFill>
                      <a:srgbClr val="000000"/>
                    </a:solidFill>
                  </a:rPr>
                  <a:t>Propriétés Mécaniques</a:t>
                </a:r>
              </a:p>
              <a:p>
                <a:r>
                  <a:rPr lang="fr-BE" sz="1000" dirty="0">
                    <a:solidFill>
                      <a:srgbClr val="000000"/>
                    </a:solidFill>
                  </a:rPr>
                  <a:t>Usinabilité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599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Aft>
                <a:spcPct val="100000"/>
              </a:spcAft>
              <a:defRPr sz="2500">
                <a:solidFill>
                  <a:schemeClr val="hlink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80EC1FC7-FB62-42EB-9BDE-3DB8C0B79335}" type="slidenum">
              <a:rPr lang="de-DE" altLang="de-DE" sz="900" smtClean="0">
                <a:solidFill>
                  <a:srgbClr val="828386"/>
                </a:solidFill>
                <a:latin typeface="Arial" pitchFamily="34" charset="0"/>
              </a:rPr>
              <a:pPr eaLnBrk="1" hangingPunct="1">
                <a:spcAft>
                  <a:spcPct val="0"/>
                </a:spcAft>
              </a:pPr>
              <a:t>7</a:t>
            </a:fld>
            <a:endParaRPr lang="de-DE" altLang="de-DE" sz="900" dirty="0">
              <a:solidFill>
                <a:srgbClr val="828386"/>
              </a:solidFill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MARCHÉS / APPLICATIONS / VOLUMES</a:t>
            </a:r>
            <a:endParaRPr lang="en-US" alt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36" name="Textfeld 13">
            <a:extLst>
              <a:ext uri="{FF2B5EF4-FFF2-40B4-BE49-F238E27FC236}">
                <a16:creationId xmlns:a16="http://schemas.microsoft.com/office/drawing/2014/main" id="{FA2EFDDC-3AA6-4A3B-858A-67F4E0FC6425}"/>
              </a:ext>
            </a:extLst>
          </p:cNvPr>
          <p:cNvSpPr txBox="1"/>
          <p:nvPr/>
        </p:nvSpPr>
        <p:spPr>
          <a:xfrm>
            <a:off x="457200" y="6186790"/>
            <a:ext cx="9000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https://www.gminsights.com/industry-analysis/nanocellulose-market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85D28-1000-4195-B8EB-F8B1DBB9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67" y="1481758"/>
            <a:ext cx="4816029" cy="31966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02BDD1-35D9-4DC4-9397-609796CE4B01}"/>
              </a:ext>
            </a:extLst>
          </p:cNvPr>
          <p:cNvSpPr/>
          <p:nvPr/>
        </p:nvSpPr>
        <p:spPr>
          <a:xfrm>
            <a:off x="5339000" y="2132856"/>
            <a:ext cx="3625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+mj-lt"/>
              </a:rPr>
              <a:t>“In the nanocellulose market,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nanofibrillated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cellulose segment is said to gain the highest share </a:t>
            </a:r>
            <a:r>
              <a:rPr lang="en-GB" b="1" dirty="0">
                <a:solidFill>
                  <a:srgbClr val="000000"/>
                </a:solidFill>
                <a:latin typeface="+mj-lt"/>
              </a:rPr>
              <a:t>of over USD 540 million by 2024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owing to its superior properties.</a:t>
            </a:r>
          </a:p>
          <a:p>
            <a:r>
              <a:rPr lang="en-GB" dirty="0">
                <a:solidFill>
                  <a:srgbClr val="000000"/>
                </a:solidFill>
                <a:latin typeface="+mj-lt"/>
              </a:rPr>
              <a:t>Nanocellulose Market size </a:t>
            </a:r>
            <a:r>
              <a:rPr lang="en-GB" b="1" dirty="0">
                <a:solidFill>
                  <a:srgbClr val="000000"/>
                </a:solidFill>
                <a:latin typeface="+mj-lt"/>
              </a:rPr>
              <a:t>will likely surpass USD 1 billion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by 2024.”</a:t>
            </a:r>
            <a:endParaRPr lang="en-GB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A0247A-9CA6-4EB4-8EFB-0B9AD8225C93}"/>
              </a:ext>
            </a:extLst>
          </p:cNvPr>
          <p:cNvSpPr/>
          <p:nvPr/>
        </p:nvSpPr>
        <p:spPr>
          <a:xfrm>
            <a:off x="457200" y="4820959"/>
            <a:ext cx="8435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+mj-lt"/>
              </a:rPr>
              <a:t>“Nanocellulose industry is driven by its applications in the </a:t>
            </a:r>
            <a:r>
              <a:rPr lang="en-GB" b="1" dirty="0">
                <a:solidFill>
                  <a:srgbClr val="000000"/>
                </a:solidFill>
                <a:latin typeface="+mj-lt"/>
              </a:rPr>
              <a:t>food &amp; beverage packaging materials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, due to its exceptional characteristics which help prevent the food content spoilage and blocks the oxygen entry in it. Moreover, the product is used to substitute </a:t>
            </a:r>
            <a:r>
              <a:rPr lang="en-GB" b="1" dirty="0">
                <a:solidFill>
                  <a:srgbClr val="000000"/>
                </a:solidFill>
                <a:latin typeface="+mj-lt"/>
              </a:rPr>
              <a:t>polystyrene-based foams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and also helps improving the shelf life, thus improving the overall food quality. ”</a:t>
            </a:r>
          </a:p>
        </p:txBody>
      </p:sp>
    </p:spTree>
    <p:extLst>
      <p:ext uri="{BB962C8B-B14F-4D97-AF65-F5344CB8AC3E}">
        <p14:creationId xmlns:p14="http://schemas.microsoft.com/office/powerpoint/2010/main" val="271765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err="1"/>
              <a:t>Rencontres</a:t>
            </a:r>
            <a:r>
              <a:rPr lang="de-DE" altLang="de-DE" dirty="0"/>
              <a:t> WOODRISE_Genève_31 Janvier 2019_Weidmann_Delaunay-Driquert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BAB7AA-A300-4896-8F4A-E356D38711F7}" type="slidenum">
              <a:rPr lang="de-DE" altLang="de-DE">
                <a:solidFill>
                  <a:srgbClr val="4D4E53"/>
                </a:solidFill>
              </a:rPr>
              <a:pPr/>
              <a:t>8</a:t>
            </a:fld>
            <a:endParaRPr lang="de-DE" altLang="de-DE">
              <a:solidFill>
                <a:srgbClr val="4D4E53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9750" y="1196752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CH" altLang="de-DE" sz="2500" b="1" dirty="0">
                <a:solidFill>
                  <a:srgbClr val="EB0000"/>
                </a:solidFill>
                <a:latin typeface="Arial Narrow" pitchFamily="34" charset="0"/>
              </a:rPr>
              <a:t>weidmannfibertechnology.com</a:t>
            </a:r>
            <a:endParaRPr lang="de-DE" altLang="de-DE" sz="2500" b="1" dirty="0">
              <a:solidFill>
                <a:srgbClr val="EB00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96" y="2080146"/>
            <a:ext cx="7063408" cy="395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430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NUMBER" val="0"/>
  <p:tag name="AGENDAHEIGHT" val="118.6803131103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2/06/2015 10:37: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22/06/2015 10:37: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2/06/2015 10:37: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22/06/2015 10:37:02"/>
</p:tagLst>
</file>

<file path=ppt/theme/theme1.xml><?xml version="1.0" encoding="utf-8"?>
<a:theme xmlns:a="http://schemas.openxmlformats.org/drawingml/2006/main" name="Weidmann_new_CI">
  <a:themeElements>
    <a:clrScheme name="Weidmann_new_CI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Weidmann_new_CI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idmann_new_CI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 Weidmann">
  <a:themeElements>
    <a:clrScheme name="Chapter Weidmann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Chapter Weidman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Weidmann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genda Weidmann">
  <a:themeElements>
    <a:clrScheme name="Agenda Weidmann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Agenda Weidman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genda Weidmann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cture full">
  <a:themeElements>
    <a:clrScheme name="Picture full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Picture full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cture full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hapter Weidmann">
  <a:themeElements>
    <a:clrScheme name="Chapter Weidmann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Chapter Weidman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Weidmann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hapter Weidmann">
  <a:themeElements>
    <a:clrScheme name="Chapter Weidmann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Chapter Weidman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Weidmann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Weidmann_new_CI">
  <a:themeElements>
    <a:clrScheme name="Weidmann_new_CI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Weidmann_new_CI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idmann_new_CI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Agenda Weidmann">
  <a:themeElements>
    <a:clrScheme name="Agenda Weidmann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Agenda Weidman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genda Weidmann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Agenda Weidmann">
  <a:themeElements>
    <a:clrScheme name="Agenda Weidmann 1">
      <a:dk1>
        <a:srgbClr val="000000"/>
      </a:dk1>
      <a:lt1>
        <a:srgbClr val="FFFFFF"/>
      </a:lt1>
      <a:dk2>
        <a:srgbClr val="DC0000"/>
      </a:dk2>
      <a:lt2>
        <a:srgbClr val="C3DDE8"/>
      </a:lt2>
      <a:accent1>
        <a:srgbClr val="6AAAC5"/>
      </a:accent1>
      <a:accent2>
        <a:srgbClr val="4D4E53"/>
      </a:accent2>
      <a:accent3>
        <a:srgbClr val="FFFFFF"/>
      </a:accent3>
      <a:accent4>
        <a:srgbClr val="000000"/>
      </a:accent4>
      <a:accent5>
        <a:srgbClr val="B9D2DF"/>
      </a:accent5>
      <a:accent6>
        <a:srgbClr val="45464A"/>
      </a:accent6>
      <a:hlink>
        <a:srgbClr val="828386"/>
      </a:hlink>
      <a:folHlink>
        <a:srgbClr val="D2CACB"/>
      </a:folHlink>
    </a:clrScheme>
    <a:fontScheme name="Agenda Weidman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36000" rIns="72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genda Weidmann 1">
        <a:dk1>
          <a:srgbClr val="000000"/>
        </a:dk1>
        <a:lt1>
          <a:srgbClr val="FFFFFF"/>
        </a:lt1>
        <a:dk2>
          <a:srgbClr val="DC0000"/>
        </a:dk2>
        <a:lt2>
          <a:srgbClr val="C3DDE8"/>
        </a:lt2>
        <a:accent1>
          <a:srgbClr val="6AAAC5"/>
        </a:accent1>
        <a:accent2>
          <a:srgbClr val="4D4E53"/>
        </a:accent2>
        <a:accent3>
          <a:srgbClr val="FFFFFF"/>
        </a:accent3>
        <a:accent4>
          <a:srgbClr val="000000"/>
        </a:accent4>
        <a:accent5>
          <a:srgbClr val="B9D2DF"/>
        </a:accent5>
        <a:accent6>
          <a:srgbClr val="45464A"/>
        </a:accent6>
        <a:hlink>
          <a:srgbClr val="828386"/>
        </a:hlink>
        <a:folHlink>
          <a:srgbClr val="D2CA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Weidmann_new_CI</Template>
  <TotalTime>0</TotalTime>
  <Words>367</Words>
  <Application>Microsoft Office PowerPoint</Application>
  <PresentationFormat>On-screen Show (4:3)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Weidmann_new_CI</vt:lpstr>
      <vt:lpstr>Chapter Weidmann</vt:lpstr>
      <vt:lpstr>Agenda Weidmann</vt:lpstr>
      <vt:lpstr>Picture full</vt:lpstr>
      <vt:lpstr>1_Chapter Weidmann</vt:lpstr>
      <vt:lpstr>3_Chapter Weidmann</vt:lpstr>
      <vt:lpstr>1_Weidmann_new_CI</vt:lpstr>
      <vt:lpstr>1_Agenda Weidmann</vt:lpstr>
      <vt:lpstr>2_Agenda Weidmann</vt:lpstr>
      <vt:lpstr>31. Janvier 2019 Rencontres WOODRISE Weidmann Fiber Technology Lucile Delaunay-Driquert  </vt:lpstr>
      <vt:lpstr>WEIDMANN GROUP</vt:lpstr>
      <vt:lpstr>ZOOM SUR LES MICROFIBRILLES</vt:lpstr>
      <vt:lpstr>VISUEL DES MFCs</vt:lpstr>
      <vt:lpstr>CHARACTERISATION DES MFCs</vt:lpstr>
      <vt:lpstr>EXEMPLES D’APPLICATIONS </vt:lpstr>
      <vt:lpstr>MARCHÉS / APPLICATIONS / VOLUMES</vt:lpstr>
      <vt:lpstr>PowerPoint Presentation</vt:lpstr>
    </vt:vector>
  </TitlesOfParts>
  <Company>WICOR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KIN1886</dc:creator>
  <cp:lastModifiedBy>Lucile Delaunay-Driquert</cp:lastModifiedBy>
  <cp:revision>547</cp:revision>
  <cp:lastPrinted>2019-01-10T21:29:37Z</cp:lastPrinted>
  <dcterms:created xsi:type="dcterms:W3CDTF">2010-01-05T08:29:58Z</dcterms:created>
  <dcterms:modified xsi:type="dcterms:W3CDTF">2019-01-29T06:28:23Z</dcterms:modified>
</cp:coreProperties>
</file>