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63" r:id="rId2"/>
    <p:sldId id="266" r:id="rId3"/>
    <p:sldId id="274" r:id="rId4"/>
    <p:sldId id="292" r:id="rId5"/>
    <p:sldId id="270" r:id="rId6"/>
    <p:sldId id="293" r:id="rId7"/>
    <p:sldId id="269" r:id="rId8"/>
    <p:sldId id="272" r:id="rId9"/>
    <p:sldId id="275" r:id="rId10"/>
    <p:sldId id="277" r:id="rId11"/>
    <p:sldId id="278" r:id="rId12"/>
    <p:sldId id="284" r:id="rId13"/>
    <p:sldId id="288" r:id="rId14"/>
    <p:sldId id="289" r:id="rId15"/>
    <p:sldId id="282" r:id="rId16"/>
    <p:sldId id="286" r:id="rId17"/>
    <p:sldId id="287" r:id="rId18"/>
    <p:sldId id="290" r:id="rId19"/>
    <p:sldId id="29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69322" autoAdjust="0"/>
  </p:normalViewPr>
  <p:slideViewPr>
    <p:cSldViewPr snapToGrid="0">
      <p:cViewPr varScale="1">
        <p:scale>
          <a:sx n="46" d="100"/>
          <a:sy n="46" d="100"/>
        </p:scale>
        <p:origin x="153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F0F4C-C9C1-49BC-A9BD-59E2FB686290}" type="datetimeFigureOut">
              <a:rPr lang="fr-CH" smtClean="0"/>
              <a:t>30.01.2019</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B674B-0EEA-4DAE-ABA1-334C5B6B7BAD}" type="slidenum">
              <a:rPr lang="fr-CH" smtClean="0"/>
              <a:t>‹#›</a:t>
            </a:fld>
            <a:endParaRPr lang="fr-CH"/>
          </a:p>
        </p:txBody>
      </p:sp>
    </p:spTree>
    <p:extLst>
      <p:ext uri="{BB962C8B-B14F-4D97-AF65-F5344CB8AC3E}">
        <p14:creationId xmlns:p14="http://schemas.microsoft.com/office/powerpoint/2010/main" val="294784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un grand plaisir</a:t>
            </a:r>
            <a:r>
              <a:rPr lang="fr-FR" baseline="0" dirty="0"/>
              <a:t> de pouvoir vous présenter le projet </a:t>
            </a:r>
            <a:r>
              <a:rPr lang="fr-FR" baseline="0" dirty="0" err="1"/>
              <a:t>Sylvo</a:t>
            </a:r>
            <a:r>
              <a:rPr lang="fr-FR" baseline="0" dirty="0"/>
              <a:t>, dont l’objectif est de …</a:t>
            </a:r>
          </a:p>
          <a:p>
            <a:r>
              <a:rPr lang="fr-FR" baseline="0" dirty="0"/>
              <a:t>Projet collaboratif Franco-Suisse soutenu par le programme </a:t>
            </a:r>
            <a:r>
              <a:rPr lang="fr-FR" baseline="0" dirty="0" err="1"/>
              <a:t>Interreg</a:t>
            </a:r>
            <a:endParaRPr lang="fr-FR" baseline="0" dirty="0"/>
          </a:p>
          <a:p>
            <a:endParaRPr lang="fr-FR" baseline="0" dirty="0"/>
          </a:p>
          <a:p>
            <a:r>
              <a:rPr lang="fr-FR" baseline="0" dirty="0"/>
              <a:t>L’école d’ingénieur et d’architecte de Fribourg en est la cheffe de file côté Suisse. Pour ma part, je m’appelle… je suis professeur à l’institut de technologie de l’environnement construit et suis porteuse de ce projet. </a:t>
            </a:r>
            <a:endParaRPr lang="fr-FR"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1</a:t>
            </a:fld>
            <a:endParaRPr lang="fr-CH"/>
          </a:p>
        </p:txBody>
      </p:sp>
    </p:spTree>
    <p:extLst>
      <p:ext uri="{BB962C8B-B14F-4D97-AF65-F5344CB8AC3E}">
        <p14:creationId xmlns:p14="http://schemas.microsoft.com/office/powerpoint/2010/main" val="322137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donc</a:t>
            </a:r>
            <a:r>
              <a:rPr lang="fr-FR" baseline="0" dirty="0"/>
              <a:t> multiplier par plus de 100 cette production pour satisfaire le marché qui est en train d’émerger. </a:t>
            </a:r>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11</a:t>
            </a:fld>
            <a:endParaRPr lang="fr-CH"/>
          </a:p>
        </p:txBody>
      </p:sp>
    </p:spTree>
    <p:extLst>
      <p:ext uri="{BB962C8B-B14F-4D97-AF65-F5344CB8AC3E}">
        <p14:creationId xmlns:p14="http://schemas.microsoft.com/office/powerpoint/2010/main" val="134453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x-none" dirty="0">
                <a:ea typeface="ＭＳ Ｐゴシック" charset="-128"/>
              </a:rPr>
              <a:t>Le projet </a:t>
            </a:r>
            <a:r>
              <a:rPr lang="fr-FR" altLang="x-none" dirty="0" err="1">
                <a:ea typeface="ＭＳ Ｐゴシック" charset="-128"/>
              </a:rPr>
              <a:t>Sylvo</a:t>
            </a:r>
            <a:r>
              <a:rPr lang="fr-FR" altLang="x-none" dirty="0">
                <a:ea typeface="ＭＳ Ｐゴシック" charset="-128"/>
              </a:rPr>
              <a:t> est né du constat de la possibilité de valoriser des produits et sous-produits du bois</a:t>
            </a:r>
            <a:r>
              <a:rPr lang="fr-FR" altLang="x-none" baseline="0" dirty="0">
                <a:ea typeface="ＭＳ Ｐゴシック" charset="-128"/>
              </a:rPr>
              <a:t> dans le cadre du besoin de traitement des eaux. </a:t>
            </a:r>
          </a:p>
          <a:p>
            <a:pPr eaLnBrk="1" hangingPunct="1">
              <a:spcBef>
                <a:spcPct val="0"/>
              </a:spcBef>
            </a:pPr>
            <a:endParaRPr lang="fr-CH" altLang="x-none" dirty="0">
              <a:ea typeface="ＭＳ Ｐゴシック" charset="-128"/>
            </a:endParaRPr>
          </a:p>
        </p:txBody>
      </p:sp>
    </p:spTree>
    <p:extLst>
      <p:ext uri="{BB962C8B-B14F-4D97-AF65-F5344CB8AC3E}">
        <p14:creationId xmlns:p14="http://schemas.microsoft.com/office/powerpoint/2010/main" val="180382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13</a:t>
            </a:fld>
            <a:endParaRPr lang="fr-CH"/>
          </a:p>
        </p:txBody>
      </p:sp>
    </p:spTree>
    <p:extLst>
      <p:ext uri="{BB962C8B-B14F-4D97-AF65-F5344CB8AC3E}">
        <p14:creationId xmlns:p14="http://schemas.microsoft.com/office/powerpoint/2010/main" val="85014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atteindre ces objectifs</a:t>
            </a:r>
            <a:r>
              <a:rPr lang="fr-FR" baseline="0" dirty="0"/>
              <a:t> le projet repose sur la mise en commun de savoir et de visions:</a:t>
            </a:r>
          </a:p>
          <a:p>
            <a:endParaRPr lang="fr-FR" baseline="0" dirty="0"/>
          </a:p>
          <a:p>
            <a:r>
              <a:rPr lang="fr-FR" baseline="0" dirty="0"/>
              <a:t>Ceux du monde académique</a:t>
            </a:r>
          </a:p>
          <a:p>
            <a:r>
              <a:rPr lang="fr-FR" baseline="0" dirty="0"/>
              <a:t>Ceux de l’industrie du bois</a:t>
            </a:r>
          </a:p>
          <a:p>
            <a:r>
              <a:rPr lang="fr-FR" baseline="0" dirty="0"/>
              <a:t>Ceux des utilisateurs des traitements de l’eau et des surveillants de la qualité des eaux</a:t>
            </a:r>
          </a:p>
          <a:p>
            <a:r>
              <a:rPr lang="fr-FR" baseline="0" dirty="0"/>
              <a:t>Deux des producteurs, vendeurs de </a:t>
            </a:r>
            <a:r>
              <a:rPr lang="fr-FR" baseline="0" dirty="0" err="1"/>
              <a:t>biochars</a:t>
            </a:r>
            <a:r>
              <a:rPr lang="fr-FR" baseline="0" dirty="0"/>
              <a:t> ou de charbons actifs</a:t>
            </a:r>
          </a:p>
          <a:p>
            <a:endParaRPr lang="fr-FR" baseline="0" dirty="0"/>
          </a:p>
          <a:p>
            <a:r>
              <a:rPr lang="fr-FR" baseline="0" dirty="0"/>
              <a:t>Des partenaires associatifs, privés et publics font partie du projet, de part et d’autre de la frontière.</a:t>
            </a:r>
          </a:p>
          <a:p>
            <a:endParaRPr lang="fr-FR" baseline="0"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14</a:t>
            </a:fld>
            <a:endParaRPr lang="fr-CH"/>
          </a:p>
        </p:txBody>
      </p:sp>
    </p:spTree>
    <p:extLst>
      <p:ext uri="{BB962C8B-B14F-4D97-AF65-F5344CB8AC3E}">
        <p14:creationId xmlns:p14="http://schemas.microsoft.com/office/powerpoint/2010/main" val="370964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15</a:t>
            </a:fld>
            <a:endParaRPr lang="fr-CH"/>
          </a:p>
        </p:txBody>
      </p:sp>
    </p:spTree>
    <p:extLst>
      <p:ext uri="{BB962C8B-B14F-4D97-AF65-F5344CB8AC3E}">
        <p14:creationId xmlns:p14="http://schemas.microsoft.com/office/powerpoint/2010/main" val="93901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16</a:t>
            </a:fld>
            <a:endParaRPr lang="fr-CH"/>
          </a:p>
        </p:txBody>
      </p:sp>
    </p:spTree>
    <p:extLst>
      <p:ext uri="{BB962C8B-B14F-4D97-AF65-F5344CB8AC3E}">
        <p14:creationId xmlns:p14="http://schemas.microsoft.com/office/powerpoint/2010/main" val="105862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17</a:t>
            </a:fld>
            <a:endParaRPr lang="fr-CH"/>
          </a:p>
        </p:txBody>
      </p:sp>
    </p:spTree>
    <p:extLst>
      <p:ext uri="{BB962C8B-B14F-4D97-AF65-F5344CB8AC3E}">
        <p14:creationId xmlns:p14="http://schemas.microsoft.com/office/powerpoint/2010/main" val="38116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18</a:t>
            </a:fld>
            <a:endParaRPr lang="fr-CH"/>
          </a:p>
        </p:txBody>
      </p:sp>
    </p:spTree>
    <p:extLst>
      <p:ext uri="{BB962C8B-B14F-4D97-AF65-F5344CB8AC3E}">
        <p14:creationId xmlns:p14="http://schemas.microsoft.com/office/powerpoint/2010/main" val="237664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Avant d’entrer dans le vif</a:t>
            </a:r>
            <a:r>
              <a:rPr lang="fr-FR" baseline="0" dirty="0"/>
              <a:t> du sujet, je vais faire un pas en dehors du bois et de la forêt, mais pour y revenir bien vite. Je vais vous parler d’un contexte législatif et environnemental, celui du besoin de traitement des eaux.</a:t>
            </a:r>
          </a:p>
          <a:p>
            <a:r>
              <a:rPr lang="fr-FR" baseline="0" dirty="0"/>
              <a:t>Que l’on parle d’eau usée, d’eau de recharge de nappe, d’eaux de ruissellements ou d’eau potables. </a:t>
            </a:r>
          </a:p>
          <a:p>
            <a:endParaRPr lang="fr-FR" baseline="0" dirty="0"/>
          </a:p>
          <a:p>
            <a:r>
              <a:rPr lang="fr-FR" baseline="0" dirty="0"/>
              <a:t>En ce qui concerne les eaux </a:t>
            </a:r>
            <a:r>
              <a:rPr lang="fr-FR" baseline="0" dirty="0" err="1"/>
              <a:t>ueées</a:t>
            </a:r>
            <a:r>
              <a:rPr lang="fr-FR" baseline="0" dirty="0"/>
              <a:t>, </a:t>
            </a:r>
            <a:r>
              <a:rPr lang="fr-FR" baseline="0" dirty="0" err="1"/>
              <a:t>nn</a:t>
            </a:r>
            <a:r>
              <a:rPr lang="fr-FR" baseline="0" dirty="0"/>
              <a:t> 2016 est sortie la nouvelle ordonnance sur la protection des eaux qui impose le traitement des micropolluants dans les STEP d’une certaine taille, d’ici à 2040. Ce sont des millions qui sont investis dans la modernisation des installations pour parvenir au traitement des micropolluants:  sous ce terme on désigne des molécules qui a des doses infimes ont un impact sur les êtres vivants: ce sont des résidus médicamenteux, des produits de soin corporels, des produits d’entretien de surfaces, des herbicides, fongicides, </a:t>
            </a:r>
            <a:r>
              <a:rPr lang="fr-FR" baseline="0" dirty="0" err="1"/>
              <a:t>etc</a:t>
            </a:r>
            <a:r>
              <a:rPr lang="fr-FR" baseline="0" dirty="0"/>
              <a:t>, etc…</a:t>
            </a:r>
          </a:p>
          <a:p>
            <a:r>
              <a:rPr lang="fr-FR" baseline="0" dirty="0"/>
              <a:t>Les solutions de traitement sont soit par adsorption sur des charbons actifs, soit par destruction par ozonation. </a:t>
            </a:r>
          </a:p>
          <a:p>
            <a:endParaRPr lang="fr-FR" baseline="0" dirty="0"/>
          </a:p>
          <a:p>
            <a:endParaRPr lang="fr-FR" baseline="0" dirty="0"/>
          </a:p>
          <a:p>
            <a:endParaRPr lang="fr-FR" baseline="0" dirty="0"/>
          </a:p>
          <a:p>
            <a:endParaRPr lang="fr-FR" dirty="0"/>
          </a:p>
          <a:p>
            <a:endParaRPr lang="fr-FR" dirty="0"/>
          </a:p>
          <a:p>
            <a:endParaRPr lang="fr-FR" dirty="0"/>
          </a:p>
          <a:p>
            <a:endParaRPr lang="fr-FR" dirty="0"/>
          </a:p>
          <a:p>
            <a:endParaRPr lang="fr-CH" dirty="0"/>
          </a:p>
          <a:p>
            <a:r>
              <a:rPr lang="fr-CH" dirty="0"/>
              <a:t>Chiffres eaux</a:t>
            </a:r>
            <a:r>
              <a:rPr lang="fr-CH" baseline="0" dirty="0"/>
              <a:t> de ruissellement</a:t>
            </a:r>
            <a:r>
              <a:rPr lang="fr-CH" dirty="0"/>
              <a:t>: kg/</a:t>
            </a:r>
            <a:r>
              <a:rPr lang="fr-CH" baseline="0" dirty="0"/>
              <a:t> mètres linéaires = 300 kg/1.5 m = 150 kg/m linéaire et 150 </a:t>
            </a:r>
            <a:r>
              <a:rPr lang="fr-CH" baseline="0" dirty="0" err="1"/>
              <a:t>chf</a:t>
            </a:r>
            <a:r>
              <a:rPr lang="fr-CH" baseline="0" dirty="0"/>
              <a:t>/m traités tous les 4 ans.</a:t>
            </a:r>
          </a:p>
          <a:p>
            <a:r>
              <a:rPr lang="fr-FR" baseline="0" dirty="0"/>
              <a:t>Eaux usées: calcul par m3 traités selon type de traitement.</a:t>
            </a:r>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2</a:t>
            </a:fld>
            <a:endParaRPr lang="fr-CH"/>
          </a:p>
        </p:txBody>
      </p:sp>
    </p:spTree>
    <p:extLst>
      <p:ext uri="{BB962C8B-B14F-4D97-AF65-F5344CB8AC3E}">
        <p14:creationId xmlns:p14="http://schemas.microsoft.com/office/powerpoint/2010/main" val="163403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x-none" dirty="0">
                <a:ea typeface="ＭＳ Ｐゴシック" charset="-128"/>
              </a:rPr>
              <a:t>Quantités</a:t>
            </a:r>
            <a:r>
              <a:rPr lang="fr-FR" altLang="x-none" baseline="0" dirty="0">
                <a:ea typeface="ＭＳ Ｐゴシック" charset="-128"/>
              </a:rPr>
              <a:t> en jeu pour la mise en œuvre de la nouvelle loi: dans un calcul sécuritaire: </a:t>
            </a:r>
          </a:p>
          <a:p>
            <a:pPr eaLnBrk="1" hangingPunct="1">
              <a:spcBef>
                <a:spcPct val="0"/>
              </a:spcBef>
            </a:pPr>
            <a:r>
              <a:rPr lang="fr-FR" sz="1200" dirty="0"/>
              <a:t>Suisse: 1400 </a:t>
            </a:r>
            <a:r>
              <a:rPr lang="fr-FR" sz="1200" dirty="0" err="1"/>
              <a:t>Mios</a:t>
            </a:r>
            <a:r>
              <a:rPr lang="fr-FR" sz="1200" dirty="0"/>
              <a:t> m3/an d’eau usée 1000 </a:t>
            </a:r>
            <a:r>
              <a:rPr lang="fr-FR" sz="1200" dirty="0" err="1"/>
              <a:t>Mio</a:t>
            </a:r>
            <a:r>
              <a:rPr lang="fr-FR" sz="1200" dirty="0"/>
              <a:t> m</a:t>
            </a:r>
            <a:r>
              <a:rPr lang="fr-FR" sz="1200" baseline="30000" dirty="0"/>
              <a:t>3</a:t>
            </a:r>
            <a:r>
              <a:rPr lang="fr-FR" sz="1200" dirty="0"/>
              <a:t>/an d’eau à traiter à raison de 10 mg/l de charbons dans les bassins de traitement. =&gt; 10’000 tonnes de </a:t>
            </a:r>
            <a:r>
              <a:rPr lang="fr-FR" sz="1200" dirty="0" err="1"/>
              <a:t>biochars</a:t>
            </a:r>
            <a:r>
              <a:rPr lang="fr-FR" sz="1200" dirty="0"/>
              <a:t> / an = 10 </a:t>
            </a:r>
            <a:r>
              <a:rPr lang="fr-FR" sz="1200" dirty="0" err="1"/>
              <a:t>Mio</a:t>
            </a:r>
            <a:r>
              <a:rPr lang="fr-FR" sz="1200" dirty="0"/>
              <a:t> CHF/an (calculé</a:t>
            </a:r>
            <a:r>
              <a:rPr lang="fr-FR" sz="1200" baseline="0" dirty="0"/>
              <a:t> à partir des M3 d’EU à traiter en Suisse, avec une concentration estimée de </a:t>
            </a:r>
            <a:r>
              <a:rPr lang="fr-FR" sz="1200" baseline="0" dirty="0" err="1"/>
              <a:t>biochars</a:t>
            </a:r>
            <a:r>
              <a:rPr lang="fr-FR" sz="1200" baseline="0" dirty="0"/>
              <a:t>.</a:t>
            </a:r>
            <a:endParaRPr lang="fr-CH" altLang="x-none" dirty="0">
              <a:ea typeface="ＭＳ Ｐゴシック" charset="-128"/>
            </a:endParaRPr>
          </a:p>
          <a:p>
            <a:pPr eaLnBrk="1" hangingPunct="1">
              <a:spcBef>
                <a:spcPct val="0"/>
              </a:spcBef>
            </a:pPr>
            <a:endParaRPr lang="fr-CH" altLang="x-none" dirty="0">
              <a:ea typeface="ＭＳ Ｐゴシック" charset="-128"/>
            </a:endParaRPr>
          </a:p>
          <a:p>
            <a:pPr eaLnBrk="1" hangingPunct="1">
              <a:spcBef>
                <a:spcPct val="0"/>
              </a:spcBef>
            </a:pPr>
            <a:endParaRPr lang="fr-CH" altLang="x-none" dirty="0">
              <a:ea typeface="ＭＳ Ｐゴシック" charset="-128"/>
            </a:endParaRPr>
          </a:p>
          <a:p>
            <a:pPr eaLnBrk="1" hangingPunct="1">
              <a:spcBef>
                <a:spcPct val="0"/>
              </a:spcBef>
            </a:pPr>
            <a:endParaRPr lang="fr-CH" altLang="x-none" dirty="0">
              <a:ea typeface="ＭＳ Ｐゴシック" charset="-128"/>
            </a:endParaRPr>
          </a:p>
        </p:txBody>
      </p:sp>
    </p:spTree>
    <p:extLst>
      <p:ext uri="{BB962C8B-B14F-4D97-AF65-F5344CB8AC3E}">
        <p14:creationId xmlns:p14="http://schemas.microsoft.com/office/powerpoint/2010/main" val="222612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ce qui concerne les nappes, on constate un épuisement</a:t>
            </a:r>
            <a:r>
              <a:rPr lang="fr-FR" baseline="0" dirty="0"/>
              <a:t> des réserves des aquifères dans de nombreux pays, et en particulier, des décalage entre les pointes de besoins et les moments de recharge.</a:t>
            </a:r>
          </a:p>
          <a:p>
            <a:r>
              <a:rPr lang="fr-FR" baseline="0" dirty="0"/>
              <a:t>Ces problèmes sont rendus plus aigus par l’augmentation de la population et par le changement climatique. </a:t>
            </a:r>
          </a:p>
          <a:p>
            <a:r>
              <a:rPr lang="fr-FR" baseline="0" dirty="0"/>
              <a:t>On a recours pour résoudre ces problèmes à la recharge artificielle de nappes phréatiques</a:t>
            </a:r>
          </a:p>
          <a:p>
            <a:endParaRPr lang="fr-FR" baseline="0" dirty="0"/>
          </a:p>
          <a:p>
            <a:endParaRPr lang="fr-FR" baseline="0" dirty="0"/>
          </a:p>
          <a:p>
            <a:endParaRPr lang="fr-FR" baseline="0" dirty="0"/>
          </a:p>
          <a:p>
            <a:endParaRPr lang="fr-FR" dirty="0"/>
          </a:p>
          <a:p>
            <a:endParaRPr lang="fr-FR" dirty="0"/>
          </a:p>
          <a:p>
            <a:endParaRPr lang="fr-FR" dirty="0"/>
          </a:p>
          <a:p>
            <a:endParaRPr lang="fr-FR" dirty="0"/>
          </a:p>
          <a:p>
            <a:endParaRPr lang="fr-CH" dirty="0"/>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4</a:t>
            </a:fld>
            <a:endParaRPr lang="fr-CH"/>
          </a:p>
        </p:txBody>
      </p:sp>
    </p:spTree>
    <p:extLst>
      <p:ext uri="{BB962C8B-B14F-4D97-AF65-F5344CB8AC3E}">
        <p14:creationId xmlns:p14="http://schemas.microsoft.com/office/powerpoint/2010/main" val="88087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pratique</a:t>
            </a:r>
            <a:r>
              <a:rPr lang="fr-FR" baseline="0" dirty="0"/>
              <a:t> est répandue partout dans le monde: l’exemple connu est la recharge de la nappe de San Fernando pour l’alimentation de Los ANGELES, DES SITES existent en </a:t>
            </a:r>
            <a:r>
              <a:rPr lang="fr-FR" baseline="0" dirty="0" err="1"/>
              <a:t>Allemangen</a:t>
            </a:r>
            <a:r>
              <a:rPr lang="fr-FR" baseline="0" dirty="0"/>
              <a:t> (Berlin par exemple) en France et…tout proche de chez nous. La question du traitement préalable des eaux à </a:t>
            </a:r>
            <a:r>
              <a:rPr lang="fr-FR" baseline="0" dirty="0" err="1"/>
              <a:t>réinfiltrer</a:t>
            </a:r>
            <a:r>
              <a:rPr lang="fr-FR" baseline="0" dirty="0"/>
              <a:t> se pose étant donné la présence détectée de micropolluants dans les eaux utilisées pour la </a:t>
            </a:r>
            <a:r>
              <a:rPr lang="fr-FR" baseline="0" dirty="0" err="1"/>
              <a:t>réinfiltration</a:t>
            </a:r>
            <a:r>
              <a:rPr lang="fr-FR" baseline="0" dirty="0"/>
              <a:t>. </a:t>
            </a:r>
          </a:p>
          <a:p>
            <a:r>
              <a:rPr lang="fr-FR" baseline="0" dirty="0"/>
              <a:t>Cela nécessiterait alors l’utilisation d’adsorbant pour le traitement.</a:t>
            </a:r>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5</a:t>
            </a:fld>
            <a:endParaRPr lang="fr-CH"/>
          </a:p>
        </p:txBody>
      </p:sp>
    </p:spTree>
    <p:extLst>
      <p:ext uri="{BB962C8B-B14F-4D97-AF65-F5344CB8AC3E}">
        <p14:creationId xmlns:p14="http://schemas.microsoft.com/office/powerpoint/2010/main" val="357834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baseline="0" dirty="0"/>
          </a:p>
        </p:txBody>
      </p:sp>
      <p:sp>
        <p:nvSpPr>
          <p:cNvPr id="4" name="Espace réservé du numéro de diapositive 3"/>
          <p:cNvSpPr>
            <a:spLocks noGrp="1"/>
          </p:cNvSpPr>
          <p:nvPr>
            <p:ph type="sldNum" sz="quarter" idx="10"/>
          </p:nvPr>
        </p:nvSpPr>
        <p:spPr/>
        <p:txBody>
          <a:bodyPr/>
          <a:lstStyle/>
          <a:p>
            <a:fld id="{D89A7F64-8800-4636-9938-9BBD3B4FC4FA}" type="slidenum">
              <a:rPr lang="fr-CH" smtClean="0"/>
              <a:t>6</a:t>
            </a:fld>
            <a:endParaRPr lang="fr-CH"/>
          </a:p>
        </p:txBody>
      </p:sp>
    </p:spTree>
    <p:extLst>
      <p:ext uri="{BB962C8B-B14F-4D97-AF65-F5344CB8AC3E}">
        <p14:creationId xmlns:p14="http://schemas.microsoft.com/office/powerpoint/2010/main" val="340090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Dans le domaine des eaux de ruissellement, depuis les années 2000, on recommande de traiter les eaux de chaussées au trafic important, avant rejet dans les eaux superficielles. Cette nécessité incombe également aux </a:t>
            </a:r>
            <a:r>
              <a:rPr lang="fr-FR" baseline="0" dirty="0" err="1"/>
              <a:t>CFFs</a:t>
            </a:r>
            <a:r>
              <a:rPr lang="fr-FR" baseline="0" dirty="0"/>
              <a:t>.</a:t>
            </a:r>
          </a:p>
          <a:p>
            <a:r>
              <a:rPr lang="fr-FR" baseline="0" dirty="0"/>
              <a:t>Dans ces deux domaines, nous avons à la HES-SO testé des solutions techniques à base de </a:t>
            </a:r>
            <a:r>
              <a:rPr lang="fr-FR" baseline="0" dirty="0" err="1"/>
              <a:t>biochars</a:t>
            </a:r>
            <a:r>
              <a:rPr lang="fr-FR" baseline="0" dirty="0"/>
              <a:t> de déchets de bois.</a:t>
            </a:r>
          </a:p>
          <a:p>
            <a:r>
              <a:rPr lang="fr-FR" baseline="0" dirty="0"/>
              <a:t>Et c’est ici, autour du </a:t>
            </a:r>
            <a:r>
              <a:rPr lang="fr-FR" baseline="0" dirty="0" err="1"/>
              <a:t>biochar</a:t>
            </a:r>
            <a:r>
              <a:rPr lang="fr-FR" baseline="0" dirty="0"/>
              <a:t> que l’eau rejoint le bois. </a:t>
            </a:r>
          </a:p>
          <a:p>
            <a:endParaRPr lang="fr-FR" dirty="0"/>
          </a:p>
          <a:p>
            <a:endParaRPr lang="fr-FR" dirty="0"/>
          </a:p>
          <a:p>
            <a:endParaRPr lang="fr-CH" dirty="0"/>
          </a:p>
          <a:p>
            <a:r>
              <a:rPr lang="fr-CH" dirty="0"/>
              <a:t>Chiffres eaux</a:t>
            </a:r>
            <a:r>
              <a:rPr lang="fr-CH" baseline="0" dirty="0"/>
              <a:t> de ruissellement</a:t>
            </a:r>
            <a:r>
              <a:rPr lang="fr-CH" dirty="0"/>
              <a:t>: kg/</a:t>
            </a:r>
            <a:r>
              <a:rPr lang="fr-CH" baseline="0" dirty="0"/>
              <a:t> mètres linéaires = 300 kg/1.5 m = 150 kg/m linéaire et 150 </a:t>
            </a:r>
            <a:r>
              <a:rPr lang="fr-CH" baseline="0" dirty="0" err="1"/>
              <a:t>chf</a:t>
            </a:r>
            <a:r>
              <a:rPr lang="fr-CH" baseline="0" dirty="0"/>
              <a:t>/m traités tous les 4 ans.</a:t>
            </a:r>
          </a:p>
          <a:p>
            <a:endParaRPr lang="fr-FR" dirty="0"/>
          </a:p>
          <a:p>
            <a:r>
              <a:rPr lang="fr-FR" dirty="0"/>
              <a:t>Zone de Renens: 6</a:t>
            </a:r>
            <a:r>
              <a:rPr lang="fr-FR" baseline="0" dirty="0"/>
              <a:t> bassins à environ 2 m3 par bassin. * le nombre de gares</a:t>
            </a:r>
          </a:p>
          <a:p>
            <a:r>
              <a:rPr lang="fr-FR" baseline="0" dirty="0"/>
              <a:t>Routier SMACC: 150 kg </a:t>
            </a:r>
            <a:r>
              <a:rPr lang="fr-FR" baseline="0" dirty="0" err="1"/>
              <a:t>technosol</a:t>
            </a:r>
            <a:r>
              <a:rPr lang="fr-FR" baseline="0" dirty="0"/>
              <a:t> /m =&gt; 100 kg </a:t>
            </a:r>
            <a:r>
              <a:rPr lang="fr-FR" baseline="0" dirty="0" err="1"/>
              <a:t>biochar</a:t>
            </a:r>
            <a:r>
              <a:rPr lang="fr-FR" baseline="0" dirty="0"/>
              <a:t> /m</a:t>
            </a:r>
          </a:p>
          <a:p>
            <a:endParaRPr lang="fr-FR" baseline="0" dirty="0"/>
          </a:p>
          <a:p>
            <a:endParaRPr lang="fr-FR" baseline="0" dirty="0"/>
          </a:p>
          <a:p>
            <a:r>
              <a:rPr lang="fr-FR" baseline="0" dirty="0"/>
              <a:t>Aujourd’hui la capacité de production est de 250 t /an environ, essentiellement destinée à l’agriculture. </a:t>
            </a:r>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7</a:t>
            </a:fld>
            <a:endParaRPr lang="fr-CH"/>
          </a:p>
        </p:txBody>
      </p:sp>
    </p:spTree>
    <p:extLst>
      <p:ext uri="{BB962C8B-B14F-4D97-AF65-F5344CB8AC3E}">
        <p14:creationId xmlns:p14="http://schemas.microsoft.com/office/powerpoint/2010/main" val="246307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ET c’est autour du </a:t>
            </a:r>
            <a:r>
              <a:rPr lang="fr-FR" baseline="0" dirty="0" err="1"/>
              <a:t>biochar</a:t>
            </a:r>
            <a:r>
              <a:rPr lang="fr-FR" baseline="0" dirty="0"/>
              <a:t> que l’eau et les bois, les sous produits du bois et de la forêt se retrouvent.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 </a:t>
            </a:r>
            <a:r>
              <a:rPr lang="fr-FR" baseline="0" dirty="0" err="1"/>
              <a:t>biochar</a:t>
            </a:r>
            <a:r>
              <a:rPr lang="fr-FR" baseline="0" dirty="0"/>
              <a:t> est un analogue aux charbons actifs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dirty="0"/>
              <a:t>Dans le domaine des eaux usées, ce sont environ 10’000 tonnes de </a:t>
            </a:r>
            <a:r>
              <a:rPr lang="fr-FR" dirty="0" err="1"/>
              <a:t>biochars</a:t>
            </a:r>
            <a:r>
              <a:rPr lang="fr-FR" dirty="0"/>
              <a:t> par année qui</a:t>
            </a:r>
            <a:r>
              <a:rPr lang="fr-FR" baseline="0" dirty="0"/>
              <a:t> seront nécessaires en Suisse.</a:t>
            </a:r>
          </a:p>
          <a:p>
            <a:r>
              <a:rPr lang="fr-FR" baseline="0" dirty="0"/>
              <a:t>Dans le domaine des eaux de ruissellement, c’est de 100 kg par m linéaire de route de 10 m de large nécessaires tous les 5 ans. </a:t>
            </a:r>
          </a:p>
          <a:p>
            <a:endParaRPr lang="fr-FR" baseline="0" dirty="0"/>
          </a:p>
          <a:p>
            <a:r>
              <a:rPr lang="fr-FR" baseline="0" dirty="0"/>
              <a:t>Un marché très important qu’alimente aujourd’hui en Suisse une seule </a:t>
            </a:r>
            <a:r>
              <a:rPr lang="fr-FR" baseline="0" dirty="0" err="1"/>
              <a:t>installatio</a:t>
            </a:r>
            <a:r>
              <a:rPr lang="fr-FR" baseline="0" dirty="0"/>
              <a:t> industrielle dont la capacité de production et d’environ 250 tonnes par an, principalement fournies à l’agriculture, une autre application des </a:t>
            </a:r>
            <a:r>
              <a:rPr lang="fr-FR" baseline="0" dirty="0" err="1"/>
              <a:t>biochars</a:t>
            </a:r>
            <a:r>
              <a:rPr lang="fr-FR" baseline="0" dirty="0"/>
              <a:t>. </a:t>
            </a:r>
            <a:endParaRPr lang="fr-CH" dirty="0"/>
          </a:p>
        </p:txBody>
      </p:sp>
      <p:sp>
        <p:nvSpPr>
          <p:cNvPr id="4" name="Espace réservé du numéro de diapositive 3"/>
          <p:cNvSpPr>
            <a:spLocks noGrp="1"/>
          </p:cNvSpPr>
          <p:nvPr>
            <p:ph type="sldNum" sz="quarter" idx="10"/>
          </p:nvPr>
        </p:nvSpPr>
        <p:spPr/>
        <p:txBody>
          <a:bodyPr/>
          <a:lstStyle/>
          <a:p>
            <a:fld id="{8D3B674B-0EEA-4DAE-ABA1-334C5B6B7BAD}" type="slidenum">
              <a:rPr lang="fr-CH" smtClean="0"/>
              <a:t>8</a:t>
            </a:fld>
            <a:endParaRPr lang="fr-CH"/>
          </a:p>
        </p:txBody>
      </p:sp>
    </p:spTree>
    <p:extLst>
      <p:ext uri="{BB962C8B-B14F-4D97-AF65-F5344CB8AC3E}">
        <p14:creationId xmlns:p14="http://schemas.microsoft.com/office/powerpoint/2010/main" val="90347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E38D936-4D5D-4957-86AB-195641501ACC}" type="slidenum">
              <a:rPr lang="en-GB" altLang="fr-FR" sz="1300"/>
              <a:pPr>
                <a:spcBef>
                  <a:spcPct val="0"/>
                </a:spcBef>
              </a:pPr>
              <a:t>9</a:t>
            </a:fld>
            <a:endParaRPr lang="en-GB" altLang="fr-FR"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fr-FR" dirty="0">
                <a:latin typeface="Arial" panose="020B0604020202020204" pitchFamily="34" charset="0"/>
                <a:cs typeface="Arial" panose="020B0604020202020204" pitchFamily="34" charset="0"/>
              </a:rPr>
              <a:t>La </a:t>
            </a:r>
            <a:r>
              <a:rPr lang="de-DE" altLang="fr-FR" dirty="0" err="1">
                <a:latin typeface="Arial" panose="020B0604020202020204" pitchFamily="34" charset="0"/>
                <a:cs typeface="Arial" panose="020B0604020202020204" pitchFamily="34" charset="0"/>
              </a:rPr>
              <a:t>production</a:t>
            </a:r>
            <a:r>
              <a:rPr lang="de-DE" altLang="fr-FR" dirty="0">
                <a:latin typeface="Arial" panose="020B0604020202020204" pitchFamily="34" charset="0"/>
                <a:cs typeface="Arial" panose="020B0604020202020204" pitchFamily="34" charset="0"/>
              </a:rPr>
              <a:t> industrielle </a:t>
            </a:r>
            <a:r>
              <a:rPr lang="de-DE" altLang="fr-FR" dirty="0" err="1">
                <a:latin typeface="Arial" panose="020B0604020202020204" pitchFamily="34" charset="0"/>
                <a:cs typeface="Arial" panose="020B0604020202020204" pitchFamily="34" charset="0"/>
              </a:rPr>
              <a:t>reste</a:t>
            </a:r>
            <a:r>
              <a:rPr lang="de-DE" altLang="fr-FR" dirty="0">
                <a:latin typeface="Arial" panose="020B0604020202020204" pitchFamily="34" charset="0"/>
                <a:cs typeface="Arial" panose="020B0604020202020204" pitchFamily="34" charset="0"/>
              </a:rPr>
              <a:t> de</a:t>
            </a:r>
            <a:r>
              <a:rPr lang="de-DE" altLang="fr-FR" baseline="0" dirty="0">
                <a:latin typeface="Arial" panose="020B0604020202020204" pitchFamily="34" charset="0"/>
                <a:cs typeface="Arial" panose="020B0604020202020204" pitchFamily="34" charset="0"/>
              </a:rPr>
              <a:t> </a:t>
            </a:r>
            <a:r>
              <a:rPr lang="de-DE" altLang="fr-FR" baseline="0" dirty="0" err="1">
                <a:latin typeface="Arial" panose="020B0604020202020204" pitchFamily="34" charset="0"/>
                <a:cs typeface="Arial" panose="020B0604020202020204" pitchFamily="34" charset="0"/>
              </a:rPr>
              <a:t>petite</a:t>
            </a:r>
            <a:r>
              <a:rPr lang="de-DE" altLang="fr-FR" baseline="0" dirty="0">
                <a:latin typeface="Arial" panose="020B0604020202020204" pitchFamily="34" charset="0"/>
                <a:cs typeface="Arial" panose="020B0604020202020204" pitchFamily="34" charset="0"/>
              </a:rPr>
              <a:t> </a:t>
            </a:r>
            <a:r>
              <a:rPr lang="de-DE" altLang="fr-FR" baseline="0" dirty="0" err="1">
                <a:latin typeface="Arial" panose="020B0604020202020204" pitchFamily="34" charset="0"/>
                <a:cs typeface="Arial" panose="020B0604020202020204" pitchFamily="34" charset="0"/>
              </a:rPr>
              <a:t>taille</a:t>
            </a:r>
            <a:r>
              <a:rPr lang="de-DE" altLang="fr-FR" baseline="0" dirty="0">
                <a:latin typeface="Arial" panose="020B0604020202020204" pitchFamily="34" charset="0"/>
                <a:cs typeface="Arial" panose="020B0604020202020204" pitchFamily="34" charset="0"/>
              </a:rPr>
              <a:t>: </a:t>
            </a:r>
            <a:r>
              <a:rPr lang="de-DE" altLang="fr-FR" baseline="0" dirty="0" err="1">
                <a:latin typeface="Arial" panose="020B0604020202020204" pitchFamily="34" charset="0"/>
                <a:cs typeface="Arial" panose="020B0604020202020204" pitchFamily="34" charset="0"/>
              </a:rPr>
              <a:t>voici</a:t>
            </a:r>
            <a:r>
              <a:rPr lang="de-DE" altLang="fr-FR" baseline="0" dirty="0">
                <a:latin typeface="Arial" panose="020B0604020202020204" pitchFamily="34" charset="0"/>
                <a:cs typeface="Arial" panose="020B0604020202020204" pitchFamily="34" charset="0"/>
              </a:rPr>
              <a:t> </a:t>
            </a:r>
            <a:r>
              <a:rPr lang="de-DE" altLang="fr-FR" baseline="0" dirty="0" err="1">
                <a:latin typeface="Arial" panose="020B0604020202020204" pitchFamily="34" charset="0"/>
                <a:cs typeface="Arial" panose="020B0604020202020204" pitchFamily="34" charset="0"/>
              </a:rPr>
              <a:t>un</a:t>
            </a:r>
            <a:r>
              <a:rPr lang="de-DE" altLang="fr-FR" baseline="0" dirty="0">
                <a:latin typeface="Arial" panose="020B0604020202020204" pitchFamily="34" charset="0"/>
                <a:cs typeface="Arial" panose="020B0604020202020204" pitchFamily="34" charset="0"/>
              </a:rPr>
              <a:t> </a:t>
            </a:r>
            <a:r>
              <a:rPr lang="de-DE" altLang="fr-FR" baseline="0" dirty="0" err="1">
                <a:latin typeface="Arial" panose="020B0604020202020204" pitchFamily="34" charset="0"/>
                <a:cs typeface="Arial" panose="020B0604020202020204" pitchFamily="34" charset="0"/>
              </a:rPr>
              <a:t>exemple</a:t>
            </a:r>
            <a:r>
              <a:rPr lang="de-DE" altLang="fr-FR" baseline="0" dirty="0">
                <a:latin typeface="Arial" panose="020B0604020202020204" pitchFamily="34" charset="0"/>
                <a:cs typeface="Arial" panose="020B0604020202020204" pitchFamily="34" charset="0"/>
              </a:rPr>
              <a:t> de </a:t>
            </a:r>
            <a:r>
              <a:rPr lang="de-DE" altLang="fr-FR" baseline="0" dirty="0" err="1">
                <a:latin typeface="Arial" panose="020B0604020202020204" pitchFamily="34" charset="0"/>
                <a:cs typeface="Arial" panose="020B0604020202020204" pitchFamily="34" charset="0"/>
              </a:rPr>
              <a:t>système</a:t>
            </a:r>
            <a:r>
              <a:rPr lang="de-DE" altLang="fr-FR" baseline="0" dirty="0">
                <a:latin typeface="Arial" panose="020B0604020202020204" pitchFamily="34" charset="0"/>
                <a:cs typeface="Arial" panose="020B0604020202020204" pitchFamily="34" charset="0"/>
              </a:rPr>
              <a:t> industriel.</a:t>
            </a:r>
            <a:endParaRPr lang="de-DE"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77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9E7300F2-DE0D-4187-ACF3-30A424CE555D}" type="datetime1">
              <a:rPr lang="fr-CH" smtClean="0"/>
              <a:t>30.01.2019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289265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53012E5-1CE7-46CF-97F1-08C64BA051D9}" type="datetime1">
              <a:rPr lang="fr-CH" smtClean="0"/>
              <a:t>30.01.2019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296752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CEAE547-B4B7-4351-ACE3-7CB08CBF9118}" type="datetime1">
              <a:rPr lang="fr-CH" smtClean="0"/>
              <a:t>30.01.2019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2134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90B46BDF-9F44-4995-8A8C-3F906B9CDFF7}" type="datetime1">
              <a:rPr lang="fr-CH" smtClean="0"/>
              <a:t>30.01.2019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a:xfrm>
            <a:off x="9307286" y="6356350"/>
            <a:ext cx="2743200" cy="365125"/>
          </a:xfrm>
        </p:spPr>
        <p:txBody>
          <a:bodyPr/>
          <a:lstStyle/>
          <a:p>
            <a:fld id="{36FA1FA3-ACFD-4190-BE32-861BE5304F07}" type="slidenum">
              <a:rPr lang="fr-CH" smtClean="0"/>
              <a:t>‹#›</a:t>
            </a:fld>
            <a:endParaRPr lang="fr-CH"/>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914" y="185738"/>
            <a:ext cx="961572" cy="961572"/>
          </a:xfrm>
          <a:prstGeom prst="rect">
            <a:avLst/>
          </a:prstGeom>
        </p:spPr>
      </p:pic>
    </p:spTree>
    <p:extLst>
      <p:ext uri="{BB962C8B-B14F-4D97-AF65-F5344CB8AC3E}">
        <p14:creationId xmlns:p14="http://schemas.microsoft.com/office/powerpoint/2010/main" val="382266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12685CE-9ABC-4C24-8024-75E46F1E1E9A}" type="datetime1">
              <a:rPr lang="fr-CH" smtClean="0"/>
              <a:t>30.01.2019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253524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F8ABE19C-AA05-461E-BB6D-B3FD43E18AA0}" type="datetime1">
              <a:rPr lang="fr-CH" smtClean="0"/>
              <a:t>30.01.2019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65970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2FBB9408-F2FA-4584-8FDA-40AB00CF83DE}" type="datetime1">
              <a:rPr lang="fr-CH" smtClean="0"/>
              <a:t>30.01.2019</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14058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0912E815-77AA-4C4C-8168-DD50D5E1C493}" type="datetime1">
              <a:rPr lang="fr-CH" smtClean="0"/>
              <a:t>30.01.2019</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160853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95C9A3-6BCA-4B25-A29F-35C867AC41E1}" type="datetime1">
              <a:rPr lang="fr-CH" smtClean="0"/>
              <a:t>30.01.2019</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327824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2E9B956-9F4B-4100-8ECA-4DAC7A934162}" type="datetime1">
              <a:rPr lang="fr-CH" smtClean="0"/>
              <a:t>30.01.2019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62564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6B1999-FB4B-46BC-AC64-E03C18B35D6E}" type="datetime1">
              <a:rPr lang="fr-CH" smtClean="0"/>
              <a:t>30.01.2019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6FA1FA3-ACFD-4190-BE32-861BE5304F07}" type="slidenum">
              <a:rPr lang="fr-CH" smtClean="0"/>
              <a:t>‹#›</a:t>
            </a:fld>
            <a:endParaRPr lang="fr-CH"/>
          </a:p>
        </p:txBody>
      </p:sp>
    </p:spTree>
    <p:extLst>
      <p:ext uri="{BB962C8B-B14F-4D97-AF65-F5344CB8AC3E}">
        <p14:creationId xmlns:p14="http://schemas.microsoft.com/office/powerpoint/2010/main" val="51174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F51B2-5A3A-4C80-BB8A-C21051F90D41}" type="datetime1">
              <a:rPr lang="fr-CH" smtClean="0"/>
              <a:t>30.01.2019</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9332686" y="63690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A1FA3-ACFD-4190-BE32-861BE5304F07}" type="slidenum">
              <a:rPr lang="fr-CH" smtClean="0"/>
              <a:t>‹#›</a:t>
            </a:fld>
            <a:endParaRPr lang="fr-CH"/>
          </a:p>
        </p:txBody>
      </p:sp>
    </p:spTree>
    <p:extLst>
      <p:ext uri="{BB962C8B-B14F-4D97-AF65-F5344CB8AC3E}">
        <p14:creationId xmlns:p14="http://schemas.microsoft.com/office/powerpoint/2010/main" val="179508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085957" y="666502"/>
            <a:ext cx="9144000" cy="2387600"/>
          </a:xfrm>
        </p:spPr>
        <p:txBody>
          <a:bodyPr>
            <a:normAutofit fontScale="90000"/>
          </a:bodyPr>
          <a:lstStyle/>
          <a:p>
            <a:pPr algn="l"/>
            <a:br>
              <a:rPr lang="fr-FR" dirty="0"/>
            </a:br>
            <a:r>
              <a:rPr lang="fr-FR" dirty="0"/>
              <a:t>Valoriser les sous-produits des filières bois pour l’épuration et le traitement des eaux</a:t>
            </a:r>
            <a:endParaRPr lang="fr-CH" dirty="0"/>
          </a:p>
        </p:txBody>
      </p:sp>
      <p:sp>
        <p:nvSpPr>
          <p:cNvPr id="5" name="Sous-titre 4"/>
          <p:cNvSpPr>
            <a:spLocks noGrp="1"/>
          </p:cNvSpPr>
          <p:nvPr>
            <p:ph type="subTitle" idx="1"/>
          </p:nvPr>
        </p:nvSpPr>
        <p:spPr>
          <a:xfrm>
            <a:off x="873457" y="6110921"/>
            <a:ext cx="8150127" cy="435995"/>
          </a:xfrm>
        </p:spPr>
        <p:txBody>
          <a:bodyPr>
            <a:normAutofit fontScale="92500"/>
          </a:bodyPr>
          <a:lstStyle/>
          <a:p>
            <a:r>
              <a:rPr lang="fr-FR" dirty="0">
                <a:latin typeface="+mj-lt"/>
              </a:rPr>
              <a:t>Projet collaboratif Franco-Suisse soutenu par le programme Interreg</a:t>
            </a:r>
            <a:endParaRPr lang="fr-CH"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27" y="633844"/>
            <a:ext cx="2476500" cy="2476500"/>
          </a:xfrm>
          <a:prstGeom prst="rect">
            <a:avLst/>
          </a:prstGeom>
        </p:spPr>
      </p:pic>
      <p:sp>
        <p:nvSpPr>
          <p:cNvPr id="3" name="ZoneTexte 2"/>
          <p:cNvSpPr txBox="1"/>
          <p:nvPr/>
        </p:nvSpPr>
        <p:spPr>
          <a:xfrm>
            <a:off x="3085957" y="3779814"/>
            <a:ext cx="7739886" cy="584775"/>
          </a:xfrm>
          <a:prstGeom prst="rect">
            <a:avLst/>
          </a:prstGeom>
          <a:noFill/>
        </p:spPr>
        <p:txBody>
          <a:bodyPr wrap="square" rtlCol="0">
            <a:spAutoFit/>
          </a:bodyPr>
          <a:lstStyle/>
          <a:p>
            <a:r>
              <a:rPr lang="fr-FR" sz="3200" dirty="0"/>
              <a:t>Fabienne Favre Boivin – HEIA-Fr – ITEC</a:t>
            </a:r>
            <a:endParaRPr lang="fr-CH" sz="32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269" y="3294776"/>
            <a:ext cx="6879033" cy="2990884"/>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910" y="6004960"/>
            <a:ext cx="2220686" cy="562319"/>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51" y="3790186"/>
            <a:ext cx="1871252" cy="1247501"/>
          </a:xfrm>
          <a:prstGeom prst="rect">
            <a:avLst/>
          </a:prstGeom>
        </p:spPr>
      </p:pic>
    </p:spTree>
    <p:extLst>
      <p:ext uri="{BB962C8B-B14F-4D97-AF65-F5344CB8AC3E}">
        <p14:creationId xmlns:p14="http://schemas.microsoft.com/office/powerpoint/2010/main" val="51257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P101021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139" y="1130322"/>
            <a:ext cx="570706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606653" y="5410222"/>
            <a:ext cx="2515497" cy="307777"/>
          </a:xfrm>
          <a:prstGeom prst="rect">
            <a:avLst/>
          </a:prstGeom>
          <a:noFill/>
        </p:spPr>
        <p:txBody>
          <a:bodyPr wrap="none" rtlCol="0">
            <a:spAutoFit/>
          </a:bodyPr>
          <a:lstStyle/>
          <a:p>
            <a:r>
              <a:rPr lang="fr-FR" sz="1400" i="1" dirty="0"/>
              <a:t>Adapté de H.-P. Schmidt, </a:t>
            </a:r>
            <a:r>
              <a:rPr lang="fr-FR" sz="1400" i="1" dirty="0" err="1"/>
              <a:t>Ithaka</a:t>
            </a:r>
            <a:r>
              <a:rPr lang="fr-FR" sz="1400" i="1" dirty="0"/>
              <a:t>.</a:t>
            </a:r>
            <a:endParaRPr lang="fr-CH" sz="1400" i="1" dirty="0"/>
          </a:p>
        </p:txBody>
      </p:sp>
      <p:sp>
        <p:nvSpPr>
          <p:cNvPr id="3" name="Espace réservé du numéro de diapositive 2"/>
          <p:cNvSpPr>
            <a:spLocks noGrp="1"/>
          </p:cNvSpPr>
          <p:nvPr>
            <p:ph type="sldNum" sz="quarter" idx="12"/>
          </p:nvPr>
        </p:nvSpPr>
        <p:spPr/>
        <p:txBody>
          <a:bodyPr/>
          <a:lstStyle/>
          <a:p>
            <a:fld id="{36FA1FA3-ACFD-4190-BE32-861BE5304F07}" type="slidenum">
              <a:rPr lang="fr-CH" smtClean="0"/>
              <a:t>10</a:t>
            </a:fld>
            <a:endParaRPr lang="fr-CH"/>
          </a:p>
        </p:txBody>
      </p:sp>
    </p:spTree>
    <p:extLst>
      <p:ext uri="{BB962C8B-B14F-4D97-AF65-F5344CB8AC3E}">
        <p14:creationId xmlns:p14="http://schemas.microsoft.com/office/powerpoint/2010/main" val="63819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ld2"/>
          <p:cNvPicPr>
            <a:picLocks noChangeArrowheads="1"/>
          </p:cNvPicPr>
          <p:nvPr/>
        </p:nvPicPr>
        <p:blipFill rotWithShape="1">
          <a:blip r:embed="rId3">
            <a:extLst>
              <a:ext uri="{28A0092B-C50C-407E-A947-70E740481C1C}">
                <a14:useLocalDpi xmlns:a14="http://schemas.microsoft.com/office/drawing/2010/main" val="0"/>
              </a:ext>
            </a:extLst>
          </a:blip>
          <a:srcRect t="39902"/>
          <a:stretch/>
        </p:blipFill>
        <p:spPr bwMode="auto">
          <a:xfrm>
            <a:off x="3425187" y="1120120"/>
            <a:ext cx="5341624" cy="41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0" y="5776686"/>
            <a:ext cx="12191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GB" altLang="fr-FR" sz="2000" dirty="0">
                <a:latin typeface="+mj-lt"/>
              </a:rPr>
              <a:t>Le </a:t>
            </a:r>
            <a:r>
              <a:rPr lang="en-GB" altLang="fr-FR" sz="2000" dirty="0" err="1">
                <a:latin typeface="+mj-lt"/>
              </a:rPr>
              <a:t>Pyreg</a:t>
            </a:r>
            <a:r>
              <a:rPr lang="en-GB" altLang="fr-FR" sz="2000" dirty="0">
                <a:latin typeface="+mj-lt"/>
              </a:rPr>
              <a:t> 500 </a:t>
            </a:r>
            <a:r>
              <a:rPr lang="en-GB" altLang="fr-FR" sz="2000" dirty="0" err="1">
                <a:latin typeface="+mj-lt"/>
              </a:rPr>
              <a:t>produit</a:t>
            </a:r>
            <a:r>
              <a:rPr lang="en-GB" altLang="fr-FR" sz="2000" dirty="0">
                <a:latin typeface="+mj-lt"/>
              </a:rPr>
              <a:t> environ 300 t biochar / </a:t>
            </a:r>
            <a:r>
              <a:rPr lang="en-GB" altLang="fr-FR" sz="2000" dirty="0" err="1">
                <a:latin typeface="+mj-lt"/>
              </a:rPr>
              <a:t>année</a:t>
            </a:r>
            <a:r>
              <a:rPr lang="en-GB" altLang="fr-FR" sz="2000" dirty="0">
                <a:latin typeface="+mj-lt"/>
              </a:rPr>
              <a:t> et 1000 MWh </a:t>
            </a:r>
            <a:r>
              <a:rPr lang="en-GB" altLang="fr-FR" sz="2000" dirty="0" err="1">
                <a:latin typeface="+mj-lt"/>
              </a:rPr>
              <a:t>d’énergie</a:t>
            </a:r>
            <a:r>
              <a:rPr lang="en-GB" altLang="fr-FR" sz="2000" dirty="0">
                <a:latin typeface="+mj-lt"/>
              </a:rPr>
              <a:t> </a:t>
            </a:r>
            <a:r>
              <a:rPr lang="en-GB" altLang="fr-FR" sz="2000" dirty="0" err="1">
                <a:latin typeface="+mj-lt"/>
              </a:rPr>
              <a:t>thermique</a:t>
            </a:r>
            <a:r>
              <a:rPr lang="en-GB" altLang="fr-FR" sz="2000" dirty="0">
                <a:latin typeface="+mj-lt"/>
              </a:rPr>
              <a:t> par </a:t>
            </a:r>
            <a:r>
              <a:rPr lang="en-GB" altLang="fr-FR" sz="2000" dirty="0" err="1">
                <a:latin typeface="+mj-lt"/>
              </a:rPr>
              <a:t>année</a:t>
            </a:r>
            <a:r>
              <a:rPr lang="en-GB" altLang="fr-FR" sz="2000" dirty="0">
                <a:latin typeface="+mj-lt"/>
              </a:rPr>
              <a:t>. </a:t>
            </a:r>
          </a:p>
        </p:txBody>
      </p:sp>
      <p:sp>
        <p:nvSpPr>
          <p:cNvPr id="4" name="ZoneTexte 3"/>
          <p:cNvSpPr txBox="1"/>
          <p:nvPr/>
        </p:nvSpPr>
        <p:spPr>
          <a:xfrm>
            <a:off x="6367224" y="5234260"/>
            <a:ext cx="2515497" cy="307777"/>
          </a:xfrm>
          <a:prstGeom prst="rect">
            <a:avLst/>
          </a:prstGeom>
          <a:noFill/>
        </p:spPr>
        <p:txBody>
          <a:bodyPr wrap="none" rtlCol="0">
            <a:spAutoFit/>
          </a:bodyPr>
          <a:lstStyle/>
          <a:p>
            <a:r>
              <a:rPr lang="fr-FR" sz="1400" i="1" dirty="0"/>
              <a:t>Adapté de H.-P. Schmidt, </a:t>
            </a:r>
            <a:r>
              <a:rPr lang="fr-FR" sz="1400" i="1" dirty="0" err="1"/>
              <a:t>Ithaka</a:t>
            </a:r>
            <a:r>
              <a:rPr lang="fr-FR" sz="1400" i="1" dirty="0"/>
              <a:t>.</a:t>
            </a:r>
            <a:endParaRPr lang="fr-CH" sz="1400" i="1" dirty="0"/>
          </a:p>
        </p:txBody>
      </p:sp>
      <p:sp>
        <p:nvSpPr>
          <p:cNvPr id="3" name="Espace réservé du numéro de diapositive 2"/>
          <p:cNvSpPr>
            <a:spLocks noGrp="1"/>
          </p:cNvSpPr>
          <p:nvPr>
            <p:ph type="sldNum" sz="quarter" idx="12"/>
          </p:nvPr>
        </p:nvSpPr>
        <p:spPr/>
        <p:txBody>
          <a:bodyPr/>
          <a:lstStyle/>
          <a:p>
            <a:fld id="{36FA1FA3-ACFD-4190-BE32-861BE5304F07}" type="slidenum">
              <a:rPr lang="fr-CH" smtClean="0"/>
              <a:t>11</a:t>
            </a:fld>
            <a:endParaRPr lang="fr-CH"/>
          </a:p>
        </p:txBody>
      </p:sp>
    </p:spTree>
    <p:extLst>
      <p:ext uri="{BB962C8B-B14F-4D97-AF65-F5344CB8AC3E}">
        <p14:creationId xmlns:p14="http://schemas.microsoft.com/office/powerpoint/2010/main" val="4687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a:spLocks noGrp="1"/>
          </p:cNvSpPr>
          <p:nvPr>
            <p:ph type="title"/>
          </p:nvPr>
        </p:nvSpPr>
        <p:spPr>
          <a:xfrm>
            <a:off x="814577" y="222636"/>
            <a:ext cx="10404965" cy="926912"/>
          </a:xfrm>
        </p:spPr>
        <p:txBody>
          <a:bodyPr/>
          <a:lstStyle/>
          <a:p>
            <a:r>
              <a:rPr lang="fr-FR" dirty="0"/>
              <a:t>Naissance du projet Sylv0</a:t>
            </a:r>
            <a:endParaRPr lang="fr-FR" b="0" dirty="0"/>
          </a:p>
        </p:txBody>
      </p:sp>
      <p:grpSp>
        <p:nvGrpSpPr>
          <p:cNvPr id="8" name="Grouper 7"/>
          <p:cNvGrpSpPr/>
          <p:nvPr/>
        </p:nvGrpSpPr>
        <p:grpSpPr>
          <a:xfrm>
            <a:off x="6061013" y="2213348"/>
            <a:ext cx="1832558" cy="2881164"/>
            <a:chOff x="5960436" y="1627281"/>
            <a:chExt cx="1832558" cy="2881164"/>
          </a:xfrm>
        </p:grpSpPr>
        <p:pic>
          <p:nvPicPr>
            <p:cNvPr id="29" name="Picture 2"/>
            <p:cNvPicPr>
              <a:picLocks noChangeArrowheads="1"/>
            </p:cNvPicPr>
            <p:nvPr/>
          </p:nvPicPr>
          <p:blipFill rotWithShape="1">
            <a:blip r:embed="rId3">
              <a:extLst>
                <a:ext uri="{28A0092B-C50C-407E-A947-70E740481C1C}">
                  <a14:useLocalDpi xmlns:a14="http://schemas.microsoft.com/office/drawing/2010/main" val="0"/>
                </a:ext>
              </a:extLst>
            </a:blip>
            <a:srcRect r="35234"/>
            <a:stretch/>
          </p:blipFill>
          <p:spPr bwMode="auto">
            <a:xfrm>
              <a:off x="5960436" y="2444547"/>
              <a:ext cx="1832558" cy="206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5960436" y="1627281"/>
              <a:ext cx="1832558" cy="707886"/>
            </a:xfrm>
            <a:prstGeom prst="rect">
              <a:avLst/>
            </a:prstGeom>
            <a:solidFill>
              <a:srgbClr val="92D050"/>
            </a:solidFill>
          </p:spPr>
          <p:txBody>
            <a:bodyPr wrap="square" rtlCol="0">
              <a:spAutoFit/>
            </a:bodyPr>
            <a:lstStyle/>
            <a:p>
              <a:pPr algn="ctr"/>
              <a:r>
                <a:rPr lang="fr-FR" sz="2000" dirty="0"/>
                <a:t>Adsorbant</a:t>
              </a:r>
            </a:p>
            <a:p>
              <a:pPr algn="ctr"/>
              <a:r>
                <a:rPr lang="fr-FR" sz="2000" dirty="0" err="1"/>
                <a:t>Biochars</a:t>
              </a:r>
              <a:endParaRPr lang="fr-FR" sz="2000" dirty="0"/>
            </a:p>
          </p:txBody>
        </p:sp>
      </p:grpSp>
      <p:grpSp>
        <p:nvGrpSpPr>
          <p:cNvPr id="12" name="Grouper 11"/>
          <p:cNvGrpSpPr/>
          <p:nvPr/>
        </p:nvGrpSpPr>
        <p:grpSpPr>
          <a:xfrm>
            <a:off x="139129" y="2183202"/>
            <a:ext cx="2887788" cy="2911311"/>
            <a:chOff x="-3956604" y="2377738"/>
            <a:chExt cx="2887788" cy="2500713"/>
          </a:xfrm>
        </p:grpSpPr>
        <p:pic>
          <p:nvPicPr>
            <p:cNvPr id="1028" name="Picture 4" descr="ésultat de recherche d'images pour &quot;industrie forestière fribourg&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43" r="13607"/>
            <a:stretch/>
          </p:blipFill>
          <p:spPr bwMode="auto">
            <a:xfrm>
              <a:off x="-3832695" y="3105635"/>
              <a:ext cx="2590330" cy="177281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956604" y="2377738"/>
              <a:ext cx="2887788" cy="707886"/>
            </a:xfrm>
            <a:prstGeom prst="rect">
              <a:avLst/>
            </a:prstGeom>
            <a:noFill/>
          </p:spPr>
          <p:txBody>
            <a:bodyPr wrap="square" rtlCol="0">
              <a:spAutoFit/>
            </a:bodyPr>
            <a:lstStyle/>
            <a:p>
              <a:pPr algn="ctr"/>
              <a:r>
                <a:rPr lang="fr-FR" sz="2000" dirty="0"/>
                <a:t>Produits et sous produits du bois</a:t>
              </a:r>
            </a:p>
          </p:txBody>
        </p:sp>
      </p:grpSp>
      <p:grpSp>
        <p:nvGrpSpPr>
          <p:cNvPr id="4" name="Groupe 3"/>
          <p:cNvGrpSpPr/>
          <p:nvPr/>
        </p:nvGrpSpPr>
        <p:grpSpPr>
          <a:xfrm>
            <a:off x="3182196" y="2343978"/>
            <a:ext cx="2511574" cy="2750535"/>
            <a:chOff x="3089610" y="1415660"/>
            <a:chExt cx="2511574" cy="2362612"/>
          </a:xfrm>
        </p:grpSpPr>
        <p:pic>
          <p:nvPicPr>
            <p:cNvPr id="18" name="Picture 2" descr="Bild2"/>
            <p:cNvPicPr>
              <a:picLocks noChangeArrowheads="1"/>
            </p:cNvPicPr>
            <p:nvPr/>
          </p:nvPicPr>
          <p:blipFill>
            <a:blip r:embed="rId5">
              <a:extLst>
                <a:ext uri="{28A0092B-C50C-407E-A947-70E740481C1C}">
                  <a14:useLocalDpi xmlns:a14="http://schemas.microsoft.com/office/drawing/2010/main" val="0"/>
                </a:ext>
              </a:extLst>
            </a:blip>
            <a:srcRect t="8684" b="35149"/>
            <a:stretch>
              <a:fillRect/>
            </a:stretch>
          </p:blipFill>
          <p:spPr bwMode="auto">
            <a:xfrm>
              <a:off x="3089610" y="2005456"/>
              <a:ext cx="2511574" cy="17728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3178482" y="1415660"/>
              <a:ext cx="2286332" cy="400110"/>
            </a:xfrm>
            <a:prstGeom prst="rect">
              <a:avLst/>
            </a:prstGeom>
            <a:noFill/>
          </p:spPr>
          <p:txBody>
            <a:bodyPr wrap="none" rtlCol="0">
              <a:spAutoFit/>
            </a:bodyPr>
            <a:lstStyle/>
            <a:p>
              <a:r>
                <a:rPr lang="fr-FR" sz="2000" dirty="0"/>
                <a:t>Pyrolyse industrielle</a:t>
              </a:r>
            </a:p>
          </p:txBody>
        </p:sp>
      </p:grpSp>
      <p:sp>
        <p:nvSpPr>
          <p:cNvPr id="3" name="ZoneTexte 2"/>
          <p:cNvSpPr txBox="1"/>
          <p:nvPr/>
        </p:nvSpPr>
        <p:spPr>
          <a:xfrm>
            <a:off x="121920" y="6288942"/>
            <a:ext cx="11720683" cy="400110"/>
          </a:xfrm>
          <a:prstGeom prst="rect">
            <a:avLst/>
          </a:prstGeom>
          <a:noFill/>
        </p:spPr>
        <p:txBody>
          <a:bodyPr wrap="square" rtlCol="0">
            <a:spAutoFit/>
          </a:bodyPr>
          <a:lstStyle/>
          <a:p>
            <a:r>
              <a:rPr lang="fr-FR" sz="2000" i="1" dirty="0">
                <a:latin typeface="+mj-lt"/>
              </a:rPr>
              <a:t>Faisabilité EU testée dans de récents projets: HES-SO, HEIA-Fr : SMACC (2015) ; </a:t>
            </a:r>
            <a:r>
              <a:rPr lang="fr-FR" sz="2000" i="1" dirty="0" err="1">
                <a:latin typeface="+mj-lt"/>
              </a:rPr>
              <a:t>Agroscope</a:t>
            </a:r>
            <a:r>
              <a:rPr lang="fr-FR" sz="2000" i="1" dirty="0">
                <a:latin typeface="+mj-lt"/>
              </a:rPr>
              <a:t>: </a:t>
            </a:r>
            <a:r>
              <a:rPr lang="fr-FR" sz="2000" i="1" dirty="0" err="1">
                <a:latin typeface="+mj-lt"/>
              </a:rPr>
              <a:t>Empyrion</a:t>
            </a:r>
            <a:r>
              <a:rPr lang="fr-FR" sz="2000" i="1" dirty="0">
                <a:latin typeface="+mj-lt"/>
              </a:rPr>
              <a:t> (2017) </a:t>
            </a:r>
            <a:endParaRPr lang="fr-CH" sz="2000" i="1" dirty="0">
              <a:latin typeface="+mj-lt"/>
            </a:endParaRPr>
          </a:p>
        </p:txBody>
      </p:sp>
      <p:grpSp>
        <p:nvGrpSpPr>
          <p:cNvPr id="5" name="Groupe 4"/>
          <p:cNvGrpSpPr/>
          <p:nvPr/>
        </p:nvGrpSpPr>
        <p:grpSpPr>
          <a:xfrm>
            <a:off x="10849777" y="1426307"/>
            <a:ext cx="1154549" cy="4346945"/>
            <a:chOff x="10849777" y="1426307"/>
            <a:chExt cx="1154549" cy="4346945"/>
          </a:xfrm>
        </p:grpSpPr>
        <p:grpSp>
          <p:nvGrpSpPr>
            <p:cNvPr id="22" name="Grouper 10"/>
            <p:cNvGrpSpPr/>
            <p:nvPr/>
          </p:nvGrpSpPr>
          <p:grpSpPr>
            <a:xfrm>
              <a:off x="10861326" y="1455985"/>
              <a:ext cx="1143000" cy="4317267"/>
              <a:chOff x="8037512" y="1340770"/>
              <a:chExt cx="1143000" cy="4317267"/>
            </a:xfrm>
          </p:grpSpPr>
          <p:sp>
            <p:nvSpPr>
              <p:cNvPr id="28" name="AutoShape 25"/>
              <p:cNvSpPr>
                <a:spLocks noChangeArrowheads="1"/>
              </p:cNvSpPr>
              <p:nvPr/>
            </p:nvSpPr>
            <p:spPr bwMode="auto">
              <a:xfrm rot="5400000">
                <a:off x="6450378" y="2927904"/>
                <a:ext cx="4317267" cy="1143000"/>
              </a:xfrm>
              <a:prstGeom prst="triangle">
                <a:avLst>
                  <a:gd name="adj" fmla="val 50743"/>
                </a:avLst>
              </a:prstGeom>
              <a:solidFill>
                <a:srgbClr val="C00000"/>
              </a:solidFill>
              <a:ln>
                <a:noFill/>
              </a:ln>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fr-CH" altLang="x-none"/>
              </a:p>
            </p:txBody>
          </p:sp>
          <p:sp>
            <p:nvSpPr>
              <p:cNvPr id="24" name="ZoneTexte 23"/>
              <p:cNvSpPr txBox="1"/>
              <p:nvPr/>
            </p:nvSpPr>
            <p:spPr>
              <a:xfrm>
                <a:off x="8617332" y="3071331"/>
                <a:ext cx="405295" cy="707886"/>
              </a:xfrm>
              <a:prstGeom prst="rect">
                <a:avLst/>
              </a:prstGeom>
              <a:noFill/>
            </p:spPr>
            <p:txBody>
              <a:bodyPr wrap="square" rtlCol="0">
                <a:spAutoFit/>
              </a:bodyPr>
              <a:lstStyle/>
              <a:p>
                <a:r>
                  <a:rPr lang="fr-FR" sz="4000" b="1">
                    <a:solidFill>
                      <a:schemeClr val="bg1"/>
                    </a:solidFill>
                  </a:rPr>
                  <a:t>$</a:t>
                </a:r>
              </a:p>
            </p:txBody>
          </p:sp>
        </p:grpSp>
        <p:sp>
          <p:nvSpPr>
            <p:cNvPr id="31" name="AutoShape 25"/>
            <p:cNvSpPr>
              <a:spLocks noChangeArrowheads="1"/>
            </p:cNvSpPr>
            <p:nvPr/>
          </p:nvSpPr>
          <p:spPr bwMode="auto">
            <a:xfrm rot="5400000">
              <a:off x="8944777" y="3331307"/>
              <a:ext cx="4343400" cy="533400"/>
            </a:xfrm>
            <a:prstGeom prst="triangle">
              <a:avLst>
                <a:gd name="adj"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fr-CH" altLang="x-none"/>
            </a:p>
          </p:txBody>
        </p:sp>
      </p:grpSp>
      <p:grpSp>
        <p:nvGrpSpPr>
          <p:cNvPr id="2" name="Groupe 1"/>
          <p:cNvGrpSpPr/>
          <p:nvPr/>
        </p:nvGrpSpPr>
        <p:grpSpPr>
          <a:xfrm>
            <a:off x="7981746" y="1031478"/>
            <a:ext cx="2790444" cy="4730691"/>
            <a:chOff x="7981746" y="1031478"/>
            <a:chExt cx="2790444" cy="4730691"/>
          </a:xfrm>
        </p:grpSpPr>
        <p:grpSp>
          <p:nvGrpSpPr>
            <p:cNvPr id="23" name="Grouper 13"/>
            <p:cNvGrpSpPr/>
            <p:nvPr/>
          </p:nvGrpSpPr>
          <p:grpSpPr>
            <a:xfrm>
              <a:off x="7981746" y="1031478"/>
              <a:ext cx="2790444" cy="2193529"/>
              <a:chOff x="3073222" y="2172906"/>
              <a:chExt cx="2790444" cy="2193529"/>
            </a:xfrm>
          </p:grpSpPr>
          <p:pic>
            <p:nvPicPr>
              <p:cNvPr id="25" name="Image 24"/>
              <p:cNvPicPr>
                <a:picLocks noChangeAspect="1"/>
              </p:cNvPicPr>
              <p:nvPr/>
            </p:nvPicPr>
            <p:blipFill rotWithShape="1">
              <a:blip r:embed="rId6"/>
              <a:srcRect l="20585" t="18188"/>
              <a:stretch/>
            </p:blipFill>
            <p:spPr>
              <a:xfrm>
                <a:off x="3309854" y="2608334"/>
                <a:ext cx="2332995" cy="1758101"/>
              </a:xfrm>
              <a:prstGeom prst="rect">
                <a:avLst/>
              </a:prstGeom>
            </p:spPr>
          </p:pic>
          <p:sp>
            <p:nvSpPr>
              <p:cNvPr id="26" name="Rectangle 25"/>
              <p:cNvSpPr/>
              <p:nvPr/>
            </p:nvSpPr>
            <p:spPr>
              <a:xfrm>
                <a:off x="3073222" y="2172906"/>
                <a:ext cx="2790444" cy="400110"/>
              </a:xfrm>
              <a:prstGeom prst="rect">
                <a:avLst/>
              </a:prstGeom>
            </p:spPr>
            <p:txBody>
              <a:bodyPr wrap="none">
                <a:spAutoFit/>
              </a:bodyPr>
              <a:lstStyle/>
              <a:p>
                <a:r>
                  <a:rPr lang="fr-FR" sz="2000" dirty="0"/>
                  <a:t>Applications : Eaux usées</a:t>
                </a:r>
              </a:p>
            </p:txBody>
          </p:sp>
        </p:grpSp>
        <p:pic>
          <p:nvPicPr>
            <p:cNvPr id="30" name="Image 29"/>
            <p:cNvPicPr>
              <a:picLocks noChangeAspect="1"/>
            </p:cNvPicPr>
            <p:nvPr/>
          </p:nvPicPr>
          <p:blipFill rotWithShape="1">
            <a:blip r:embed="rId7"/>
            <a:srcRect b="17909"/>
            <a:stretch/>
          </p:blipFill>
          <p:spPr>
            <a:xfrm>
              <a:off x="8235709" y="3393956"/>
              <a:ext cx="2310050" cy="2368213"/>
            </a:xfrm>
            <a:prstGeom prst="rect">
              <a:avLst/>
            </a:prstGeom>
          </p:spPr>
        </p:pic>
      </p:grpSp>
      <p:sp>
        <p:nvSpPr>
          <p:cNvPr id="6" name="Espace réservé du numéro de diapositive 5"/>
          <p:cNvSpPr>
            <a:spLocks noGrp="1"/>
          </p:cNvSpPr>
          <p:nvPr>
            <p:ph type="sldNum" sz="quarter" idx="12"/>
          </p:nvPr>
        </p:nvSpPr>
        <p:spPr/>
        <p:txBody>
          <a:bodyPr/>
          <a:lstStyle/>
          <a:p>
            <a:fld id="{36FA1FA3-ACFD-4190-BE32-861BE5304F07}" type="slidenum">
              <a:rPr lang="fr-CH" smtClean="0"/>
              <a:t>12</a:t>
            </a:fld>
            <a:endParaRPr lang="fr-CH"/>
          </a:p>
        </p:txBody>
      </p:sp>
    </p:spTree>
    <p:extLst>
      <p:ext uri="{BB962C8B-B14F-4D97-AF65-F5344CB8AC3E}">
        <p14:creationId xmlns:p14="http://schemas.microsoft.com/office/powerpoint/2010/main" val="39836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9986"/>
            <a:ext cx="10515600" cy="926644"/>
          </a:xfrm>
        </p:spPr>
        <p:txBody>
          <a:bodyPr/>
          <a:lstStyle/>
          <a:p>
            <a:r>
              <a:rPr lang="fr-FR" dirty="0"/>
              <a:t>Sylv0 : </a:t>
            </a:r>
            <a:r>
              <a:rPr lang="fr-FR" dirty="0" err="1"/>
              <a:t>Ojectifs</a:t>
            </a:r>
            <a:r>
              <a:rPr lang="fr-FR" dirty="0"/>
              <a:t> généraux</a:t>
            </a:r>
            <a:endParaRPr lang="fr-CH" dirty="0"/>
          </a:p>
        </p:txBody>
      </p:sp>
      <p:sp>
        <p:nvSpPr>
          <p:cNvPr id="3" name="Espace réservé du contenu 2"/>
          <p:cNvSpPr>
            <a:spLocks noGrp="1"/>
          </p:cNvSpPr>
          <p:nvPr>
            <p:ph idx="1"/>
          </p:nvPr>
        </p:nvSpPr>
        <p:spPr>
          <a:xfrm>
            <a:off x="822491" y="1832189"/>
            <a:ext cx="10515600" cy="4351338"/>
          </a:xfrm>
        </p:spPr>
        <p:txBody>
          <a:bodyPr vert="horz" lIns="91440" tIns="45720" rIns="91440" bIns="45720" rtlCol="0">
            <a:normAutofit fontScale="92500" lnSpcReduction="10000"/>
          </a:bodyPr>
          <a:lstStyle/>
          <a:p>
            <a:r>
              <a:rPr lang="fr-FR" sz="3600" dirty="0"/>
              <a:t>Valorisation des produits et sous-produits de l’industrie du bois sous forme de </a:t>
            </a:r>
            <a:r>
              <a:rPr lang="fr-FR" sz="3600" dirty="0" err="1"/>
              <a:t>biochars</a:t>
            </a:r>
            <a:r>
              <a:rPr lang="fr-FR" sz="3600" dirty="0"/>
              <a:t> pour le traitement des eaux usées et de recharge de nappe</a:t>
            </a:r>
          </a:p>
          <a:p>
            <a:r>
              <a:rPr lang="fr-FR" sz="3600" dirty="0"/>
              <a:t>Développement de la recette de pyrolyse</a:t>
            </a:r>
          </a:p>
          <a:p>
            <a:r>
              <a:rPr lang="fr-FR" sz="3600" dirty="0"/>
              <a:t>Identifier les conditions économiques et écologiques favorables de la filière de production de </a:t>
            </a:r>
            <a:r>
              <a:rPr lang="fr-FR" sz="3600" dirty="0" err="1"/>
              <a:t>biochars</a:t>
            </a:r>
            <a:r>
              <a:rPr lang="fr-FR" sz="3600" dirty="0"/>
              <a:t> à partir de produits et sous produits de l’industrie du bois</a:t>
            </a:r>
          </a:p>
          <a:p>
            <a:r>
              <a:rPr lang="fr-FR" sz="3600" dirty="0"/>
              <a:t>Transfert technologique vers les producteurs de bois et les acteurs du traitement des eaux</a:t>
            </a:r>
            <a:endParaRPr lang="fr-CH" sz="3600" dirty="0"/>
          </a:p>
          <a:p>
            <a:endParaRPr lang="fr-CH" sz="3600" dirty="0"/>
          </a:p>
        </p:txBody>
      </p:sp>
      <p:sp>
        <p:nvSpPr>
          <p:cNvPr id="5" name="Espace réservé du numéro de diapositive 4"/>
          <p:cNvSpPr>
            <a:spLocks noGrp="1"/>
          </p:cNvSpPr>
          <p:nvPr>
            <p:ph type="sldNum" sz="quarter" idx="12"/>
          </p:nvPr>
        </p:nvSpPr>
        <p:spPr/>
        <p:txBody>
          <a:bodyPr/>
          <a:lstStyle/>
          <a:p>
            <a:fld id="{36FA1FA3-ACFD-4190-BE32-861BE5304F07}" type="slidenum">
              <a:rPr lang="fr-CH" smtClean="0"/>
              <a:t>13</a:t>
            </a:fld>
            <a:endParaRPr lang="fr-CH"/>
          </a:p>
        </p:txBody>
      </p:sp>
    </p:spTree>
    <p:extLst>
      <p:ext uri="{BB962C8B-B14F-4D97-AF65-F5344CB8AC3E}">
        <p14:creationId xmlns:p14="http://schemas.microsoft.com/office/powerpoint/2010/main" val="38171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5216"/>
            <a:ext cx="10515600" cy="931411"/>
          </a:xfrm>
        </p:spPr>
        <p:txBody>
          <a:bodyPr/>
          <a:lstStyle/>
          <a:p>
            <a:r>
              <a:rPr lang="fr-FR" dirty="0"/>
              <a:t>Organisation du projet et partenariats</a:t>
            </a:r>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65360118"/>
              </p:ext>
            </p:extLst>
          </p:nvPr>
        </p:nvGraphicFramePr>
        <p:xfrm>
          <a:off x="838200" y="1381123"/>
          <a:ext cx="10515600" cy="5151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27050607"/>
                    </a:ext>
                  </a:extLst>
                </a:gridCol>
                <a:gridCol w="5257800">
                  <a:extLst>
                    <a:ext uri="{9D8B030D-6E8A-4147-A177-3AD203B41FA5}">
                      <a16:colId xmlns:a16="http://schemas.microsoft.com/office/drawing/2014/main" val="4257195826"/>
                    </a:ext>
                  </a:extLst>
                </a:gridCol>
              </a:tblGrid>
              <a:tr h="370840">
                <a:tc>
                  <a:txBody>
                    <a:bodyPr/>
                    <a:lstStyle/>
                    <a:p>
                      <a:r>
                        <a:rPr lang="fr-FR" sz="2000" dirty="0"/>
                        <a:t>SUISSE</a:t>
                      </a:r>
                      <a:endParaRPr lang="fr-CH" sz="2000" dirty="0"/>
                    </a:p>
                  </a:txBody>
                  <a:tcPr/>
                </a:tc>
                <a:tc>
                  <a:txBody>
                    <a:bodyPr/>
                    <a:lstStyle/>
                    <a:p>
                      <a:r>
                        <a:rPr lang="fr-FR" sz="2000" dirty="0"/>
                        <a:t>France</a:t>
                      </a:r>
                      <a:endParaRPr lang="fr-CH" sz="2000" dirty="0"/>
                    </a:p>
                  </a:txBody>
                  <a:tcPr/>
                </a:tc>
                <a:extLst>
                  <a:ext uri="{0D108BD9-81ED-4DB2-BD59-A6C34878D82A}">
                    <a16:rowId xmlns:a16="http://schemas.microsoft.com/office/drawing/2014/main" val="672871423"/>
                  </a:ext>
                </a:extLst>
              </a:tr>
              <a:tr h="370840">
                <a:tc>
                  <a:txBody>
                    <a:bodyPr/>
                    <a:lstStyle/>
                    <a:p>
                      <a:r>
                        <a:rPr lang="fr-FR" sz="2000" b="1" dirty="0">
                          <a:solidFill>
                            <a:schemeClr val="tx1"/>
                          </a:solidFill>
                        </a:rPr>
                        <a:t>HEIA-Fr -</a:t>
                      </a:r>
                      <a:r>
                        <a:rPr lang="fr-FR" sz="2000" b="1" baseline="0" dirty="0">
                          <a:solidFill>
                            <a:schemeClr val="tx1"/>
                          </a:solidFill>
                        </a:rPr>
                        <a:t> </a:t>
                      </a:r>
                      <a:r>
                        <a:rPr lang="fr-FR" sz="2000" b="1" i="1" dirty="0">
                          <a:solidFill>
                            <a:schemeClr val="tx1"/>
                          </a:solidFill>
                        </a:rPr>
                        <a:t>chef de file</a:t>
                      </a:r>
                      <a:endParaRPr lang="fr-CH" sz="2000" b="1" i="1" dirty="0">
                        <a:solidFill>
                          <a:schemeClr val="tx1"/>
                        </a:solidFill>
                      </a:endParaRPr>
                    </a:p>
                  </a:txBody>
                  <a:tcPr>
                    <a:solidFill>
                      <a:schemeClr val="accent4"/>
                    </a:solidFill>
                  </a:tcPr>
                </a:tc>
                <a:tc>
                  <a:txBody>
                    <a:bodyPr/>
                    <a:lstStyle/>
                    <a:p>
                      <a:r>
                        <a:rPr lang="fr-FR" sz="2000" b="1" baseline="0" dirty="0">
                          <a:solidFill>
                            <a:schemeClr val="tx1"/>
                          </a:solidFill>
                        </a:rPr>
                        <a:t>Archamps Technopole  - </a:t>
                      </a:r>
                      <a:r>
                        <a:rPr lang="fr-FR" sz="2000" b="1" i="1" baseline="0" dirty="0">
                          <a:solidFill>
                            <a:schemeClr val="tx1"/>
                          </a:solidFill>
                        </a:rPr>
                        <a:t>chef de file</a:t>
                      </a:r>
                      <a:endParaRPr lang="fr-CH" sz="2000" b="1" i="1" dirty="0">
                        <a:solidFill>
                          <a:schemeClr val="tx1"/>
                        </a:solidFill>
                      </a:endParaRPr>
                    </a:p>
                  </a:txBody>
                  <a:tcPr>
                    <a:solidFill>
                      <a:schemeClr val="accent4"/>
                    </a:solidFill>
                  </a:tcPr>
                </a:tc>
                <a:extLst>
                  <a:ext uri="{0D108BD9-81ED-4DB2-BD59-A6C34878D82A}">
                    <a16:rowId xmlns:a16="http://schemas.microsoft.com/office/drawing/2014/main" val="1536091350"/>
                  </a:ext>
                </a:extLst>
              </a:tr>
              <a:tr h="370840">
                <a:tc>
                  <a:txBody>
                    <a:bodyPr/>
                    <a:lstStyle/>
                    <a:p>
                      <a:r>
                        <a:rPr lang="fr-FR" sz="2000" dirty="0" err="1">
                          <a:solidFill>
                            <a:schemeClr val="bg1"/>
                          </a:solidFill>
                        </a:rPr>
                        <a:t>Heig-Vd</a:t>
                      </a:r>
                      <a:endParaRPr lang="fr-CH" sz="2000" dirty="0">
                        <a:solidFill>
                          <a:schemeClr val="bg1"/>
                        </a:solidFill>
                      </a:endParaRPr>
                    </a:p>
                  </a:txBody>
                  <a:tcPr>
                    <a:solidFill>
                      <a:schemeClr val="accent4"/>
                    </a:solidFill>
                  </a:tcPr>
                </a:tc>
                <a:tc>
                  <a:txBody>
                    <a:bodyPr/>
                    <a:lstStyle/>
                    <a:p>
                      <a:r>
                        <a:rPr lang="fr-FR" sz="2000" dirty="0">
                          <a:solidFill>
                            <a:schemeClr val="bg1"/>
                          </a:solidFill>
                        </a:rPr>
                        <a:t>Laboratoire</a:t>
                      </a:r>
                      <a:r>
                        <a:rPr lang="fr-FR" sz="2000" baseline="0" dirty="0">
                          <a:solidFill>
                            <a:schemeClr val="bg1"/>
                          </a:solidFill>
                        </a:rPr>
                        <a:t> de recherche</a:t>
                      </a:r>
                      <a:endParaRPr lang="fr-CH" sz="2000" dirty="0">
                        <a:solidFill>
                          <a:schemeClr val="bg1"/>
                        </a:solidFill>
                      </a:endParaRPr>
                    </a:p>
                  </a:txBody>
                  <a:tcPr>
                    <a:solidFill>
                      <a:schemeClr val="accent4"/>
                    </a:solidFill>
                  </a:tcPr>
                </a:tc>
                <a:extLst>
                  <a:ext uri="{0D108BD9-81ED-4DB2-BD59-A6C34878D82A}">
                    <a16:rowId xmlns:a16="http://schemas.microsoft.com/office/drawing/2014/main" val="1396635384"/>
                  </a:ext>
                </a:extLst>
              </a:tr>
              <a:tr h="370840">
                <a:tc>
                  <a:txBody>
                    <a:bodyPr/>
                    <a:lstStyle/>
                    <a:p>
                      <a:r>
                        <a:rPr lang="fr-FR" sz="2000" dirty="0" err="1">
                          <a:solidFill>
                            <a:schemeClr val="bg1"/>
                          </a:solidFill>
                        </a:rPr>
                        <a:t>Agrosope</a:t>
                      </a:r>
                      <a:r>
                        <a:rPr lang="fr-FR" sz="2000" dirty="0">
                          <a:solidFill>
                            <a:schemeClr val="bg1"/>
                          </a:solidFill>
                        </a:rPr>
                        <a:t> </a:t>
                      </a:r>
                      <a:r>
                        <a:rPr lang="fr-FR" sz="2000" dirty="0" err="1">
                          <a:solidFill>
                            <a:schemeClr val="bg1"/>
                          </a:solidFill>
                        </a:rPr>
                        <a:t>Reckenholz</a:t>
                      </a:r>
                      <a:endParaRPr lang="fr-CH" sz="2000" dirty="0">
                        <a:solidFill>
                          <a:schemeClr val="bg1"/>
                        </a:solidFill>
                      </a:endParaRPr>
                    </a:p>
                  </a:txBody>
                  <a:tcPr>
                    <a:solidFill>
                      <a:schemeClr val="accent4"/>
                    </a:solidFill>
                  </a:tcPr>
                </a:tc>
                <a:tc>
                  <a:txBody>
                    <a:bodyPr/>
                    <a:lstStyle/>
                    <a:p>
                      <a:endParaRPr lang="fr-CH" sz="2000" dirty="0">
                        <a:solidFill>
                          <a:schemeClr val="bg1"/>
                        </a:solidFill>
                      </a:endParaRPr>
                    </a:p>
                  </a:txBody>
                  <a:tcPr>
                    <a:solidFill>
                      <a:schemeClr val="accent4"/>
                    </a:solidFill>
                  </a:tcPr>
                </a:tc>
                <a:extLst>
                  <a:ext uri="{0D108BD9-81ED-4DB2-BD59-A6C34878D82A}">
                    <a16:rowId xmlns:a16="http://schemas.microsoft.com/office/drawing/2014/main" val="2191008556"/>
                  </a:ext>
                </a:extLst>
              </a:tr>
              <a:tr h="370840">
                <a:tc>
                  <a:txBody>
                    <a:bodyPr/>
                    <a:lstStyle/>
                    <a:p>
                      <a:r>
                        <a:rPr lang="fr-FR" sz="2000" dirty="0">
                          <a:solidFill>
                            <a:schemeClr val="bg1"/>
                          </a:solidFill>
                        </a:rPr>
                        <a:t>Service des</a:t>
                      </a:r>
                      <a:r>
                        <a:rPr lang="fr-FR" sz="2000" baseline="0" dirty="0">
                          <a:solidFill>
                            <a:schemeClr val="bg1"/>
                          </a:solidFill>
                        </a:rPr>
                        <a:t> forêts et de la Faune Fribourg</a:t>
                      </a:r>
                      <a:endParaRPr lang="fr-CH" sz="2000" dirty="0">
                        <a:solidFill>
                          <a:schemeClr val="bg1"/>
                        </a:solidFill>
                      </a:endParaRPr>
                    </a:p>
                  </a:txBody>
                  <a:tcPr>
                    <a:solidFill>
                      <a:schemeClr val="accent6">
                        <a:lumMod val="75000"/>
                      </a:schemeClr>
                    </a:solidFill>
                  </a:tcPr>
                </a:tc>
                <a:tc>
                  <a:txBody>
                    <a:bodyPr/>
                    <a:lstStyle/>
                    <a:p>
                      <a:endParaRPr lang="fr-CH" sz="2000" dirty="0">
                        <a:solidFill>
                          <a:schemeClr val="bg1"/>
                        </a:solidFill>
                      </a:endParaRPr>
                    </a:p>
                  </a:txBody>
                  <a:tcPr>
                    <a:solidFill>
                      <a:schemeClr val="accent6">
                        <a:lumMod val="75000"/>
                      </a:schemeClr>
                    </a:solidFill>
                  </a:tcPr>
                </a:tc>
                <a:extLst>
                  <a:ext uri="{0D108BD9-81ED-4DB2-BD59-A6C34878D82A}">
                    <a16:rowId xmlns:a16="http://schemas.microsoft.com/office/drawing/2014/main" val="2688803724"/>
                  </a:ext>
                </a:extLst>
              </a:tr>
              <a:tr h="370840">
                <a:tc>
                  <a:txBody>
                    <a:bodyPr/>
                    <a:lstStyle/>
                    <a:p>
                      <a:r>
                        <a:rPr lang="fr-FR" sz="2000" dirty="0">
                          <a:solidFill>
                            <a:schemeClr val="bg1"/>
                          </a:solidFill>
                        </a:rPr>
                        <a:t>Forêt Fribourg</a:t>
                      </a:r>
                      <a:endParaRPr lang="fr-CH" sz="2000" dirty="0">
                        <a:solidFill>
                          <a:schemeClr val="bg1"/>
                        </a:solidFill>
                      </a:endParaRPr>
                    </a:p>
                  </a:txBody>
                  <a:tcPr>
                    <a:solidFill>
                      <a:schemeClr val="accent6">
                        <a:lumMod val="75000"/>
                      </a:schemeClr>
                    </a:solidFill>
                  </a:tcPr>
                </a:tc>
                <a:tc>
                  <a:txBody>
                    <a:bodyPr/>
                    <a:lstStyle/>
                    <a:p>
                      <a:endParaRPr lang="fr-CH" sz="2000" dirty="0">
                        <a:solidFill>
                          <a:schemeClr val="bg1"/>
                        </a:solidFill>
                      </a:endParaRPr>
                    </a:p>
                  </a:txBody>
                  <a:tcPr>
                    <a:solidFill>
                      <a:schemeClr val="accent6">
                        <a:lumMod val="75000"/>
                      </a:schemeClr>
                    </a:solidFill>
                  </a:tcPr>
                </a:tc>
                <a:extLst>
                  <a:ext uri="{0D108BD9-81ED-4DB2-BD59-A6C34878D82A}">
                    <a16:rowId xmlns:a16="http://schemas.microsoft.com/office/drawing/2014/main" val="2318444803"/>
                  </a:ext>
                </a:extLst>
              </a:tr>
              <a:tr h="370840">
                <a:tc>
                  <a:txBody>
                    <a:bodyPr/>
                    <a:lstStyle/>
                    <a:p>
                      <a:r>
                        <a:rPr lang="fr-FR" sz="2000" dirty="0" err="1">
                          <a:solidFill>
                            <a:schemeClr val="bg1"/>
                          </a:solidFill>
                        </a:rPr>
                        <a:t>Lignum</a:t>
                      </a:r>
                      <a:r>
                        <a:rPr lang="fr-FR" sz="2000" dirty="0">
                          <a:solidFill>
                            <a:schemeClr val="bg1"/>
                          </a:solidFill>
                        </a:rPr>
                        <a:t> Fribourg</a:t>
                      </a:r>
                      <a:endParaRPr lang="fr-CH" sz="2000" dirty="0">
                        <a:solidFill>
                          <a:schemeClr val="bg1"/>
                        </a:solidFill>
                      </a:endParaRPr>
                    </a:p>
                  </a:txBody>
                  <a:tcPr>
                    <a:solidFill>
                      <a:schemeClr val="accent6">
                        <a:lumMod val="75000"/>
                      </a:schemeClr>
                    </a:solidFill>
                  </a:tcPr>
                </a:tc>
                <a:tc>
                  <a:txBody>
                    <a:bodyPr/>
                    <a:lstStyle/>
                    <a:p>
                      <a:r>
                        <a:rPr lang="fr-FR" sz="2000" dirty="0">
                          <a:solidFill>
                            <a:schemeClr val="bg1"/>
                          </a:solidFill>
                        </a:rPr>
                        <a:t>Pôle</a:t>
                      </a:r>
                      <a:r>
                        <a:rPr lang="fr-FR" sz="2000" baseline="0" dirty="0">
                          <a:solidFill>
                            <a:schemeClr val="bg1"/>
                          </a:solidFill>
                        </a:rPr>
                        <a:t> Excellence Bois</a:t>
                      </a:r>
                      <a:endParaRPr lang="fr-CH" sz="2000" dirty="0">
                        <a:solidFill>
                          <a:schemeClr val="bg1"/>
                        </a:solidFill>
                      </a:endParaRPr>
                    </a:p>
                  </a:txBody>
                  <a:tcPr>
                    <a:solidFill>
                      <a:schemeClr val="accent6">
                        <a:lumMod val="75000"/>
                      </a:schemeClr>
                    </a:solidFill>
                  </a:tcPr>
                </a:tc>
                <a:extLst>
                  <a:ext uri="{0D108BD9-81ED-4DB2-BD59-A6C34878D82A}">
                    <a16:rowId xmlns:a16="http://schemas.microsoft.com/office/drawing/2014/main" val="4139967118"/>
                  </a:ext>
                </a:extLst>
              </a:tr>
              <a:tr h="370840">
                <a:tc>
                  <a:txBody>
                    <a:bodyPr/>
                    <a:lstStyle/>
                    <a:p>
                      <a:r>
                        <a:rPr lang="fr-FR" sz="2000" dirty="0">
                          <a:solidFill>
                            <a:schemeClr val="bg1"/>
                          </a:solidFill>
                        </a:rPr>
                        <a:t>Scierie </a:t>
                      </a:r>
                      <a:r>
                        <a:rPr lang="fr-FR" sz="2000" dirty="0" err="1">
                          <a:solidFill>
                            <a:schemeClr val="bg1"/>
                          </a:solidFill>
                        </a:rPr>
                        <a:t>Despond</a:t>
                      </a:r>
                      <a:r>
                        <a:rPr lang="fr-FR" sz="2000" dirty="0">
                          <a:solidFill>
                            <a:schemeClr val="bg1"/>
                          </a:solidFill>
                        </a:rPr>
                        <a:t> SA</a:t>
                      </a:r>
                      <a:endParaRPr lang="fr-CH" sz="2000" dirty="0">
                        <a:solidFill>
                          <a:schemeClr val="bg1"/>
                        </a:solidFill>
                      </a:endParaRPr>
                    </a:p>
                  </a:txBody>
                  <a:tcPr>
                    <a:solidFill>
                      <a:schemeClr val="accent6">
                        <a:lumMod val="75000"/>
                      </a:schemeClr>
                    </a:solidFill>
                  </a:tcPr>
                </a:tc>
                <a:tc>
                  <a:txBody>
                    <a:bodyPr/>
                    <a:lstStyle/>
                    <a:p>
                      <a:endParaRPr lang="fr-CH" sz="2000" dirty="0">
                        <a:solidFill>
                          <a:schemeClr val="bg1"/>
                        </a:solidFill>
                      </a:endParaRPr>
                    </a:p>
                  </a:txBody>
                  <a:tcPr>
                    <a:solidFill>
                      <a:schemeClr val="accent6">
                        <a:lumMod val="75000"/>
                      </a:schemeClr>
                    </a:solidFill>
                  </a:tcPr>
                </a:tc>
                <a:extLst>
                  <a:ext uri="{0D108BD9-81ED-4DB2-BD59-A6C34878D82A}">
                    <a16:rowId xmlns:a16="http://schemas.microsoft.com/office/drawing/2014/main" val="665004492"/>
                  </a:ext>
                </a:extLst>
              </a:tr>
              <a:tr h="370840">
                <a:tc>
                  <a:txBody>
                    <a:bodyPr/>
                    <a:lstStyle/>
                    <a:p>
                      <a:r>
                        <a:rPr lang="fr-FR" sz="2000" dirty="0">
                          <a:solidFill>
                            <a:schemeClr val="bg1"/>
                          </a:solidFill>
                        </a:rPr>
                        <a:t>Service de l’environnement Fribourg</a:t>
                      </a:r>
                      <a:endParaRPr lang="fr-CH" sz="2000" dirty="0">
                        <a:solidFill>
                          <a:schemeClr val="bg1"/>
                        </a:solidFill>
                      </a:endParaRPr>
                    </a:p>
                  </a:txBody>
                  <a:tcPr>
                    <a:solidFill>
                      <a:schemeClr val="accent5"/>
                    </a:solidFill>
                  </a:tcPr>
                </a:tc>
                <a:tc>
                  <a:txBody>
                    <a:bodyPr/>
                    <a:lstStyle/>
                    <a:p>
                      <a:endParaRPr lang="fr-CH" sz="2000" dirty="0">
                        <a:solidFill>
                          <a:schemeClr val="bg1"/>
                        </a:solidFill>
                      </a:endParaRPr>
                    </a:p>
                  </a:txBody>
                  <a:tcPr>
                    <a:solidFill>
                      <a:schemeClr val="accent5"/>
                    </a:solidFill>
                  </a:tcPr>
                </a:tc>
                <a:extLst>
                  <a:ext uri="{0D108BD9-81ED-4DB2-BD59-A6C34878D82A}">
                    <a16:rowId xmlns:a16="http://schemas.microsoft.com/office/drawing/2014/main" val="3456378291"/>
                  </a:ext>
                </a:extLst>
              </a:tr>
              <a:tr h="370840">
                <a:tc>
                  <a:txBody>
                    <a:bodyPr/>
                    <a:lstStyle/>
                    <a:p>
                      <a:r>
                        <a:rPr lang="fr-FR" sz="2000" dirty="0">
                          <a:solidFill>
                            <a:schemeClr val="bg1"/>
                          </a:solidFill>
                        </a:rPr>
                        <a:t>Services industriels </a:t>
                      </a:r>
                      <a:r>
                        <a:rPr lang="fr-FR" sz="2000" dirty="0" err="1">
                          <a:solidFill>
                            <a:schemeClr val="bg1"/>
                          </a:solidFill>
                        </a:rPr>
                        <a:t>Genèves</a:t>
                      </a:r>
                      <a:endParaRPr lang="fr-CH" sz="2000" dirty="0">
                        <a:solidFill>
                          <a:schemeClr val="bg1"/>
                        </a:solidFill>
                      </a:endParaRPr>
                    </a:p>
                  </a:txBody>
                  <a:tcPr>
                    <a:solidFill>
                      <a:schemeClr val="accent5"/>
                    </a:solidFill>
                  </a:tcPr>
                </a:tc>
                <a:tc>
                  <a:txBody>
                    <a:bodyPr/>
                    <a:lstStyle/>
                    <a:p>
                      <a:r>
                        <a:rPr lang="fr-FR" sz="2000" dirty="0">
                          <a:solidFill>
                            <a:schemeClr val="bg1"/>
                          </a:solidFill>
                        </a:rPr>
                        <a:t>Grand Chambéry</a:t>
                      </a:r>
                      <a:endParaRPr lang="fr-CH" sz="2000" dirty="0">
                        <a:solidFill>
                          <a:schemeClr val="bg1"/>
                        </a:solidFill>
                      </a:endParaRPr>
                    </a:p>
                  </a:txBody>
                  <a:tcPr>
                    <a:solidFill>
                      <a:schemeClr val="accent5"/>
                    </a:solidFill>
                  </a:tcPr>
                </a:tc>
                <a:extLst>
                  <a:ext uri="{0D108BD9-81ED-4DB2-BD59-A6C34878D82A}">
                    <a16:rowId xmlns:a16="http://schemas.microsoft.com/office/drawing/2014/main" val="2843186289"/>
                  </a:ext>
                </a:extLst>
              </a:tr>
              <a:tr h="370840">
                <a:tc>
                  <a:txBody>
                    <a:bodyPr/>
                    <a:lstStyle/>
                    <a:p>
                      <a:r>
                        <a:rPr lang="fr-FR" sz="2000" dirty="0">
                          <a:solidFill>
                            <a:schemeClr val="bg1"/>
                          </a:solidFill>
                        </a:rPr>
                        <a:t>Direction générale de</a:t>
                      </a:r>
                      <a:r>
                        <a:rPr lang="fr-FR" sz="2000" baseline="0" dirty="0">
                          <a:solidFill>
                            <a:schemeClr val="bg1"/>
                          </a:solidFill>
                        </a:rPr>
                        <a:t> l’eau</a:t>
                      </a:r>
                      <a:r>
                        <a:rPr lang="fr-FR" sz="2000" dirty="0">
                          <a:solidFill>
                            <a:schemeClr val="bg1"/>
                          </a:solidFill>
                        </a:rPr>
                        <a:t> Genève</a:t>
                      </a:r>
                      <a:endParaRPr lang="fr-CH" sz="2000" dirty="0">
                        <a:solidFill>
                          <a:schemeClr val="bg1"/>
                        </a:solidFill>
                      </a:endParaRPr>
                    </a:p>
                  </a:txBody>
                  <a:tcPr>
                    <a:solidFill>
                      <a:schemeClr val="accent5"/>
                    </a:solidFill>
                  </a:tcPr>
                </a:tc>
                <a:tc>
                  <a:txBody>
                    <a:bodyPr/>
                    <a:lstStyle/>
                    <a:p>
                      <a:endParaRPr lang="fr-CH" sz="2000" dirty="0">
                        <a:solidFill>
                          <a:schemeClr val="bg1"/>
                        </a:solidFill>
                      </a:endParaRPr>
                    </a:p>
                  </a:txBody>
                  <a:tcPr>
                    <a:solidFill>
                      <a:schemeClr val="accent5"/>
                    </a:solidFill>
                  </a:tcPr>
                </a:tc>
                <a:extLst>
                  <a:ext uri="{0D108BD9-81ED-4DB2-BD59-A6C34878D82A}">
                    <a16:rowId xmlns:a16="http://schemas.microsoft.com/office/drawing/2014/main" val="3978654746"/>
                  </a:ext>
                </a:extLst>
              </a:tr>
              <a:tr h="370840">
                <a:tc>
                  <a:txBody>
                    <a:bodyPr/>
                    <a:lstStyle/>
                    <a:p>
                      <a:r>
                        <a:rPr lang="fr-FR" sz="2000" dirty="0" err="1">
                          <a:solidFill>
                            <a:schemeClr val="bg1"/>
                          </a:solidFill>
                        </a:rPr>
                        <a:t>Dolder</a:t>
                      </a:r>
                      <a:endParaRPr lang="fr-CH" sz="2000" dirty="0">
                        <a:solidFill>
                          <a:schemeClr val="bg1"/>
                        </a:solidFill>
                      </a:endParaRPr>
                    </a:p>
                  </a:txBody>
                  <a:tcPr>
                    <a:solidFill>
                      <a:schemeClr val="accent2">
                        <a:lumMod val="75000"/>
                      </a:schemeClr>
                    </a:solidFill>
                  </a:tcPr>
                </a:tc>
                <a:tc>
                  <a:txBody>
                    <a:bodyPr/>
                    <a:lstStyle/>
                    <a:p>
                      <a:endParaRPr lang="fr-CH" sz="2000" dirty="0">
                        <a:solidFill>
                          <a:schemeClr val="bg1"/>
                        </a:solidFill>
                      </a:endParaRPr>
                    </a:p>
                  </a:txBody>
                  <a:tcPr>
                    <a:solidFill>
                      <a:schemeClr val="accent2">
                        <a:lumMod val="75000"/>
                      </a:schemeClr>
                    </a:solidFill>
                  </a:tcPr>
                </a:tc>
                <a:extLst>
                  <a:ext uri="{0D108BD9-81ED-4DB2-BD59-A6C34878D82A}">
                    <a16:rowId xmlns:a16="http://schemas.microsoft.com/office/drawing/2014/main" val="3284403727"/>
                  </a:ext>
                </a:extLst>
              </a:tr>
              <a:tr h="370840">
                <a:tc>
                  <a:txBody>
                    <a:bodyPr/>
                    <a:lstStyle/>
                    <a:p>
                      <a:r>
                        <a:rPr lang="fr-FR" sz="2000" dirty="0" err="1">
                          <a:solidFill>
                            <a:schemeClr val="bg1"/>
                          </a:solidFill>
                        </a:rPr>
                        <a:t>Ithaka</a:t>
                      </a:r>
                      <a:endParaRPr lang="fr-CH" sz="2000" dirty="0">
                        <a:solidFill>
                          <a:schemeClr val="bg1"/>
                        </a:solidFill>
                      </a:endParaRP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err="1">
                          <a:solidFill>
                            <a:schemeClr val="bg1"/>
                          </a:solidFill>
                        </a:rPr>
                        <a:t>VtGreen</a:t>
                      </a:r>
                      <a:endParaRPr lang="fr-CH" sz="2000" dirty="0">
                        <a:solidFill>
                          <a:schemeClr val="bg1"/>
                        </a:solidFill>
                      </a:endParaRPr>
                    </a:p>
                  </a:txBody>
                  <a:tcPr>
                    <a:solidFill>
                      <a:schemeClr val="accent2">
                        <a:lumMod val="75000"/>
                      </a:schemeClr>
                    </a:solidFill>
                  </a:tcPr>
                </a:tc>
                <a:extLst>
                  <a:ext uri="{0D108BD9-81ED-4DB2-BD59-A6C34878D82A}">
                    <a16:rowId xmlns:a16="http://schemas.microsoft.com/office/drawing/2014/main" val="4209479539"/>
                  </a:ext>
                </a:extLst>
              </a:tr>
            </a:tbl>
          </a:graphicData>
        </a:graphic>
      </p:graphicFrame>
      <p:sp>
        <p:nvSpPr>
          <p:cNvPr id="4" name="Espace réservé du numéro de diapositive 3"/>
          <p:cNvSpPr>
            <a:spLocks noGrp="1"/>
          </p:cNvSpPr>
          <p:nvPr>
            <p:ph type="sldNum" sz="quarter" idx="12"/>
          </p:nvPr>
        </p:nvSpPr>
        <p:spPr/>
        <p:txBody>
          <a:bodyPr/>
          <a:lstStyle/>
          <a:p>
            <a:fld id="{36FA1FA3-ACFD-4190-BE32-861BE5304F07}" type="slidenum">
              <a:rPr lang="fr-CH" smtClean="0"/>
              <a:t>14</a:t>
            </a:fld>
            <a:endParaRPr lang="fr-CH"/>
          </a:p>
        </p:txBody>
      </p:sp>
    </p:spTree>
    <p:extLst>
      <p:ext uri="{BB962C8B-B14F-4D97-AF65-F5344CB8AC3E}">
        <p14:creationId xmlns:p14="http://schemas.microsoft.com/office/powerpoint/2010/main" val="71983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7716"/>
            <a:ext cx="10515600" cy="928914"/>
          </a:xfrm>
        </p:spPr>
        <p:txBody>
          <a:bodyPr/>
          <a:lstStyle/>
          <a:p>
            <a:r>
              <a:rPr lang="fr-FR" dirty="0"/>
              <a:t>Questions techniques à résoudre</a:t>
            </a:r>
            <a:endParaRPr lang="fr-CH" dirty="0"/>
          </a:p>
        </p:txBody>
      </p:sp>
      <p:sp>
        <p:nvSpPr>
          <p:cNvPr id="3" name="Espace réservé du contenu 2"/>
          <p:cNvSpPr>
            <a:spLocks noGrp="1"/>
          </p:cNvSpPr>
          <p:nvPr>
            <p:ph idx="1"/>
          </p:nvPr>
        </p:nvSpPr>
        <p:spPr>
          <a:xfrm>
            <a:off x="506185" y="1825625"/>
            <a:ext cx="10472057" cy="4351338"/>
          </a:xfrm>
        </p:spPr>
        <p:txBody>
          <a:bodyPr>
            <a:normAutofit/>
          </a:bodyPr>
          <a:lstStyle/>
          <a:p>
            <a:pPr marL="914400" lvl="1" indent="-514350">
              <a:buFont typeface="+mj-lt"/>
              <a:buAutoNum type="arabicPeriod"/>
            </a:pPr>
            <a:r>
              <a:rPr lang="fr-FR" sz="3200" dirty="0"/>
              <a:t>Choix de la biomasse selon critères de performances d’épuration, économique et écologique.</a:t>
            </a:r>
          </a:p>
          <a:p>
            <a:pPr marL="914400" lvl="1" indent="-514350">
              <a:buFont typeface="+mj-lt"/>
              <a:buAutoNum type="arabicPeriod"/>
            </a:pPr>
            <a:r>
              <a:rPr lang="fr-FR" sz="3200" dirty="0"/>
              <a:t>Développer la recette de fabrication pour des </a:t>
            </a:r>
            <a:r>
              <a:rPr lang="fr-FR" sz="3200" dirty="0" err="1"/>
              <a:t>biochars</a:t>
            </a:r>
            <a:r>
              <a:rPr lang="fr-FR" sz="3200" dirty="0"/>
              <a:t> performants </a:t>
            </a:r>
          </a:p>
          <a:p>
            <a:pPr marL="914400" lvl="1" indent="-514350">
              <a:buFont typeface="+mj-lt"/>
              <a:buAutoNum type="arabicPeriod"/>
            </a:pPr>
            <a:r>
              <a:rPr lang="fr-FR" sz="3200" dirty="0"/>
              <a:t>Tester l’efficacité des </a:t>
            </a:r>
            <a:r>
              <a:rPr lang="fr-FR" sz="3200" dirty="0" err="1"/>
              <a:t>biochars</a:t>
            </a:r>
            <a:r>
              <a:rPr lang="fr-FR" sz="3200" dirty="0"/>
              <a:t> produits en conditions réelles</a:t>
            </a:r>
          </a:p>
          <a:p>
            <a:pPr marL="914400" lvl="1" indent="-514350">
              <a:buFont typeface="+mj-lt"/>
              <a:buAutoNum type="arabicPeriod"/>
            </a:pPr>
            <a:r>
              <a:rPr lang="fr-FR" sz="3200" dirty="0"/>
              <a:t>Etudier la viabilité écologique et économique de cette filière de production</a:t>
            </a:r>
          </a:p>
          <a:p>
            <a:endParaRPr lang="fr-CH" sz="3600" dirty="0"/>
          </a:p>
        </p:txBody>
      </p:sp>
      <p:sp>
        <p:nvSpPr>
          <p:cNvPr id="5" name="Espace réservé du numéro de diapositive 4"/>
          <p:cNvSpPr>
            <a:spLocks noGrp="1"/>
          </p:cNvSpPr>
          <p:nvPr>
            <p:ph type="sldNum" sz="quarter" idx="12"/>
          </p:nvPr>
        </p:nvSpPr>
        <p:spPr/>
        <p:txBody>
          <a:bodyPr/>
          <a:lstStyle/>
          <a:p>
            <a:fld id="{36FA1FA3-ACFD-4190-BE32-861BE5304F07}" type="slidenum">
              <a:rPr lang="fr-CH" smtClean="0"/>
              <a:t>15</a:t>
            </a:fld>
            <a:endParaRPr lang="fr-CH"/>
          </a:p>
        </p:txBody>
      </p:sp>
    </p:spTree>
    <p:extLst>
      <p:ext uri="{BB962C8B-B14F-4D97-AF65-F5344CB8AC3E}">
        <p14:creationId xmlns:p14="http://schemas.microsoft.com/office/powerpoint/2010/main" val="339034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p:cNvSpPr>
            <a:spLocks noGrp="1"/>
          </p:cNvSpPr>
          <p:nvPr>
            <p:ph type="title"/>
          </p:nvPr>
        </p:nvSpPr>
        <p:spPr>
          <a:xfrm>
            <a:off x="785565" y="232744"/>
            <a:ext cx="10361406" cy="870342"/>
          </a:xfrm>
        </p:spPr>
        <p:txBody>
          <a:bodyPr>
            <a:normAutofit/>
          </a:bodyPr>
          <a:lstStyle/>
          <a:p>
            <a:r>
              <a:rPr lang="fr-CH" sz="4900" b="0" dirty="0"/>
              <a:t>Ressources</a:t>
            </a:r>
            <a:r>
              <a:rPr lang="fr-CH" b="0" dirty="0"/>
              <a:t> </a:t>
            </a:r>
          </a:p>
        </p:txBody>
      </p:sp>
      <p:sp>
        <p:nvSpPr>
          <p:cNvPr id="2" name="Espace réservé du contenu 1"/>
          <p:cNvSpPr>
            <a:spLocks noGrp="1"/>
          </p:cNvSpPr>
          <p:nvPr>
            <p:ph idx="1"/>
          </p:nvPr>
        </p:nvSpPr>
        <p:spPr>
          <a:xfrm>
            <a:off x="3935313" y="1629891"/>
            <a:ext cx="9011433" cy="4351338"/>
          </a:xfrm>
        </p:spPr>
        <p:txBody>
          <a:bodyPr>
            <a:normAutofit/>
          </a:bodyPr>
          <a:lstStyle/>
          <a:p>
            <a:pPr marL="0" indent="0">
              <a:buNone/>
            </a:pPr>
            <a:r>
              <a:rPr lang="fr-FR" sz="3200" dirty="0"/>
              <a:t>Complémentarité des partenariats:</a:t>
            </a:r>
          </a:p>
          <a:p>
            <a:pPr marL="457200" lvl="1" indent="0">
              <a:buNone/>
            </a:pPr>
            <a:r>
              <a:rPr lang="fr-FR" sz="2800" dirty="0"/>
              <a:t>Producteurs de bois / producteurs de biochars / responsables de la qualité des eaux / développeurs / Spécialistes du transferts technologique</a:t>
            </a:r>
          </a:p>
          <a:p>
            <a:pPr marL="0" indent="0">
              <a:buNone/>
            </a:pPr>
            <a:r>
              <a:rPr lang="fr-FR" sz="3200" dirty="0"/>
              <a:t>Expérience dans le domaine des partenaires académiques</a:t>
            </a:r>
          </a:p>
          <a:p>
            <a:pPr marL="0" indent="0">
              <a:buNone/>
            </a:pPr>
            <a:r>
              <a:rPr lang="fr-FR" sz="3200" dirty="0"/>
              <a:t>Complémentarité des sites:</a:t>
            </a:r>
          </a:p>
          <a:p>
            <a:pPr marL="457200" lvl="1" indent="0">
              <a:buNone/>
            </a:pPr>
            <a:r>
              <a:rPr lang="fr-FR" sz="2800" dirty="0"/>
              <a:t>Suisse – France</a:t>
            </a:r>
          </a:p>
          <a:p>
            <a:pPr marL="0" indent="0">
              <a:buNone/>
            </a:pPr>
            <a:r>
              <a:rPr lang="fr-FR" sz="3200" dirty="0"/>
              <a:t>Enveloppe globale d’environ 780000.- CHF</a:t>
            </a:r>
            <a:endParaRPr lang="fr-CH" sz="3200" dirty="0"/>
          </a:p>
        </p:txBody>
      </p:sp>
      <p:pic>
        <p:nvPicPr>
          <p:cNvPr id="3" name="Image 2"/>
          <p:cNvPicPr>
            <a:picLocks noChangeAspect="1"/>
          </p:cNvPicPr>
          <p:nvPr/>
        </p:nvPicPr>
        <p:blipFill>
          <a:blip r:embed="rId3"/>
          <a:stretch>
            <a:fillRect/>
          </a:stretch>
        </p:blipFill>
        <p:spPr>
          <a:xfrm>
            <a:off x="900154" y="1927335"/>
            <a:ext cx="2369552" cy="1243938"/>
          </a:xfrm>
          <a:prstGeom prst="rect">
            <a:avLst/>
          </a:prstGeom>
        </p:spPr>
      </p:pic>
      <p:pic>
        <p:nvPicPr>
          <p:cNvPr id="6" name="Image 5"/>
          <p:cNvPicPr>
            <a:picLocks noChangeAspect="1"/>
          </p:cNvPicPr>
          <p:nvPr/>
        </p:nvPicPr>
        <p:blipFill rotWithShape="1">
          <a:blip r:embed="rId4"/>
          <a:srcRect r="4047"/>
          <a:stretch/>
        </p:blipFill>
        <p:spPr>
          <a:xfrm>
            <a:off x="738835" y="3588234"/>
            <a:ext cx="2530871" cy="96925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649" y="4974446"/>
            <a:ext cx="2220686" cy="562319"/>
          </a:xfrm>
          <a:prstGeom prst="rect">
            <a:avLst/>
          </a:prstGeom>
        </p:spPr>
      </p:pic>
      <p:sp>
        <p:nvSpPr>
          <p:cNvPr id="9" name="Espace réservé du numéro de diapositive 8"/>
          <p:cNvSpPr>
            <a:spLocks noGrp="1"/>
          </p:cNvSpPr>
          <p:nvPr>
            <p:ph type="sldNum" sz="quarter" idx="12"/>
          </p:nvPr>
        </p:nvSpPr>
        <p:spPr/>
        <p:txBody>
          <a:bodyPr/>
          <a:lstStyle/>
          <a:p>
            <a:fld id="{36FA1FA3-ACFD-4190-BE32-861BE5304F07}" type="slidenum">
              <a:rPr lang="fr-CH" smtClean="0"/>
              <a:t>16</a:t>
            </a:fld>
            <a:endParaRPr lang="fr-CH"/>
          </a:p>
        </p:txBody>
      </p:sp>
    </p:spTree>
    <p:extLst>
      <p:ext uri="{BB962C8B-B14F-4D97-AF65-F5344CB8AC3E}">
        <p14:creationId xmlns:p14="http://schemas.microsoft.com/office/powerpoint/2010/main" val="216800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3201"/>
            <a:ext cx="10515600" cy="943428"/>
          </a:xfrm>
        </p:spPr>
        <p:txBody>
          <a:bodyPr/>
          <a:lstStyle/>
          <a:p>
            <a:r>
              <a:rPr lang="fr-FR" b="0" dirty="0"/>
              <a:t>Outputs</a:t>
            </a:r>
          </a:p>
        </p:txBody>
      </p:sp>
      <p:sp>
        <p:nvSpPr>
          <p:cNvPr id="3" name="Espace réservé du contenu 2"/>
          <p:cNvSpPr>
            <a:spLocks noGrp="1"/>
          </p:cNvSpPr>
          <p:nvPr>
            <p:ph idx="1"/>
          </p:nvPr>
        </p:nvSpPr>
        <p:spPr/>
        <p:txBody>
          <a:bodyPr>
            <a:normAutofit/>
          </a:bodyPr>
          <a:lstStyle/>
          <a:p>
            <a:pPr lvl="0"/>
            <a:r>
              <a:rPr lang="fr-CH" sz="3200" dirty="0"/>
              <a:t>Recette de fabrication de </a:t>
            </a:r>
            <a:r>
              <a:rPr lang="fr-CH" sz="3200" dirty="0" err="1"/>
              <a:t>biochars</a:t>
            </a:r>
            <a:r>
              <a:rPr lang="fr-CH" sz="3200" dirty="0"/>
              <a:t> performants</a:t>
            </a:r>
            <a:endParaRPr lang="fr-FR" sz="3200" dirty="0"/>
          </a:p>
          <a:p>
            <a:pPr lvl="1"/>
            <a:r>
              <a:rPr lang="fr-CH" sz="2800" dirty="0"/>
              <a:t>Validation de la recette par la communauté scientifique (publications)</a:t>
            </a:r>
            <a:endParaRPr lang="fr-FR" sz="2800" dirty="0"/>
          </a:p>
          <a:p>
            <a:pPr lvl="0"/>
            <a:r>
              <a:rPr lang="fr-CH" sz="3200" dirty="0"/>
              <a:t>Conditions de rentabilité économique et d’écobilan favorable</a:t>
            </a:r>
          </a:p>
          <a:p>
            <a:pPr lvl="0"/>
            <a:r>
              <a:rPr lang="fr-FR" sz="3200" dirty="0"/>
              <a:t>Diffusion des savoirs (workshops)</a:t>
            </a:r>
          </a:p>
          <a:p>
            <a:endParaRPr lang="fr-FR" sz="3200" dirty="0"/>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17</a:t>
            </a:fld>
            <a:endParaRPr lang="fr-CH"/>
          </a:p>
        </p:txBody>
      </p:sp>
    </p:spTree>
    <p:extLst>
      <p:ext uri="{BB962C8B-B14F-4D97-AF65-F5344CB8AC3E}">
        <p14:creationId xmlns:p14="http://schemas.microsoft.com/office/powerpoint/2010/main" val="218159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68" y="782184"/>
            <a:ext cx="8733469" cy="1325563"/>
          </a:xfrm>
        </p:spPr>
        <p:txBody>
          <a:bodyPr>
            <a:normAutofit/>
          </a:bodyPr>
          <a:lstStyle/>
          <a:p>
            <a:pPr algn="ctr"/>
            <a:r>
              <a:rPr lang="fr-FR" sz="3600" b="0" i="1" dirty="0"/>
              <a:t>Je vous remercie pour votre attention !</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423" y="2195185"/>
            <a:ext cx="5942014" cy="3680501"/>
          </a:xfrm>
          <a:prstGeom prst="rect">
            <a:avLst/>
          </a:prstGeom>
        </p:spPr>
      </p:pic>
      <p:sp>
        <p:nvSpPr>
          <p:cNvPr id="9" name="ZoneTexte 8"/>
          <p:cNvSpPr txBox="1"/>
          <p:nvPr/>
        </p:nvSpPr>
        <p:spPr>
          <a:xfrm>
            <a:off x="2865833" y="5890326"/>
            <a:ext cx="1422890" cy="307777"/>
          </a:xfrm>
          <a:prstGeom prst="rect">
            <a:avLst/>
          </a:prstGeom>
          <a:noFill/>
        </p:spPr>
        <p:txBody>
          <a:bodyPr wrap="none" rtlCol="0">
            <a:spAutoFit/>
          </a:bodyPr>
          <a:lstStyle/>
          <a:p>
            <a:pPr algn="r"/>
            <a:r>
              <a:rPr lang="fr-FR" sz="1400" i="1" dirty="0"/>
              <a:t>Source : </a:t>
            </a:r>
            <a:r>
              <a:rPr lang="fr-FR" sz="1400" i="1" dirty="0" err="1"/>
              <a:t>VTGreen</a:t>
            </a:r>
            <a:endParaRPr lang="fr-CH" sz="1400" i="1" dirty="0"/>
          </a:p>
        </p:txBody>
      </p:sp>
      <p:sp>
        <p:nvSpPr>
          <p:cNvPr id="10" name="ZoneTexte 9"/>
          <p:cNvSpPr txBox="1"/>
          <p:nvPr/>
        </p:nvSpPr>
        <p:spPr>
          <a:xfrm>
            <a:off x="9285123" y="5933844"/>
            <a:ext cx="1145314" cy="307777"/>
          </a:xfrm>
          <a:prstGeom prst="rect">
            <a:avLst/>
          </a:prstGeom>
          <a:noFill/>
        </p:spPr>
        <p:txBody>
          <a:bodyPr wrap="none" rtlCol="0">
            <a:spAutoFit/>
          </a:bodyPr>
          <a:lstStyle/>
          <a:p>
            <a:r>
              <a:rPr lang="fr-FR" sz="1400" i="1" dirty="0"/>
              <a:t>Source : WEB</a:t>
            </a:r>
            <a:endParaRPr lang="fr-CH" sz="1400" i="1" dirty="0"/>
          </a:p>
        </p:txBody>
      </p:sp>
      <p:sp>
        <p:nvSpPr>
          <p:cNvPr id="6" name="Espace réservé du numéro de diapositive 5"/>
          <p:cNvSpPr>
            <a:spLocks noGrp="1"/>
          </p:cNvSpPr>
          <p:nvPr>
            <p:ph type="sldNum" sz="quarter" idx="12"/>
          </p:nvPr>
        </p:nvSpPr>
        <p:spPr/>
        <p:txBody>
          <a:bodyPr/>
          <a:lstStyle/>
          <a:p>
            <a:fld id="{36FA1FA3-ACFD-4190-BE32-861BE5304F07}" type="slidenum">
              <a:rPr lang="fr-CH" smtClean="0"/>
              <a:t>18</a:t>
            </a:fld>
            <a:endParaRPr lang="fr-CH"/>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968" y="2195185"/>
            <a:ext cx="2605298" cy="3680501"/>
          </a:xfrm>
          <a:prstGeom prst="rect">
            <a:avLst/>
          </a:prstGeom>
        </p:spPr>
      </p:pic>
    </p:spTree>
    <p:extLst>
      <p:ext uri="{BB962C8B-B14F-4D97-AF65-F5344CB8AC3E}">
        <p14:creationId xmlns:p14="http://schemas.microsoft.com/office/powerpoint/2010/main" val="206456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976" y="3091354"/>
            <a:ext cx="7273001" cy="2971989"/>
          </a:xfrm>
          <a:prstGeom prst="rect">
            <a:avLst/>
          </a:prstGeom>
        </p:spPr>
      </p:pic>
      <p:sp>
        <p:nvSpPr>
          <p:cNvPr id="5" name="Rectangle 4"/>
          <p:cNvSpPr/>
          <p:nvPr/>
        </p:nvSpPr>
        <p:spPr>
          <a:xfrm>
            <a:off x="964052" y="1076505"/>
            <a:ext cx="10307877" cy="1200329"/>
          </a:xfrm>
          <a:prstGeom prst="rect">
            <a:avLst/>
          </a:prstGeom>
        </p:spPr>
        <p:txBody>
          <a:bodyPr wrap="square">
            <a:spAutoFit/>
          </a:bodyPr>
          <a:lstStyle/>
          <a:p>
            <a:pPr algn="ctr">
              <a:spcAft>
                <a:spcPts val="0"/>
              </a:spcAft>
            </a:pPr>
            <a:r>
              <a:rPr lang="fr-FR" sz="2400" i="1" dirty="0">
                <a:latin typeface="+mj-lt"/>
                <a:ea typeface="Calibri" panose="020F0502020204030204" pitchFamily="34" charset="0"/>
              </a:rPr>
              <a:t>Le projet SylvO est soutenu financièrement par le Fonds européen de développement régional (FEDER), la Confédération Suisse, les Cantons de Fribourg et de Vaud.</a:t>
            </a:r>
            <a:endParaRPr lang="fr-CH" sz="2400" i="1" dirty="0">
              <a:latin typeface="+mj-lt"/>
              <a:ea typeface="Calibri" panose="020F0502020204030204" pitchFamily="34" charset="0"/>
            </a:endParaRPr>
          </a:p>
        </p:txBody>
      </p:sp>
    </p:spTree>
    <p:extLst>
      <p:ext uri="{BB962C8B-B14F-4D97-AF65-F5344CB8AC3E}">
        <p14:creationId xmlns:p14="http://schemas.microsoft.com/office/powerpoint/2010/main" val="222939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3200"/>
            <a:ext cx="10515600" cy="943429"/>
          </a:xfrm>
        </p:spPr>
        <p:txBody>
          <a:bodyPr/>
          <a:lstStyle/>
          <a:p>
            <a:r>
              <a:rPr lang="fr-CH" b="0" dirty="0"/>
              <a:t>Contexte: besoin de traitement des eaux</a:t>
            </a:r>
          </a:p>
        </p:txBody>
      </p:sp>
      <p:sp>
        <p:nvSpPr>
          <p:cNvPr id="5" name="Espace réservé du contenu 4"/>
          <p:cNvSpPr>
            <a:spLocks noGrp="1"/>
          </p:cNvSpPr>
          <p:nvPr>
            <p:ph idx="1"/>
          </p:nvPr>
        </p:nvSpPr>
        <p:spPr>
          <a:xfrm>
            <a:off x="838200" y="1564368"/>
            <a:ext cx="7570808" cy="4351338"/>
          </a:xfrm>
        </p:spPr>
        <p:txBody>
          <a:bodyPr>
            <a:normAutofit fontScale="85000" lnSpcReduction="20000"/>
          </a:bodyPr>
          <a:lstStyle/>
          <a:p>
            <a:r>
              <a:rPr lang="fr-FR" dirty="0"/>
              <a:t>Eaux usées</a:t>
            </a:r>
          </a:p>
          <a:p>
            <a:pPr lvl="1"/>
            <a:r>
              <a:rPr lang="fr-FR" dirty="0"/>
              <a:t>Obligation de traitement des micropolluants dans les STEP d’une certaine taille d’ici 2040</a:t>
            </a:r>
          </a:p>
          <a:p>
            <a:pPr lvl="1"/>
            <a:r>
              <a:rPr lang="fr-FR" dirty="0"/>
              <a:t>Traitement par adsorption (CA) et/ou par ozonation</a:t>
            </a:r>
          </a:p>
          <a:p>
            <a:r>
              <a:rPr lang="fr-FR" dirty="0"/>
              <a:t>Eaux de recharge de nappe:</a:t>
            </a:r>
          </a:p>
          <a:p>
            <a:pPr lvl="1"/>
            <a:r>
              <a:rPr lang="fr-FR" dirty="0">
                <a:solidFill>
                  <a:schemeClr val="bg1">
                    <a:lumMod val="75000"/>
                  </a:schemeClr>
                </a:solidFill>
              </a:rPr>
              <a:t>Disponibilité en eaux de nappes trop faibles dans les grandes agglomérations</a:t>
            </a:r>
          </a:p>
          <a:p>
            <a:pPr lvl="1"/>
            <a:r>
              <a:rPr lang="fr-FR" dirty="0">
                <a:solidFill>
                  <a:schemeClr val="bg1">
                    <a:lumMod val="75000"/>
                  </a:schemeClr>
                </a:solidFill>
              </a:rPr>
              <a:t>Problème augmenté par le changement climatique</a:t>
            </a:r>
          </a:p>
          <a:p>
            <a:pPr lvl="1"/>
            <a:r>
              <a:rPr lang="fr-FR" dirty="0">
                <a:solidFill>
                  <a:schemeClr val="bg1">
                    <a:lumMod val="75000"/>
                  </a:schemeClr>
                </a:solidFill>
              </a:rPr>
              <a:t>Recharge de nappes par infiltration artificielle d’eaux de surface</a:t>
            </a:r>
          </a:p>
          <a:p>
            <a:r>
              <a:rPr lang="fr-FR" dirty="0"/>
              <a:t>Eaux de ruissellement:</a:t>
            </a:r>
          </a:p>
          <a:p>
            <a:pPr lvl="1"/>
            <a:r>
              <a:rPr lang="fr-FR" dirty="0">
                <a:solidFill>
                  <a:schemeClr val="bg1">
                    <a:lumMod val="75000"/>
                  </a:schemeClr>
                </a:solidFill>
              </a:rPr>
              <a:t>Les eaux de ruissellement de chaussées au trafic important doivent être traitée avant rejet dans les eaux superficielles</a:t>
            </a:r>
          </a:p>
          <a:p>
            <a:r>
              <a:rPr lang="fr-FR" dirty="0">
                <a:solidFill>
                  <a:schemeClr val="bg1">
                    <a:lumMod val="75000"/>
                  </a:schemeClr>
                </a:solidFill>
              </a:rPr>
              <a:t>Eaux potables:</a:t>
            </a:r>
          </a:p>
          <a:p>
            <a:pPr lvl="1"/>
            <a:r>
              <a:rPr lang="fr-FR" dirty="0">
                <a:solidFill>
                  <a:schemeClr val="bg1">
                    <a:lumMod val="75000"/>
                  </a:schemeClr>
                </a:solidFill>
              </a:rPr>
              <a:t>Traitement nécessaire pour la potabilisation des eaux de pompage de lacs, certaines aquifères. </a:t>
            </a:r>
          </a:p>
        </p:txBody>
      </p:sp>
      <p:pic>
        <p:nvPicPr>
          <p:cNvPr id="35" name="Image 34">
            <a:hlinkClick r:id="" action="ppaction://hlinkshowjump?jump=nextslide"/>
          </p:cNvPr>
          <p:cNvPicPr>
            <a:picLocks noChangeAspect="1"/>
          </p:cNvPicPr>
          <p:nvPr/>
        </p:nvPicPr>
        <p:blipFill rotWithShape="1">
          <a:blip r:embed="rId3"/>
          <a:srcRect l="20585" t="31439"/>
          <a:stretch/>
        </p:blipFill>
        <p:spPr>
          <a:xfrm>
            <a:off x="8671688" y="1503290"/>
            <a:ext cx="2152888" cy="1445712"/>
          </a:xfrm>
          <a:prstGeom prst="rect">
            <a:avLst/>
          </a:prstGeom>
        </p:spPr>
      </p:pic>
      <p:pic>
        <p:nvPicPr>
          <p:cNvPr id="36" name="Image 35"/>
          <p:cNvPicPr>
            <a:picLocks noChangeAspect="1"/>
          </p:cNvPicPr>
          <p:nvPr/>
        </p:nvPicPr>
        <p:blipFill rotWithShape="1">
          <a:blip r:embed="rId4"/>
          <a:srcRect l="55365" r="19627" b="25701"/>
          <a:stretch/>
        </p:blipFill>
        <p:spPr>
          <a:xfrm>
            <a:off x="8671688" y="2949002"/>
            <a:ext cx="2152888" cy="1652302"/>
          </a:xfrm>
          <a:prstGeom prst="rect">
            <a:avLst/>
          </a:prstGeom>
        </p:spPr>
      </p:pic>
      <p:grpSp>
        <p:nvGrpSpPr>
          <p:cNvPr id="40" name="Groupe 39"/>
          <p:cNvGrpSpPr/>
          <p:nvPr/>
        </p:nvGrpSpPr>
        <p:grpSpPr>
          <a:xfrm>
            <a:off x="8434407" y="4424678"/>
            <a:ext cx="2627449" cy="1743898"/>
            <a:chOff x="7125324" y="3113590"/>
            <a:chExt cx="4640338" cy="3185567"/>
          </a:xfrm>
        </p:grpSpPr>
        <p:pic>
          <p:nvPicPr>
            <p:cNvPr id="41" name="Image 40"/>
            <p:cNvPicPr>
              <a:picLocks noChangeAspect="1"/>
            </p:cNvPicPr>
            <p:nvPr/>
          </p:nvPicPr>
          <p:blipFill rotWithShape="1">
            <a:blip r:embed="rId5"/>
            <a:srcRect r="13662"/>
            <a:stretch/>
          </p:blipFill>
          <p:spPr>
            <a:xfrm>
              <a:off x="7125324" y="3113590"/>
              <a:ext cx="4640338" cy="3185567"/>
            </a:xfrm>
            <a:prstGeom prst="rect">
              <a:avLst/>
            </a:prstGeom>
          </p:spPr>
        </p:pic>
        <p:pic>
          <p:nvPicPr>
            <p:cNvPr id="44" name="Image 43"/>
            <p:cNvPicPr>
              <a:picLocks noChangeAspect="1"/>
            </p:cNvPicPr>
            <p:nvPr/>
          </p:nvPicPr>
          <p:blipFill rotWithShape="1">
            <a:blip r:embed="rId6"/>
            <a:srcRect r="4047"/>
            <a:stretch/>
          </p:blipFill>
          <p:spPr>
            <a:xfrm>
              <a:off x="7511970" y="4946007"/>
              <a:ext cx="1776714" cy="680431"/>
            </a:xfrm>
            <a:prstGeom prst="rect">
              <a:avLst/>
            </a:prstGeom>
          </p:spPr>
        </p:pic>
      </p:grpSp>
      <p:sp>
        <p:nvSpPr>
          <p:cNvPr id="6" name="Espace réservé du numéro de diapositive 5"/>
          <p:cNvSpPr>
            <a:spLocks noGrp="1"/>
          </p:cNvSpPr>
          <p:nvPr>
            <p:ph type="sldNum" sz="quarter" idx="12"/>
          </p:nvPr>
        </p:nvSpPr>
        <p:spPr/>
        <p:txBody>
          <a:bodyPr/>
          <a:lstStyle/>
          <a:p>
            <a:fld id="{36FA1FA3-ACFD-4190-BE32-861BE5304F07}" type="slidenum">
              <a:rPr lang="fr-CH" smtClean="0"/>
              <a:t>2</a:t>
            </a:fld>
            <a:endParaRPr lang="fr-CH"/>
          </a:p>
        </p:txBody>
      </p:sp>
    </p:spTree>
    <p:extLst>
      <p:ext uri="{BB962C8B-B14F-4D97-AF65-F5344CB8AC3E}">
        <p14:creationId xmlns:p14="http://schemas.microsoft.com/office/powerpoint/2010/main" val="94043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r 13"/>
          <p:cNvGrpSpPr/>
          <p:nvPr/>
        </p:nvGrpSpPr>
        <p:grpSpPr>
          <a:xfrm>
            <a:off x="1489313" y="1790678"/>
            <a:ext cx="2814297" cy="2629764"/>
            <a:chOff x="3203848" y="1822178"/>
            <a:chExt cx="2814297" cy="2629764"/>
          </a:xfrm>
        </p:grpSpPr>
        <p:pic>
          <p:nvPicPr>
            <p:cNvPr id="6" name="Image 5"/>
            <p:cNvPicPr>
              <a:picLocks noChangeAspect="1"/>
            </p:cNvPicPr>
            <p:nvPr/>
          </p:nvPicPr>
          <p:blipFill rotWithShape="1">
            <a:blip r:embed="rId3"/>
            <a:srcRect l="20585" t="18188"/>
            <a:stretch/>
          </p:blipFill>
          <p:spPr>
            <a:xfrm>
              <a:off x="3396938" y="2608334"/>
              <a:ext cx="2446463" cy="1843608"/>
            </a:xfrm>
            <a:prstGeom prst="rect">
              <a:avLst/>
            </a:prstGeom>
          </p:spPr>
        </p:pic>
        <p:sp>
          <p:nvSpPr>
            <p:cNvPr id="2" name="Rectangle 1"/>
            <p:cNvSpPr/>
            <p:nvPr/>
          </p:nvSpPr>
          <p:spPr>
            <a:xfrm>
              <a:off x="3203848" y="1822178"/>
              <a:ext cx="2814297" cy="707886"/>
            </a:xfrm>
            <a:prstGeom prst="rect">
              <a:avLst/>
            </a:prstGeom>
          </p:spPr>
          <p:txBody>
            <a:bodyPr wrap="none">
              <a:spAutoFit/>
            </a:bodyPr>
            <a:lstStyle/>
            <a:p>
              <a:pPr algn="ctr"/>
              <a:r>
                <a:rPr lang="fr-FR" sz="2000" dirty="0"/>
                <a:t>Obligation de traitement </a:t>
              </a:r>
            </a:p>
            <a:p>
              <a:pPr algn="ctr"/>
              <a:r>
                <a:rPr lang="fr-FR" sz="2000" dirty="0"/>
                <a:t>à l’horizon 2040</a:t>
              </a:r>
            </a:p>
          </p:txBody>
        </p:sp>
      </p:grpSp>
      <p:sp>
        <p:nvSpPr>
          <p:cNvPr id="16" name="Titre 1"/>
          <p:cNvSpPr>
            <a:spLocks noGrp="1"/>
          </p:cNvSpPr>
          <p:nvPr>
            <p:ph type="title"/>
          </p:nvPr>
        </p:nvSpPr>
        <p:spPr>
          <a:xfrm>
            <a:off x="845161" y="246860"/>
            <a:ext cx="10563067" cy="890628"/>
          </a:xfrm>
        </p:spPr>
        <p:txBody>
          <a:bodyPr/>
          <a:lstStyle/>
          <a:p>
            <a:r>
              <a:rPr lang="fr-FR" b="0" dirty="0"/>
              <a:t>Contexte</a:t>
            </a:r>
          </a:p>
        </p:txBody>
      </p:sp>
      <p:grpSp>
        <p:nvGrpSpPr>
          <p:cNvPr id="17" name="Grouper 16"/>
          <p:cNvGrpSpPr/>
          <p:nvPr/>
        </p:nvGrpSpPr>
        <p:grpSpPr>
          <a:xfrm>
            <a:off x="5767489" y="2027906"/>
            <a:ext cx="1785938" cy="2392536"/>
            <a:chOff x="4243884" y="1984364"/>
            <a:chExt cx="1785938" cy="2392536"/>
          </a:xfrm>
        </p:grpSpPr>
        <p:sp>
          <p:nvSpPr>
            <p:cNvPr id="13" name="ZoneTexte 12"/>
            <p:cNvSpPr txBox="1"/>
            <p:nvPr/>
          </p:nvSpPr>
          <p:spPr>
            <a:xfrm>
              <a:off x="4243884" y="1984364"/>
              <a:ext cx="1785938" cy="707886"/>
            </a:xfrm>
            <a:prstGeom prst="rect">
              <a:avLst/>
            </a:prstGeom>
            <a:noFill/>
          </p:spPr>
          <p:txBody>
            <a:bodyPr wrap="none" rtlCol="0">
              <a:spAutoFit/>
            </a:bodyPr>
            <a:lstStyle/>
            <a:p>
              <a:pPr algn="ctr"/>
              <a:r>
                <a:rPr lang="fr-FR" sz="2000" dirty="0"/>
                <a:t>Adsorbant</a:t>
              </a:r>
            </a:p>
            <a:p>
              <a:pPr algn="ctr"/>
              <a:r>
                <a:rPr lang="fr-FR" sz="2000" dirty="0"/>
                <a:t>Charbons actifs</a:t>
              </a:r>
            </a:p>
          </p:txBody>
        </p:sp>
        <p:pic>
          <p:nvPicPr>
            <p:cNvPr id="1026" name="Picture 2" descr="ésultat de recherche d'images pour &quot;import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821" y="2895460"/>
              <a:ext cx="1626815" cy="1481440"/>
            </a:xfrm>
            <a:prstGeom prst="rect">
              <a:avLst/>
            </a:prstGeom>
            <a:noFill/>
            <a:extLst>
              <a:ext uri="{909E8E84-426E-40DD-AFC4-6F175D3DCCD1}">
                <a14:hiddenFill xmlns:a14="http://schemas.microsoft.com/office/drawing/2010/main">
                  <a:solidFill>
                    <a:srgbClr val="FFFFFF"/>
                  </a:solidFill>
                </a14:hiddenFill>
              </a:ext>
            </a:extLst>
          </p:spPr>
        </p:pic>
      </p:grpSp>
      <p:sp>
        <p:nvSpPr>
          <p:cNvPr id="14361" name="AutoShape 25"/>
          <p:cNvSpPr>
            <a:spLocks noChangeArrowheads="1"/>
          </p:cNvSpPr>
          <p:nvPr/>
        </p:nvSpPr>
        <p:spPr bwMode="auto">
          <a:xfrm rot="5400000">
            <a:off x="7741394" y="3103096"/>
            <a:ext cx="4343400" cy="889470"/>
          </a:xfrm>
          <a:prstGeom prst="triangle">
            <a:avLst>
              <a:gd name="adj"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fr-CH" altLang="x-none"/>
          </a:p>
        </p:txBody>
      </p:sp>
      <p:sp>
        <p:nvSpPr>
          <p:cNvPr id="10" name="Espace réservé du numéro de diapositive 9"/>
          <p:cNvSpPr>
            <a:spLocks noGrp="1"/>
          </p:cNvSpPr>
          <p:nvPr>
            <p:ph type="sldNum" sz="quarter" idx="12"/>
          </p:nvPr>
        </p:nvSpPr>
        <p:spPr/>
        <p:txBody>
          <a:bodyPr/>
          <a:lstStyle/>
          <a:p>
            <a:fld id="{36FA1FA3-ACFD-4190-BE32-861BE5304F07}" type="slidenum">
              <a:rPr lang="fr-CH" smtClean="0"/>
              <a:t>3</a:t>
            </a:fld>
            <a:endParaRPr lang="fr-CH"/>
          </a:p>
        </p:txBody>
      </p:sp>
    </p:spTree>
    <p:extLst>
      <p:ext uri="{BB962C8B-B14F-4D97-AF65-F5344CB8AC3E}">
        <p14:creationId xmlns:p14="http://schemas.microsoft.com/office/powerpoint/2010/main" val="115500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3200"/>
            <a:ext cx="10515600" cy="943429"/>
          </a:xfrm>
        </p:spPr>
        <p:txBody>
          <a:bodyPr/>
          <a:lstStyle/>
          <a:p>
            <a:r>
              <a:rPr lang="fr-CH" b="0" dirty="0"/>
              <a:t>Contexte: besoin de traitement des eaux</a:t>
            </a:r>
          </a:p>
        </p:txBody>
      </p:sp>
      <p:sp>
        <p:nvSpPr>
          <p:cNvPr id="5" name="Espace réservé du contenu 4"/>
          <p:cNvSpPr>
            <a:spLocks noGrp="1"/>
          </p:cNvSpPr>
          <p:nvPr>
            <p:ph idx="1"/>
          </p:nvPr>
        </p:nvSpPr>
        <p:spPr>
          <a:xfrm>
            <a:off x="838200" y="1564368"/>
            <a:ext cx="7570808" cy="4351338"/>
          </a:xfrm>
        </p:spPr>
        <p:txBody>
          <a:bodyPr>
            <a:normAutofit fontScale="85000" lnSpcReduction="20000"/>
          </a:bodyPr>
          <a:lstStyle/>
          <a:p>
            <a:r>
              <a:rPr lang="fr-FR" dirty="0">
                <a:solidFill>
                  <a:schemeClr val="bg1">
                    <a:lumMod val="75000"/>
                  </a:schemeClr>
                </a:solidFill>
              </a:rPr>
              <a:t>Eaux usées</a:t>
            </a:r>
          </a:p>
          <a:p>
            <a:pPr lvl="1"/>
            <a:r>
              <a:rPr lang="fr-FR" dirty="0">
                <a:solidFill>
                  <a:schemeClr val="bg1">
                    <a:lumMod val="75000"/>
                  </a:schemeClr>
                </a:solidFill>
              </a:rPr>
              <a:t>Obligation de traitement des micropolluants dans les STEP d’une certaine taille d’ici 2040</a:t>
            </a:r>
          </a:p>
          <a:p>
            <a:pPr lvl="1"/>
            <a:r>
              <a:rPr lang="fr-FR" dirty="0">
                <a:solidFill>
                  <a:schemeClr val="bg1">
                    <a:lumMod val="75000"/>
                  </a:schemeClr>
                </a:solidFill>
              </a:rPr>
              <a:t>Traitement par adsorption (CA) et/ou par ozonation</a:t>
            </a:r>
          </a:p>
          <a:p>
            <a:r>
              <a:rPr lang="fr-FR" dirty="0"/>
              <a:t>Eaux de recharge de nappe:</a:t>
            </a:r>
          </a:p>
          <a:p>
            <a:pPr lvl="1"/>
            <a:r>
              <a:rPr lang="fr-FR" dirty="0"/>
              <a:t>Disponibilité en eaux de nappes trop faibles dans les grandes agglomérations</a:t>
            </a:r>
          </a:p>
          <a:p>
            <a:pPr lvl="1"/>
            <a:r>
              <a:rPr lang="fr-FR" dirty="0"/>
              <a:t>Problème augmenté par le changement climatique</a:t>
            </a:r>
          </a:p>
          <a:p>
            <a:pPr lvl="1"/>
            <a:r>
              <a:rPr lang="fr-FR" dirty="0"/>
              <a:t>Recharge de nappes par infiltration artificielle d’eaux de surface</a:t>
            </a:r>
          </a:p>
          <a:p>
            <a:r>
              <a:rPr lang="fr-FR" dirty="0">
                <a:solidFill>
                  <a:schemeClr val="bg1">
                    <a:lumMod val="75000"/>
                  </a:schemeClr>
                </a:solidFill>
              </a:rPr>
              <a:t>Eaux de ruissellement:</a:t>
            </a:r>
          </a:p>
          <a:p>
            <a:pPr lvl="1"/>
            <a:r>
              <a:rPr lang="fr-FR" dirty="0">
                <a:solidFill>
                  <a:schemeClr val="bg1">
                    <a:lumMod val="75000"/>
                  </a:schemeClr>
                </a:solidFill>
              </a:rPr>
              <a:t>Les eaux de ruissellement de chaussées au trafic important doivent être traitée avant rejet dans les eaux superficielles</a:t>
            </a:r>
          </a:p>
          <a:p>
            <a:r>
              <a:rPr lang="fr-FR" dirty="0">
                <a:solidFill>
                  <a:schemeClr val="bg1">
                    <a:lumMod val="75000"/>
                  </a:schemeClr>
                </a:solidFill>
              </a:rPr>
              <a:t>Eaux potables:</a:t>
            </a:r>
          </a:p>
          <a:p>
            <a:pPr lvl="1"/>
            <a:r>
              <a:rPr lang="fr-FR" dirty="0">
                <a:solidFill>
                  <a:schemeClr val="bg1">
                    <a:lumMod val="75000"/>
                  </a:schemeClr>
                </a:solidFill>
              </a:rPr>
              <a:t>Traitement nécessaire pour la potabilisation des eaux de pompage de lacs, certaines aquifères. </a:t>
            </a:r>
          </a:p>
        </p:txBody>
      </p:sp>
      <p:pic>
        <p:nvPicPr>
          <p:cNvPr id="35" name="Image 34">
            <a:hlinkClick r:id="" action="ppaction://hlinkshowjump?jump=nextslide"/>
          </p:cNvPr>
          <p:cNvPicPr>
            <a:picLocks noChangeAspect="1"/>
          </p:cNvPicPr>
          <p:nvPr/>
        </p:nvPicPr>
        <p:blipFill rotWithShape="1">
          <a:blip r:embed="rId3"/>
          <a:srcRect l="20585" t="31439"/>
          <a:stretch/>
        </p:blipFill>
        <p:spPr>
          <a:xfrm>
            <a:off x="8671688" y="1503290"/>
            <a:ext cx="2152888" cy="1445712"/>
          </a:xfrm>
          <a:prstGeom prst="rect">
            <a:avLst/>
          </a:prstGeom>
        </p:spPr>
      </p:pic>
      <p:pic>
        <p:nvPicPr>
          <p:cNvPr id="36" name="Image 35"/>
          <p:cNvPicPr>
            <a:picLocks noChangeAspect="1"/>
          </p:cNvPicPr>
          <p:nvPr/>
        </p:nvPicPr>
        <p:blipFill rotWithShape="1">
          <a:blip r:embed="rId4"/>
          <a:srcRect l="55365" r="19627" b="25701"/>
          <a:stretch/>
        </p:blipFill>
        <p:spPr>
          <a:xfrm>
            <a:off x="8671688" y="2949002"/>
            <a:ext cx="2152888" cy="1652302"/>
          </a:xfrm>
          <a:prstGeom prst="rect">
            <a:avLst/>
          </a:prstGeom>
        </p:spPr>
      </p:pic>
      <p:grpSp>
        <p:nvGrpSpPr>
          <p:cNvPr id="40" name="Groupe 39"/>
          <p:cNvGrpSpPr/>
          <p:nvPr/>
        </p:nvGrpSpPr>
        <p:grpSpPr>
          <a:xfrm>
            <a:off x="8434407" y="4424678"/>
            <a:ext cx="2627449" cy="1743898"/>
            <a:chOff x="7125324" y="3113590"/>
            <a:chExt cx="4640338" cy="3185567"/>
          </a:xfrm>
        </p:grpSpPr>
        <p:pic>
          <p:nvPicPr>
            <p:cNvPr id="41" name="Image 40"/>
            <p:cNvPicPr>
              <a:picLocks noChangeAspect="1"/>
            </p:cNvPicPr>
            <p:nvPr/>
          </p:nvPicPr>
          <p:blipFill rotWithShape="1">
            <a:blip r:embed="rId5"/>
            <a:srcRect r="13662"/>
            <a:stretch/>
          </p:blipFill>
          <p:spPr>
            <a:xfrm>
              <a:off x="7125324" y="3113590"/>
              <a:ext cx="4640338" cy="3185567"/>
            </a:xfrm>
            <a:prstGeom prst="rect">
              <a:avLst/>
            </a:prstGeom>
          </p:spPr>
        </p:pic>
        <p:pic>
          <p:nvPicPr>
            <p:cNvPr id="44" name="Image 43"/>
            <p:cNvPicPr>
              <a:picLocks noChangeAspect="1"/>
            </p:cNvPicPr>
            <p:nvPr/>
          </p:nvPicPr>
          <p:blipFill rotWithShape="1">
            <a:blip r:embed="rId6"/>
            <a:srcRect r="4047"/>
            <a:stretch/>
          </p:blipFill>
          <p:spPr>
            <a:xfrm>
              <a:off x="7511970" y="4946007"/>
              <a:ext cx="1776714" cy="680431"/>
            </a:xfrm>
            <a:prstGeom prst="rect">
              <a:avLst/>
            </a:prstGeom>
          </p:spPr>
        </p:pic>
      </p:grpSp>
      <p:sp>
        <p:nvSpPr>
          <p:cNvPr id="6" name="Espace réservé du numéro de diapositive 5"/>
          <p:cNvSpPr>
            <a:spLocks noGrp="1"/>
          </p:cNvSpPr>
          <p:nvPr>
            <p:ph type="sldNum" sz="quarter" idx="12"/>
          </p:nvPr>
        </p:nvSpPr>
        <p:spPr/>
        <p:txBody>
          <a:bodyPr/>
          <a:lstStyle/>
          <a:p>
            <a:fld id="{36FA1FA3-ACFD-4190-BE32-861BE5304F07}" type="slidenum">
              <a:rPr lang="fr-CH" smtClean="0"/>
              <a:t>4</a:t>
            </a:fld>
            <a:endParaRPr lang="fr-CH"/>
          </a:p>
        </p:txBody>
      </p:sp>
    </p:spTree>
    <p:extLst>
      <p:ext uri="{BB962C8B-B14F-4D97-AF65-F5344CB8AC3E}">
        <p14:creationId xmlns:p14="http://schemas.microsoft.com/office/powerpoint/2010/main" val="41390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9558"/>
            <a:ext cx="10515600" cy="1325563"/>
          </a:xfrm>
        </p:spPr>
        <p:txBody>
          <a:bodyPr/>
          <a:lstStyle/>
          <a:p>
            <a:r>
              <a:rPr lang="fr-FR" dirty="0"/>
              <a:t>Recharge de nappes: </a:t>
            </a:r>
            <a:br>
              <a:rPr lang="fr-FR" dirty="0"/>
            </a:br>
            <a:r>
              <a:rPr lang="fr-FR" dirty="0"/>
              <a:t>Traitement des eaux avant infiltration</a:t>
            </a:r>
            <a:endParaRPr lang="fr-CH" dirty="0"/>
          </a:p>
        </p:txBody>
      </p:sp>
      <p:pic>
        <p:nvPicPr>
          <p:cNvPr id="5" name="Image 4"/>
          <p:cNvPicPr>
            <a:picLocks noChangeAspect="1"/>
          </p:cNvPicPr>
          <p:nvPr/>
        </p:nvPicPr>
        <p:blipFill>
          <a:blip r:embed="rId3"/>
          <a:stretch>
            <a:fillRect/>
          </a:stretch>
        </p:blipFill>
        <p:spPr>
          <a:xfrm>
            <a:off x="6538893" y="2062086"/>
            <a:ext cx="2345638" cy="2929305"/>
          </a:xfrm>
          <a:prstGeom prst="rect">
            <a:avLst/>
          </a:prstGeom>
        </p:spPr>
      </p:pic>
      <p:grpSp>
        <p:nvGrpSpPr>
          <p:cNvPr id="6" name="Groupe 5"/>
          <p:cNvGrpSpPr/>
          <p:nvPr/>
        </p:nvGrpSpPr>
        <p:grpSpPr>
          <a:xfrm>
            <a:off x="352415" y="2158880"/>
            <a:ext cx="5913023" cy="745779"/>
            <a:chOff x="-2894" y="1865161"/>
            <a:chExt cx="7204369" cy="908649"/>
          </a:xfrm>
        </p:grpSpPr>
        <p:pic>
          <p:nvPicPr>
            <p:cNvPr id="7" name="Image 6"/>
            <p:cNvPicPr>
              <a:picLocks noChangeAspect="1"/>
            </p:cNvPicPr>
            <p:nvPr/>
          </p:nvPicPr>
          <p:blipFill>
            <a:blip r:embed="rId4"/>
            <a:stretch>
              <a:fillRect/>
            </a:stretch>
          </p:blipFill>
          <p:spPr>
            <a:xfrm>
              <a:off x="3233289" y="1865161"/>
              <a:ext cx="3968186" cy="908649"/>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t="30749" b="31453"/>
            <a:stretch/>
          </p:blipFill>
          <p:spPr>
            <a:xfrm>
              <a:off x="-2894" y="1892460"/>
              <a:ext cx="3968187" cy="844953"/>
            </a:xfrm>
            <a:prstGeom prst="rect">
              <a:avLst/>
            </a:prstGeom>
          </p:spPr>
        </p:pic>
      </p:grpSp>
      <p:grpSp>
        <p:nvGrpSpPr>
          <p:cNvPr id="3" name="Groupe 2"/>
          <p:cNvGrpSpPr/>
          <p:nvPr/>
        </p:nvGrpSpPr>
        <p:grpSpPr>
          <a:xfrm>
            <a:off x="199576" y="3228395"/>
            <a:ext cx="5936251" cy="1827029"/>
            <a:chOff x="676652" y="3430257"/>
            <a:chExt cx="5936251" cy="1827029"/>
          </a:xfrm>
        </p:grpSpPr>
        <p:pic>
          <p:nvPicPr>
            <p:cNvPr id="4" name="Image 3"/>
            <p:cNvPicPr>
              <a:picLocks noChangeAspect="1"/>
            </p:cNvPicPr>
            <p:nvPr/>
          </p:nvPicPr>
          <p:blipFill>
            <a:blip r:embed="rId6"/>
            <a:stretch>
              <a:fillRect/>
            </a:stretch>
          </p:blipFill>
          <p:spPr>
            <a:xfrm>
              <a:off x="676652" y="3430257"/>
              <a:ext cx="5936251" cy="1533429"/>
            </a:xfrm>
            <a:prstGeom prst="rect">
              <a:avLst/>
            </a:prstGeom>
          </p:spPr>
        </p:pic>
        <p:sp>
          <p:nvSpPr>
            <p:cNvPr id="9" name="ZoneTexte 8"/>
            <p:cNvSpPr txBox="1"/>
            <p:nvPr/>
          </p:nvSpPr>
          <p:spPr>
            <a:xfrm>
              <a:off x="729792" y="4918732"/>
              <a:ext cx="5721823" cy="338554"/>
            </a:xfrm>
            <a:prstGeom prst="rect">
              <a:avLst/>
            </a:prstGeom>
            <a:noFill/>
          </p:spPr>
          <p:txBody>
            <a:bodyPr wrap="none" rtlCol="0">
              <a:spAutoFit/>
            </a:bodyPr>
            <a:lstStyle/>
            <a:p>
              <a:r>
                <a:rPr lang="fr-FR" sz="1600" i="1" dirty="0"/>
                <a:t>Water, </a:t>
              </a:r>
              <a:r>
                <a:rPr lang="fr-FR" sz="1600" i="1" dirty="0" err="1"/>
                <a:t>megacities</a:t>
              </a:r>
              <a:r>
                <a:rPr lang="fr-FR" sz="1600" i="1" dirty="0"/>
                <a:t> and global change. Los Angeles, </a:t>
              </a:r>
              <a:r>
                <a:rPr lang="fr-FR" sz="1600" i="1" dirty="0" err="1"/>
                <a:t>Hagekhall</a:t>
              </a:r>
              <a:r>
                <a:rPr lang="fr-FR" sz="1600" i="1" dirty="0"/>
                <a:t> et al.</a:t>
              </a:r>
              <a:endParaRPr lang="fr-CH" sz="1600" i="1" dirty="0"/>
            </a:p>
          </p:txBody>
        </p:sp>
      </p:grpSp>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t="6360" r="55584" b="9127"/>
          <a:stretch/>
        </p:blipFill>
        <p:spPr>
          <a:xfrm>
            <a:off x="9389196" y="2369565"/>
            <a:ext cx="2345638" cy="2188514"/>
          </a:xfrm>
          <a:prstGeom prst="rect">
            <a:avLst/>
          </a:prstGeom>
        </p:spPr>
      </p:pic>
      <p:sp>
        <p:nvSpPr>
          <p:cNvPr id="12" name="ZoneTexte 11"/>
          <p:cNvSpPr txBox="1"/>
          <p:nvPr/>
        </p:nvSpPr>
        <p:spPr>
          <a:xfrm>
            <a:off x="0" y="5408442"/>
            <a:ext cx="12192000" cy="492443"/>
          </a:xfrm>
          <a:prstGeom prst="rect">
            <a:avLst/>
          </a:prstGeom>
          <a:noFill/>
        </p:spPr>
        <p:txBody>
          <a:bodyPr wrap="square" rtlCol="0">
            <a:spAutoFit/>
          </a:bodyPr>
          <a:lstStyle/>
          <a:p>
            <a:pPr algn="ctr"/>
            <a:r>
              <a:rPr lang="fr-FR" sz="2600" dirty="0"/>
              <a:t>Utilisation d’adsorbants pour le traitement des micropolluants avant infiltration ?</a:t>
            </a:r>
            <a:endParaRPr lang="fr-CH" sz="2600" dirty="0"/>
          </a:p>
        </p:txBody>
      </p:sp>
      <p:sp>
        <p:nvSpPr>
          <p:cNvPr id="13" name="Espace réservé du numéro de diapositive 12"/>
          <p:cNvSpPr>
            <a:spLocks noGrp="1"/>
          </p:cNvSpPr>
          <p:nvPr>
            <p:ph type="sldNum" sz="quarter" idx="12"/>
          </p:nvPr>
        </p:nvSpPr>
        <p:spPr/>
        <p:txBody>
          <a:bodyPr/>
          <a:lstStyle/>
          <a:p>
            <a:fld id="{36FA1FA3-ACFD-4190-BE32-861BE5304F07}" type="slidenum">
              <a:rPr lang="fr-CH" smtClean="0"/>
              <a:t>5</a:t>
            </a:fld>
            <a:endParaRPr lang="fr-CH"/>
          </a:p>
        </p:txBody>
      </p:sp>
    </p:spTree>
    <p:extLst>
      <p:ext uri="{BB962C8B-B14F-4D97-AF65-F5344CB8AC3E}">
        <p14:creationId xmlns:p14="http://schemas.microsoft.com/office/powerpoint/2010/main" val="1990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3200"/>
            <a:ext cx="10515600" cy="943429"/>
          </a:xfrm>
        </p:spPr>
        <p:txBody>
          <a:bodyPr/>
          <a:lstStyle/>
          <a:p>
            <a:r>
              <a:rPr lang="fr-CH" b="0" dirty="0"/>
              <a:t>Contexte: besoin de traitement des eaux</a:t>
            </a:r>
          </a:p>
        </p:txBody>
      </p:sp>
      <p:sp>
        <p:nvSpPr>
          <p:cNvPr id="5" name="Espace réservé du contenu 4"/>
          <p:cNvSpPr>
            <a:spLocks noGrp="1"/>
          </p:cNvSpPr>
          <p:nvPr>
            <p:ph idx="1"/>
          </p:nvPr>
        </p:nvSpPr>
        <p:spPr>
          <a:xfrm>
            <a:off x="838200" y="1564368"/>
            <a:ext cx="7570808" cy="4351338"/>
          </a:xfrm>
        </p:spPr>
        <p:txBody>
          <a:bodyPr>
            <a:normAutofit fontScale="85000" lnSpcReduction="20000"/>
          </a:bodyPr>
          <a:lstStyle/>
          <a:p>
            <a:r>
              <a:rPr lang="fr-FR" dirty="0">
                <a:solidFill>
                  <a:schemeClr val="bg1">
                    <a:lumMod val="75000"/>
                  </a:schemeClr>
                </a:solidFill>
              </a:rPr>
              <a:t>Eaux usées</a:t>
            </a:r>
          </a:p>
          <a:p>
            <a:pPr lvl="1"/>
            <a:r>
              <a:rPr lang="fr-FR" dirty="0">
                <a:solidFill>
                  <a:schemeClr val="bg1">
                    <a:lumMod val="75000"/>
                  </a:schemeClr>
                </a:solidFill>
              </a:rPr>
              <a:t>Obligation de traitement des micropolluants dans les STEP d’une certaine taille d’ici 2040</a:t>
            </a:r>
          </a:p>
          <a:p>
            <a:pPr lvl="1"/>
            <a:r>
              <a:rPr lang="fr-FR" dirty="0">
                <a:solidFill>
                  <a:schemeClr val="bg1">
                    <a:lumMod val="75000"/>
                  </a:schemeClr>
                </a:solidFill>
              </a:rPr>
              <a:t>Traitement par adsorption (CA) et/ou par ozonation</a:t>
            </a:r>
          </a:p>
          <a:p>
            <a:r>
              <a:rPr lang="fr-FR" dirty="0">
                <a:solidFill>
                  <a:schemeClr val="bg1">
                    <a:lumMod val="75000"/>
                  </a:schemeClr>
                </a:solidFill>
              </a:rPr>
              <a:t>Eaux de recharge de nappe:</a:t>
            </a:r>
          </a:p>
          <a:p>
            <a:pPr lvl="1"/>
            <a:r>
              <a:rPr lang="fr-FR" dirty="0">
                <a:solidFill>
                  <a:schemeClr val="bg1">
                    <a:lumMod val="75000"/>
                  </a:schemeClr>
                </a:solidFill>
              </a:rPr>
              <a:t>Disponibilité en eaux de nappes trop faibles dans les grandes agglomérations</a:t>
            </a:r>
          </a:p>
          <a:p>
            <a:pPr lvl="1"/>
            <a:r>
              <a:rPr lang="fr-FR" dirty="0">
                <a:solidFill>
                  <a:schemeClr val="bg1">
                    <a:lumMod val="75000"/>
                  </a:schemeClr>
                </a:solidFill>
              </a:rPr>
              <a:t>Problème augmenté par le changement climatique</a:t>
            </a:r>
          </a:p>
          <a:p>
            <a:pPr lvl="1"/>
            <a:r>
              <a:rPr lang="fr-FR" dirty="0">
                <a:solidFill>
                  <a:schemeClr val="bg1">
                    <a:lumMod val="75000"/>
                  </a:schemeClr>
                </a:solidFill>
              </a:rPr>
              <a:t>Recharge de nappes par infiltration artificielle d’eaux de surface</a:t>
            </a:r>
          </a:p>
          <a:p>
            <a:r>
              <a:rPr lang="fr-FR" dirty="0"/>
              <a:t>Eaux de ruissellement:</a:t>
            </a:r>
          </a:p>
          <a:p>
            <a:pPr lvl="1"/>
            <a:r>
              <a:rPr lang="fr-FR" dirty="0"/>
              <a:t>Les eaux de ruissellement de chaussées au trafic important doivent être traitées avant rejet dans les eaux superficielles</a:t>
            </a:r>
          </a:p>
          <a:p>
            <a:r>
              <a:rPr lang="fr-FR" dirty="0">
                <a:solidFill>
                  <a:schemeClr val="bg1">
                    <a:lumMod val="75000"/>
                  </a:schemeClr>
                </a:solidFill>
              </a:rPr>
              <a:t>Eaux potables:</a:t>
            </a:r>
          </a:p>
          <a:p>
            <a:pPr lvl="1"/>
            <a:r>
              <a:rPr lang="fr-FR" dirty="0">
                <a:solidFill>
                  <a:schemeClr val="bg1">
                    <a:lumMod val="75000"/>
                  </a:schemeClr>
                </a:solidFill>
              </a:rPr>
              <a:t>Traitement nécessaire pour la potabilisation des eaux de pompage de lacs, certaines aquifères. </a:t>
            </a:r>
          </a:p>
        </p:txBody>
      </p:sp>
      <p:pic>
        <p:nvPicPr>
          <p:cNvPr id="35" name="Image 34">
            <a:hlinkClick r:id="" action="ppaction://hlinkshowjump?jump=nextslide"/>
          </p:cNvPr>
          <p:cNvPicPr>
            <a:picLocks noChangeAspect="1"/>
          </p:cNvPicPr>
          <p:nvPr/>
        </p:nvPicPr>
        <p:blipFill rotWithShape="1">
          <a:blip r:embed="rId3"/>
          <a:srcRect l="20585" t="31439"/>
          <a:stretch/>
        </p:blipFill>
        <p:spPr>
          <a:xfrm>
            <a:off x="8671688" y="1503290"/>
            <a:ext cx="2152888" cy="1445712"/>
          </a:xfrm>
          <a:prstGeom prst="rect">
            <a:avLst/>
          </a:prstGeom>
        </p:spPr>
      </p:pic>
      <p:pic>
        <p:nvPicPr>
          <p:cNvPr id="36" name="Image 35"/>
          <p:cNvPicPr>
            <a:picLocks noChangeAspect="1"/>
          </p:cNvPicPr>
          <p:nvPr/>
        </p:nvPicPr>
        <p:blipFill rotWithShape="1">
          <a:blip r:embed="rId4"/>
          <a:srcRect l="55365" r="19627" b="25701"/>
          <a:stretch/>
        </p:blipFill>
        <p:spPr>
          <a:xfrm>
            <a:off x="8671688" y="2949002"/>
            <a:ext cx="2152888" cy="1652302"/>
          </a:xfrm>
          <a:prstGeom prst="rect">
            <a:avLst/>
          </a:prstGeom>
        </p:spPr>
      </p:pic>
      <p:grpSp>
        <p:nvGrpSpPr>
          <p:cNvPr id="40" name="Groupe 39"/>
          <p:cNvGrpSpPr/>
          <p:nvPr/>
        </p:nvGrpSpPr>
        <p:grpSpPr>
          <a:xfrm>
            <a:off x="8434407" y="4424678"/>
            <a:ext cx="2627449" cy="1743898"/>
            <a:chOff x="7125324" y="3113590"/>
            <a:chExt cx="4640338" cy="3185567"/>
          </a:xfrm>
        </p:grpSpPr>
        <p:pic>
          <p:nvPicPr>
            <p:cNvPr id="41" name="Image 40"/>
            <p:cNvPicPr>
              <a:picLocks noChangeAspect="1"/>
            </p:cNvPicPr>
            <p:nvPr/>
          </p:nvPicPr>
          <p:blipFill rotWithShape="1">
            <a:blip r:embed="rId5"/>
            <a:srcRect r="13662"/>
            <a:stretch/>
          </p:blipFill>
          <p:spPr>
            <a:xfrm>
              <a:off x="7125324" y="3113590"/>
              <a:ext cx="4640338" cy="3185567"/>
            </a:xfrm>
            <a:prstGeom prst="rect">
              <a:avLst/>
            </a:prstGeom>
          </p:spPr>
        </p:pic>
        <p:pic>
          <p:nvPicPr>
            <p:cNvPr id="44" name="Image 43"/>
            <p:cNvPicPr>
              <a:picLocks noChangeAspect="1"/>
            </p:cNvPicPr>
            <p:nvPr/>
          </p:nvPicPr>
          <p:blipFill rotWithShape="1">
            <a:blip r:embed="rId6"/>
            <a:srcRect r="4047"/>
            <a:stretch/>
          </p:blipFill>
          <p:spPr>
            <a:xfrm>
              <a:off x="7511970" y="4946007"/>
              <a:ext cx="1776714" cy="680431"/>
            </a:xfrm>
            <a:prstGeom prst="rect">
              <a:avLst/>
            </a:prstGeom>
          </p:spPr>
        </p:pic>
      </p:grpSp>
      <p:sp>
        <p:nvSpPr>
          <p:cNvPr id="6" name="Espace réservé du numéro de diapositive 5"/>
          <p:cNvSpPr>
            <a:spLocks noGrp="1"/>
          </p:cNvSpPr>
          <p:nvPr>
            <p:ph type="sldNum" sz="quarter" idx="12"/>
          </p:nvPr>
        </p:nvSpPr>
        <p:spPr/>
        <p:txBody>
          <a:bodyPr/>
          <a:lstStyle/>
          <a:p>
            <a:fld id="{36FA1FA3-ACFD-4190-BE32-861BE5304F07}" type="slidenum">
              <a:rPr lang="fr-CH" smtClean="0"/>
              <a:t>6</a:t>
            </a:fld>
            <a:endParaRPr lang="fr-CH"/>
          </a:p>
        </p:txBody>
      </p:sp>
    </p:spTree>
    <p:extLst>
      <p:ext uri="{BB962C8B-B14F-4D97-AF65-F5344CB8AC3E}">
        <p14:creationId xmlns:p14="http://schemas.microsoft.com/office/powerpoint/2010/main" val="175233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6350" y="205468"/>
            <a:ext cx="10515600" cy="1297440"/>
          </a:xfrm>
        </p:spPr>
        <p:txBody>
          <a:bodyPr>
            <a:normAutofit fontScale="90000"/>
          </a:bodyPr>
          <a:lstStyle/>
          <a:p>
            <a:r>
              <a:rPr lang="fr-FR" dirty="0"/>
              <a:t>Eaux de ruissellement: </a:t>
            </a:r>
            <a:br>
              <a:rPr lang="fr-FR" dirty="0"/>
            </a:br>
            <a:r>
              <a:rPr lang="fr-FR" dirty="0"/>
              <a:t>Traitement des eaux </a:t>
            </a:r>
            <a:r>
              <a:rPr lang="fr-FR" sz="4900" dirty="0"/>
              <a:t>ruisselées</a:t>
            </a:r>
            <a:r>
              <a:rPr lang="fr-FR" dirty="0"/>
              <a:t> exigées</a:t>
            </a:r>
            <a:endParaRPr lang="fr-CH" dirty="0"/>
          </a:p>
        </p:txBody>
      </p:sp>
      <p:sp>
        <p:nvSpPr>
          <p:cNvPr id="10" name="Espace réservé du contenu 9"/>
          <p:cNvSpPr>
            <a:spLocks noGrp="1"/>
          </p:cNvSpPr>
          <p:nvPr>
            <p:ph idx="1"/>
          </p:nvPr>
        </p:nvSpPr>
        <p:spPr>
          <a:xfrm>
            <a:off x="826350" y="1864857"/>
            <a:ext cx="8143480" cy="4351338"/>
          </a:xfrm>
        </p:spPr>
        <p:txBody>
          <a:bodyPr>
            <a:normAutofit lnSpcReduction="10000"/>
          </a:bodyPr>
          <a:lstStyle/>
          <a:p>
            <a:pPr marL="0" indent="0">
              <a:buNone/>
            </a:pPr>
            <a:endParaRPr lang="fr-FR" dirty="0"/>
          </a:p>
          <a:p>
            <a:r>
              <a:rPr lang="fr-FR" dirty="0"/>
              <a:t>Filtration - épuration sur filtre actif le long de la route</a:t>
            </a:r>
          </a:p>
          <a:p>
            <a:pPr lvl="1"/>
            <a:r>
              <a:rPr lang="fr-FR" dirty="0" err="1"/>
              <a:t>Technosols</a:t>
            </a:r>
            <a:r>
              <a:rPr lang="fr-FR" dirty="0"/>
              <a:t> avec 70% de </a:t>
            </a:r>
            <a:r>
              <a:rPr lang="fr-FR" dirty="0" err="1"/>
              <a:t>biochars</a:t>
            </a:r>
            <a:r>
              <a:rPr lang="fr-FR" dirty="0"/>
              <a:t> de déchets de bois urbains: 100 kg/m linéaire pour une route à 3 voies. (Projet SMACC, HEAI-Fr et </a:t>
            </a:r>
            <a:r>
              <a:rPr lang="fr-FR" dirty="0" err="1"/>
              <a:t>hepia</a:t>
            </a:r>
            <a:r>
              <a:rPr lang="fr-FR" dirty="0"/>
              <a:t>).</a:t>
            </a:r>
          </a:p>
          <a:p>
            <a:endParaRPr lang="fr-FR" dirty="0"/>
          </a:p>
          <a:p>
            <a:r>
              <a:rPr lang="fr-FR" dirty="0"/>
              <a:t>Filtration – épuration au travers de filtres actifs dans des bassins de traitement des eaux de ruissellement de voies CFF</a:t>
            </a:r>
          </a:p>
          <a:p>
            <a:pPr lvl="1"/>
            <a:r>
              <a:rPr lang="fr-FR" dirty="0" err="1"/>
              <a:t>Technosols</a:t>
            </a:r>
            <a:r>
              <a:rPr lang="fr-FR" dirty="0"/>
              <a:t> épurateurs avec 70% de biochars de déchets de bois urbains (Projet CFF en cours: HEIA-Fr et </a:t>
            </a:r>
            <a:r>
              <a:rPr lang="fr-FR" dirty="0" err="1"/>
              <a:t>hepia</a:t>
            </a:r>
            <a:r>
              <a:rPr lang="fr-FR" dirty="0"/>
              <a:t>).</a:t>
            </a:r>
          </a:p>
          <a:p>
            <a:pPr marL="457200" lvl="1" indent="0">
              <a:buNone/>
            </a:pPr>
            <a:endParaRPr lang="fr-FR" dirty="0"/>
          </a:p>
          <a:p>
            <a:pPr marL="914400" lvl="2" indent="0">
              <a:buNone/>
            </a:pPr>
            <a:endParaRPr lang="fr-FR" dirty="0"/>
          </a:p>
          <a:p>
            <a:pPr lvl="1"/>
            <a:endParaRPr lang="fr-FR" dirty="0"/>
          </a:p>
          <a:p>
            <a:endParaRPr lang="fr-FR" dirty="0"/>
          </a:p>
        </p:txBody>
      </p:sp>
      <p:grpSp>
        <p:nvGrpSpPr>
          <p:cNvPr id="14" name="Groupe 13"/>
          <p:cNvGrpSpPr/>
          <p:nvPr/>
        </p:nvGrpSpPr>
        <p:grpSpPr>
          <a:xfrm>
            <a:off x="9144003" y="1997503"/>
            <a:ext cx="2728689" cy="2004320"/>
            <a:chOff x="7125324" y="3113590"/>
            <a:chExt cx="4640338" cy="3185567"/>
          </a:xfrm>
        </p:grpSpPr>
        <p:pic>
          <p:nvPicPr>
            <p:cNvPr id="11" name="Image 10"/>
            <p:cNvPicPr>
              <a:picLocks noChangeAspect="1"/>
            </p:cNvPicPr>
            <p:nvPr/>
          </p:nvPicPr>
          <p:blipFill rotWithShape="1">
            <a:blip r:embed="rId3"/>
            <a:srcRect r="13662"/>
            <a:stretch/>
          </p:blipFill>
          <p:spPr>
            <a:xfrm>
              <a:off x="7125324" y="3113590"/>
              <a:ext cx="4640338" cy="3185567"/>
            </a:xfrm>
            <a:prstGeom prst="rect">
              <a:avLst/>
            </a:prstGeom>
          </p:spPr>
        </p:pic>
        <p:pic>
          <p:nvPicPr>
            <p:cNvPr id="12" name="Image 11"/>
            <p:cNvPicPr>
              <a:picLocks noChangeAspect="1"/>
            </p:cNvPicPr>
            <p:nvPr/>
          </p:nvPicPr>
          <p:blipFill rotWithShape="1">
            <a:blip r:embed="rId4"/>
            <a:srcRect r="4047"/>
            <a:stretch/>
          </p:blipFill>
          <p:spPr>
            <a:xfrm>
              <a:off x="7511970" y="4946007"/>
              <a:ext cx="1776714" cy="680431"/>
            </a:xfrm>
            <a:prstGeom prst="rect">
              <a:avLst/>
            </a:prstGeom>
          </p:spPr>
        </p:pic>
      </p:grpSp>
      <p:pic>
        <p:nvPicPr>
          <p:cNvPr id="13" name="Image 12"/>
          <p:cNvPicPr>
            <a:picLocks noChangeAspect="1"/>
          </p:cNvPicPr>
          <p:nvPr/>
        </p:nvPicPr>
        <p:blipFill>
          <a:blip r:embed="rId5"/>
          <a:stretch>
            <a:fillRect/>
          </a:stretch>
        </p:blipFill>
        <p:spPr>
          <a:xfrm>
            <a:off x="9055361" y="4428899"/>
            <a:ext cx="2817331" cy="1654736"/>
          </a:xfrm>
          <a:prstGeom prst="rect">
            <a:avLst/>
          </a:prstGeom>
        </p:spPr>
      </p:pic>
      <p:sp>
        <p:nvSpPr>
          <p:cNvPr id="4" name="Espace réservé du numéro de diapositive 3"/>
          <p:cNvSpPr>
            <a:spLocks noGrp="1"/>
          </p:cNvSpPr>
          <p:nvPr>
            <p:ph type="sldNum" sz="quarter" idx="12"/>
          </p:nvPr>
        </p:nvSpPr>
        <p:spPr/>
        <p:txBody>
          <a:bodyPr/>
          <a:lstStyle/>
          <a:p>
            <a:fld id="{36FA1FA3-ACFD-4190-BE32-861BE5304F07}" type="slidenum">
              <a:rPr lang="fr-CH" smtClean="0"/>
              <a:t>7</a:t>
            </a:fld>
            <a:endParaRPr lang="fr-CH"/>
          </a:p>
        </p:txBody>
      </p:sp>
    </p:spTree>
    <p:extLst>
      <p:ext uri="{BB962C8B-B14F-4D97-AF65-F5344CB8AC3E}">
        <p14:creationId xmlns:p14="http://schemas.microsoft.com/office/powerpoint/2010/main" val="301626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3201"/>
            <a:ext cx="10515600" cy="935135"/>
          </a:xfrm>
        </p:spPr>
        <p:txBody>
          <a:bodyPr/>
          <a:lstStyle/>
          <a:p>
            <a:r>
              <a:rPr lang="fr-FR" dirty="0"/>
              <a:t>Biochars: analogue aux CA</a:t>
            </a:r>
            <a:endParaRPr lang="fr-CH" dirty="0"/>
          </a:p>
        </p:txBody>
      </p:sp>
      <p:sp>
        <p:nvSpPr>
          <p:cNvPr id="3" name="Espace réservé du contenu 2"/>
          <p:cNvSpPr>
            <a:spLocks noGrp="1"/>
          </p:cNvSpPr>
          <p:nvPr>
            <p:ph idx="1"/>
          </p:nvPr>
        </p:nvSpPr>
        <p:spPr>
          <a:xfrm>
            <a:off x="838200" y="1419870"/>
            <a:ext cx="5701495" cy="4841390"/>
          </a:xfrm>
        </p:spPr>
        <p:txBody>
          <a:bodyPr>
            <a:normAutofit lnSpcReduction="10000"/>
          </a:bodyPr>
          <a:lstStyle/>
          <a:p>
            <a:r>
              <a:rPr lang="fr-FR" dirty="0"/>
              <a:t>Production par pyrolyse de biomasses</a:t>
            </a:r>
          </a:p>
          <a:p>
            <a:pPr lvl="1"/>
            <a:r>
              <a:rPr lang="fr-FR" dirty="0"/>
              <a:t>Bois</a:t>
            </a:r>
            <a:r>
              <a:rPr lang="fr-CH" dirty="0"/>
              <a:t> de diverses essences</a:t>
            </a:r>
          </a:p>
          <a:p>
            <a:pPr lvl="1"/>
            <a:r>
              <a:rPr lang="fr-FR" dirty="0"/>
              <a:t>Déchets de bois (sciures, écorces, branchages, souches…)</a:t>
            </a:r>
          </a:p>
          <a:p>
            <a:pPr lvl="1"/>
            <a:r>
              <a:rPr lang="fr-FR" dirty="0"/>
              <a:t>Autre…</a:t>
            </a:r>
          </a:p>
          <a:p>
            <a:r>
              <a:rPr lang="fr-FR" dirty="0"/>
              <a:t>Grande capacité d’adsorption:</a:t>
            </a:r>
          </a:p>
          <a:p>
            <a:pPr lvl="1"/>
            <a:r>
              <a:rPr lang="fr-FR" dirty="0"/>
              <a:t>f(biomasse et mode de production)</a:t>
            </a:r>
          </a:p>
          <a:p>
            <a:pPr lvl="1"/>
            <a:r>
              <a:rPr lang="fr-FR" dirty="0"/>
              <a:t>Grande surface spécifique développée</a:t>
            </a:r>
          </a:p>
          <a:p>
            <a:pPr lvl="1"/>
            <a:r>
              <a:rPr lang="fr-FR" dirty="0"/>
              <a:t>Grande réactivité des surfaces</a:t>
            </a:r>
          </a:p>
          <a:p>
            <a:pPr lvl="1"/>
            <a:endParaRPr lang="fr-FR" dirty="0"/>
          </a:p>
          <a:p>
            <a:r>
              <a:rPr lang="fr-FR" dirty="0"/>
              <a:t>Bonne alternative locale aux charbons actifs d’importation</a:t>
            </a:r>
          </a:p>
        </p:txBody>
      </p:sp>
      <p:pic>
        <p:nvPicPr>
          <p:cNvPr id="4" name="Picture 2"/>
          <p:cNvPicPr>
            <a:picLocks noChangeArrowheads="1"/>
          </p:cNvPicPr>
          <p:nvPr/>
        </p:nvPicPr>
        <p:blipFill rotWithShape="1">
          <a:blip r:embed="rId3">
            <a:extLst>
              <a:ext uri="{28A0092B-C50C-407E-A947-70E740481C1C}">
                <a14:useLocalDpi xmlns:a14="http://schemas.microsoft.com/office/drawing/2010/main" val="0"/>
              </a:ext>
            </a:extLst>
          </a:blip>
          <a:srcRect r="35234"/>
          <a:stretch/>
        </p:blipFill>
        <p:spPr bwMode="auto">
          <a:xfrm>
            <a:off x="7722296" y="2285051"/>
            <a:ext cx="3165843" cy="292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9852216" y="5245980"/>
            <a:ext cx="1105239" cy="307777"/>
          </a:xfrm>
          <a:prstGeom prst="rect">
            <a:avLst/>
          </a:prstGeom>
          <a:noFill/>
        </p:spPr>
        <p:txBody>
          <a:bodyPr wrap="none" rtlCol="0">
            <a:spAutoFit/>
          </a:bodyPr>
          <a:lstStyle/>
          <a:p>
            <a:r>
              <a:rPr lang="fr-FR" sz="1400" i="1" dirty="0"/>
              <a:t>Source: WEB</a:t>
            </a:r>
            <a:endParaRPr lang="fr-CH" sz="1400" i="1" dirty="0"/>
          </a:p>
        </p:txBody>
      </p:sp>
      <p:sp>
        <p:nvSpPr>
          <p:cNvPr id="7" name="Espace réservé du numéro de diapositive 6"/>
          <p:cNvSpPr>
            <a:spLocks noGrp="1"/>
          </p:cNvSpPr>
          <p:nvPr>
            <p:ph type="sldNum" sz="quarter" idx="12"/>
          </p:nvPr>
        </p:nvSpPr>
        <p:spPr/>
        <p:txBody>
          <a:bodyPr/>
          <a:lstStyle/>
          <a:p>
            <a:fld id="{36FA1FA3-ACFD-4190-BE32-861BE5304F07}" type="slidenum">
              <a:rPr lang="fr-CH" smtClean="0"/>
              <a:t>8</a:t>
            </a:fld>
            <a:endParaRPr lang="fr-CH"/>
          </a:p>
        </p:txBody>
      </p:sp>
    </p:spTree>
    <p:extLst>
      <p:ext uri="{BB962C8B-B14F-4D97-AF65-F5344CB8AC3E}">
        <p14:creationId xmlns:p14="http://schemas.microsoft.com/office/powerpoint/2010/main" val="365347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13098" y="203197"/>
            <a:ext cx="10924563" cy="1931761"/>
          </a:xfrm>
        </p:spPr>
        <p:txBody>
          <a:bodyPr>
            <a:normAutofit fontScale="90000"/>
          </a:bodyPr>
          <a:lstStyle/>
          <a:p>
            <a:r>
              <a:rPr lang="de-DE" altLang="fr-FR" sz="4900" dirty="0"/>
              <a:t>Biochars : </a:t>
            </a:r>
            <a:r>
              <a:rPr lang="de-DE" altLang="fr-FR" sz="4900" dirty="0" err="1"/>
              <a:t>techniques</a:t>
            </a:r>
            <a:r>
              <a:rPr lang="de-DE" altLang="fr-FR" sz="4900" dirty="0"/>
              <a:t> de </a:t>
            </a:r>
            <a:r>
              <a:rPr lang="de-DE" altLang="fr-FR" sz="4900" dirty="0" err="1"/>
              <a:t>production</a:t>
            </a:r>
            <a:r>
              <a:rPr lang="de-DE" altLang="fr-FR" sz="4900" dirty="0"/>
              <a:t> –</a:t>
            </a:r>
            <a:br>
              <a:rPr lang="de-DE" altLang="fr-FR" sz="4900" dirty="0"/>
            </a:br>
            <a:r>
              <a:rPr lang="de-DE" altLang="fr-FR" sz="4900" dirty="0" err="1"/>
              <a:t>échelle</a:t>
            </a:r>
            <a:r>
              <a:rPr lang="de-DE" altLang="fr-FR" sz="4900" dirty="0"/>
              <a:t> industrielle</a:t>
            </a:r>
            <a:br>
              <a:rPr lang="de-DE" altLang="fr-FR" sz="3600" dirty="0"/>
            </a:br>
            <a:br>
              <a:rPr lang="de-DE" altLang="fr-FR" sz="3600" dirty="0"/>
            </a:br>
            <a:r>
              <a:rPr lang="de-DE" altLang="fr-FR" sz="3600" dirty="0"/>
              <a:t>Pyrolysis </a:t>
            </a:r>
            <a:r>
              <a:rPr lang="de-DE" altLang="fr-FR" sz="3600" dirty="0" err="1"/>
              <a:t>reactor</a:t>
            </a:r>
            <a:r>
              <a:rPr lang="de-DE" altLang="fr-FR" sz="3600" dirty="0"/>
              <a:t>, </a:t>
            </a:r>
            <a:r>
              <a:rPr lang="de-DE" altLang="fr-FR" sz="3600" dirty="0" err="1"/>
              <a:t>Pyreg</a:t>
            </a:r>
            <a:r>
              <a:rPr lang="de-DE" altLang="fr-FR" sz="3600" dirty="0"/>
              <a:t> 500</a:t>
            </a:r>
          </a:p>
        </p:txBody>
      </p:sp>
      <p:pic>
        <p:nvPicPr>
          <p:cNvPr id="6147" name="Picture 3" descr="pyreg"/>
          <p:cNvPicPr>
            <a:picLocks noChangeAspect="1" noChangeArrowheads="1"/>
          </p:cNvPicPr>
          <p:nvPr/>
        </p:nvPicPr>
        <p:blipFill rotWithShape="1">
          <a:blip r:embed="rId3">
            <a:extLst>
              <a:ext uri="{28A0092B-C50C-407E-A947-70E740481C1C}">
                <a14:useLocalDpi xmlns:a14="http://schemas.microsoft.com/office/drawing/2010/main" val="0"/>
              </a:ext>
            </a:extLst>
          </a:blip>
          <a:srcRect l="15247" r="9904" b="24700"/>
          <a:stretch/>
        </p:blipFill>
        <p:spPr bwMode="auto">
          <a:xfrm>
            <a:off x="907441" y="2603868"/>
            <a:ext cx="4375760" cy="330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921955" y="5996222"/>
            <a:ext cx="2515497" cy="307777"/>
          </a:xfrm>
          <a:prstGeom prst="rect">
            <a:avLst/>
          </a:prstGeom>
          <a:noFill/>
        </p:spPr>
        <p:txBody>
          <a:bodyPr wrap="none" rtlCol="0">
            <a:spAutoFit/>
          </a:bodyPr>
          <a:lstStyle/>
          <a:p>
            <a:r>
              <a:rPr lang="fr-FR" sz="1400" i="1" dirty="0"/>
              <a:t>Adapté de H.-P. Schmidt, </a:t>
            </a:r>
            <a:r>
              <a:rPr lang="fr-FR" sz="1400" i="1" dirty="0" err="1"/>
              <a:t>Ithaka</a:t>
            </a:r>
            <a:r>
              <a:rPr lang="fr-FR" sz="1400" i="1" dirty="0"/>
              <a:t>.</a:t>
            </a:r>
            <a:endParaRPr lang="fr-CH" sz="1400" i="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524" y="2573718"/>
            <a:ext cx="60023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36FA1FA3-ACFD-4190-BE32-861BE5304F07}" type="slidenum">
              <a:rPr lang="fr-CH" smtClean="0"/>
              <a:t>9</a:t>
            </a:fld>
            <a:endParaRPr lang="fr-CH"/>
          </a:p>
        </p:txBody>
      </p:sp>
    </p:spTree>
    <p:extLst>
      <p:ext uri="{BB962C8B-B14F-4D97-AF65-F5344CB8AC3E}">
        <p14:creationId xmlns:p14="http://schemas.microsoft.com/office/powerpoint/2010/main" val="12090230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1859</Words>
  <Application>Microsoft Office PowerPoint</Application>
  <PresentationFormat>Widescreen</PresentationFormat>
  <Paragraphs>223</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ＭＳ Ｐゴシック</vt:lpstr>
      <vt:lpstr>Arial</vt:lpstr>
      <vt:lpstr>Calibri</vt:lpstr>
      <vt:lpstr>Calibri Light</vt:lpstr>
      <vt:lpstr>Thème Office</vt:lpstr>
      <vt:lpstr> Valoriser les sous-produits des filières bois pour l’épuration et le traitement des eaux</vt:lpstr>
      <vt:lpstr>Contexte: besoin de traitement des eaux</vt:lpstr>
      <vt:lpstr>Contexte</vt:lpstr>
      <vt:lpstr>Contexte: besoin de traitement des eaux</vt:lpstr>
      <vt:lpstr>Recharge de nappes:  Traitement des eaux avant infiltration</vt:lpstr>
      <vt:lpstr>Contexte: besoin de traitement des eaux</vt:lpstr>
      <vt:lpstr>Eaux de ruissellement:  Traitement des eaux ruisselées exigées</vt:lpstr>
      <vt:lpstr>Biochars: analogue aux CA</vt:lpstr>
      <vt:lpstr>Biochars : techniques de production – échelle industrielle  Pyrolysis reactor, Pyreg 500</vt:lpstr>
      <vt:lpstr>PowerPoint Presentation</vt:lpstr>
      <vt:lpstr>PowerPoint Presentation</vt:lpstr>
      <vt:lpstr>Naissance du projet Sylv0</vt:lpstr>
      <vt:lpstr>Sylv0 : Ojectifs généraux</vt:lpstr>
      <vt:lpstr>Organisation du projet et partenariats</vt:lpstr>
      <vt:lpstr>Questions techniques à résoudre</vt:lpstr>
      <vt:lpstr>Ressources </vt:lpstr>
      <vt:lpstr>Outputs</vt:lpstr>
      <vt:lpstr>Je vous remercie pour votre attention !</vt:lpstr>
      <vt:lpstr>PowerPoint Presentation</vt:lpstr>
    </vt:vector>
  </TitlesOfParts>
  <Company>HEFR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Biochars Une utilisation à haute valeur ajoutée du bois</dc:title>
  <dc:creator>Favre Boivin Fabienne</dc:creator>
  <cp:lastModifiedBy>Reviewer</cp:lastModifiedBy>
  <cp:revision>82</cp:revision>
  <dcterms:created xsi:type="dcterms:W3CDTF">2019-01-14T09:43:02Z</dcterms:created>
  <dcterms:modified xsi:type="dcterms:W3CDTF">2019-01-30T20:32:32Z</dcterms:modified>
</cp:coreProperties>
</file>