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292" r:id="rId3"/>
    <p:sldId id="297" r:id="rId4"/>
    <p:sldId id="306" r:id="rId5"/>
    <p:sldId id="305" r:id="rId6"/>
    <p:sldId id="304" r:id="rId7"/>
    <p:sldId id="257" r:id="rId8"/>
    <p:sldId id="258" r:id="rId9"/>
    <p:sldId id="309" r:id="rId10"/>
    <p:sldId id="310" r:id="rId11"/>
    <p:sldId id="312" r:id="rId12"/>
    <p:sldId id="313" r:id="rId13"/>
    <p:sldId id="317" r:id="rId14"/>
    <p:sldId id="318" r:id="rId15"/>
    <p:sldId id="323" r:id="rId16"/>
    <p:sldId id="324" r:id="rId17"/>
    <p:sldId id="325" r:id="rId18"/>
    <p:sldId id="359" r:id="rId19"/>
    <p:sldId id="360" r:id="rId20"/>
    <p:sldId id="361" r:id="rId21"/>
    <p:sldId id="363" r:id="rId22"/>
    <p:sldId id="370" r:id="rId23"/>
    <p:sldId id="364" r:id="rId24"/>
    <p:sldId id="365" r:id="rId25"/>
    <p:sldId id="367" r:id="rId26"/>
    <p:sldId id="368" r:id="rId27"/>
    <p:sldId id="369" r:id="rId28"/>
    <p:sldId id="373" r:id="rId29"/>
    <p:sldId id="371" r:id="rId30"/>
    <p:sldId id="372" r:id="rId31"/>
    <p:sldId id="3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918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1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8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8B53-AB07-40AD-B1BF-82A3612122B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3C1C-B441-4806-90BB-7EE87868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nterest.com/pin/12455336441983526/" TargetMode="External"/><Relationship Id="rId3" Type="http://schemas.openxmlformats.org/officeDocument/2006/relationships/hyperlink" Target="http://www.google.ch/url?sa=i&amp;source=images&amp;cd=&amp;docid=t_edoIHJRrzsIM&amp;tbnid=txojOUNj-jcsdM:&amp;ved=&amp;url=http://www.orgone-design.com/blog/histoire-du-design/les-annees-80/la-contre-revolution-du-design-identitaire/&amp;ei=tRlTUvHBJYGXtAaOg4Fg&amp;psig=AFQjCNG2GPBMyXkHhpi4GippAFUeR5tuzw&amp;ust=1381264181653544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hyperlink" Target="http://www.computerhistory.org/collections/catalog/102702620" TargetMode="External"/><Relationship Id="rId2" Type="http://schemas.openxmlformats.org/officeDocument/2006/relationships/hyperlink" Target="https://www.itsnicethat.com/features/hippie-modernism-publication-07041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architectmagazine.com/design/hippie-modernism-at-cranbrook_o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hyperlink" Target="https://www.google.com/url?sa=i&amp;rct=j&amp;q=&amp;esrc=s&amp;source=images&amp;cd=&amp;ved=2ahUKEwia0vqG26PdAhURZ1AKHQPdA2oQjRx6BAgBEAU&amp;url=http://www.sanantoniopeace.center/march-5-in-peace-justice-history-3/&amp;psig=AOvVaw3Yrglh_4Yub4Zh9106Xagt&amp;ust=1536229071936072" TargetMode="External"/><Relationship Id="rId2" Type="http://schemas.openxmlformats.org/officeDocument/2006/relationships/hyperlink" Target="http://wildgoose1950.pixnet.net/blog/post/45393763-%E3%80%90%E9%9D%92%E6%98%A5%E7%AC%AC%E4%BA%8C%E8%AA%B2%E3%80%91%E5%90%8C%E4%B8%AD%E6%9C%89%E7%95%B0%E7%9A%84%E5%93%A5%E5%85%92%E5%80%9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hyperlink" Target="http://www.designinginteractions.com/bill" TargetMode="External"/><Relationship Id="rId9" Type="http://schemas.openxmlformats.org/officeDocument/2006/relationships/hyperlink" Target="https://www.google.com/imgres?imgurl=http://www.designinginteractions.com/img/BillMoggridge.jpg&amp;imgrefurl=http://www.designinginteractions.com/bill&amp;docid=XbxFFTnEtMGUrM&amp;tbnid=22t4dJErzUP-dM:&amp;vet=10ahUKEwi1sei33qPdAhXDBywKHSOVCTAQMwg0KAIwAg..i&amp;w=428&amp;h=450&amp;client=firefox-b&amp;bih=641&amp;biw=1150&amp;q=bill%20moggridge%20trailer&amp;ved=0ahUKEwi1sei33qPdAhXDBywKHSOVCTAQMwg0KAIwAg&amp;iact=mrc&amp;uact=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Zy8mY36PdAhWPZ1AKHQ06AHMQjRx6BAgBEAU&amp;url=https://www.archdaily.com/887249/apple-announces-plans-to-construct-second-us-headquarters&amp;psig=AOvVaw1d0DifcUA9aPJG8kbi5dAf&amp;ust=153623273919503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sciences/photos/inventions-23-avions-legendaires-ont-marque-histoire-1360/avion-photo-concorde-excellence-technologique-986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lecercleguimard.fr/fr/nos-actions/le-cercle-guimard-aide-les-etudiants/etude-de-la-station-abbess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601691" y="2044597"/>
            <a:ext cx="533532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Le bois </a:t>
            </a:r>
            <a:r>
              <a:rPr lang="en-US" sz="4000" dirty="0" err="1">
                <a:solidFill>
                  <a:schemeClr val="bg1">
                    <a:lumMod val="85000"/>
                  </a:schemeClr>
                </a:solidFill>
              </a:rPr>
              <a:t>densifié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Naissance d’un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potentiel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br>
              <a:rPr lang="en-US" sz="2000" dirty="0">
                <a:solidFill>
                  <a:schemeClr val="bg1">
                    <a:lumMod val="85000"/>
                  </a:schemeClr>
                </a:solidFill>
              </a:rPr>
            </a:b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fr-CH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Nicolas Henchoz –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Director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EPFL+ECAL </a:t>
            </a:r>
            <a:r>
              <a:rPr lang="fr-CH" sz="1400" dirty="0" err="1">
                <a:solidFill>
                  <a:schemeClr val="bg1">
                    <a:lumMod val="85000"/>
                  </a:schemeClr>
                </a:solidFill>
              </a:rPr>
              <a:t>Lab</a:t>
            </a:r>
            <a:r>
              <a:rPr lang="fr-CH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henchoz\Pictures\images\images bois densifié\epflecal_lab_BD_H_gr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5350" cy="796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9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D:\IMAGES Cest-Design\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2" y="1691265"/>
            <a:ext cx="29702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IMAGES Cest-Design\2000px-Bauhaus-Signe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91265"/>
            <a:ext cx="3148012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D:\IMAGES Cest-Design\Bauhaus-Programm-Gropiu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2" y="1691265"/>
            <a:ext cx="291147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61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http://upload.wikimedia.org/wikipedia/commons/e/e3/Airstream_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r="3192"/>
          <a:stretch/>
        </p:blipFill>
        <p:spPr bwMode="auto">
          <a:xfrm>
            <a:off x="1322133" y="1501092"/>
            <a:ext cx="4389867" cy="386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1/10/Toa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00" y="1501092"/>
            <a:ext cx="4320000" cy="3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3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http://upload.wikimedia.org/wikipedia/commons/4/47/Ulmer-hocker-hfg-ulm-max-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/>
          <a:stretch>
            <a:fillRect/>
          </a:stretch>
        </p:blipFill>
        <p:spPr bwMode="auto">
          <a:xfrm>
            <a:off x="5950527" y="-1"/>
            <a:ext cx="6241473" cy="687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92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http://lnx.whipart.it/imagesart4/1208871561-FIG2Archizo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-7881"/>
          <a:stretch/>
        </p:blipFill>
        <p:spPr bwMode="auto">
          <a:xfrm>
            <a:off x="7739494" y="3055140"/>
            <a:ext cx="4452505" cy="40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rchizoom - Canapé Superonda - Poltronova - 1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95" y="-54985"/>
            <a:ext cx="4452505" cy="33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746" y="2084744"/>
            <a:ext cx="6096000" cy="1522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fr-CH" altLang="fr-FR" sz="1600" dirty="0" err="1">
                <a:solidFill>
                  <a:schemeClr val="bg1"/>
                </a:solidFill>
                <a:latin typeface="Helvetica" pitchFamily="34" charset="0"/>
              </a:rPr>
              <a:t>Archizoom</a:t>
            </a:r>
            <a:r>
              <a:rPr lang="fr-CH" altLang="fr-FR" sz="1600" dirty="0">
                <a:solidFill>
                  <a:schemeClr val="bg1"/>
                </a:solidFill>
                <a:latin typeface="Helvetica" pitchFamily="34" charset="0"/>
              </a:rPr>
              <a:t> 1967</a:t>
            </a:r>
          </a:p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endParaRPr lang="fr-CH" altLang="fr-FR" sz="1600" dirty="0">
              <a:solidFill>
                <a:schemeClr val="bg1"/>
              </a:solidFill>
              <a:latin typeface="Helvetica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fr-CH" altLang="fr-FR" sz="1600" dirty="0">
                <a:solidFill>
                  <a:schemeClr val="bg1"/>
                </a:solidFill>
                <a:latin typeface="Helvetica" pitchFamily="34" charset="0"/>
              </a:rPr>
              <a:t>Super architecture, kitsch afro-tyrolien</a:t>
            </a:r>
            <a:br>
              <a:rPr lang="fr-CH" altLang="fr-FR" sz="1600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fr-CH" altLang="fr-FR" sz="1600" dirty="0">
                <a:solidFill>
                  <a:schemeClr val="bg1"/>
                </a:solidFill>
                <a:latin typeface="Helvetica" pitchFamily="34" charset="0"/>
              </a:rPr>
              <a:t>Réintroduction de la culture populaire</a:t>
            </a:r>
          </a:p>
        </p:txBody>
      </p:sp>
    </p:spTree>
    <p:extLst>
      <p:ext uri="{BB962C8B-B14F-4D97-AF65-F5344CB8AC3E}">
        <p14:creationId xmlns:p14="http://schemas.microsoft.com/office/powerpoint/2010/main" val="128586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79" y="-753864"/>
            <a:ext cx="2054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orgone-design.com/blog/wp-content/uploads/images/histoire_du_design/Fauteuil-Wassily-Marcel-Breuer-Alessandro-Mendini-197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4287"/>
          <a:stretch/>
        </p:blipFill>
        <p:spPr bwMode="auto">
          <a:xfrm>
            <a:off x="6837218" y="-1"/>
            <a:ext cx="3198957" cy="31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9" descr="Macintosh HD:Users:yvesmirande:Desktop:Capture d’écran 2013-08-02 à 12.17.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3" y="-4810"/>
            <a:ext cx="33496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Superstud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5" y="-291618"/>
            <a:ext cx="21558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en.archready.com/uploads/public/367a_1969_Up_C_B_Italy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4" y="3061663"/>
            <a:ext cx="6183054" cy="38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://media-cache-ak0.pinimg.com/736x/ae/fe/d7/aefed73b649be24b7a98be638c31ce9a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/>
          <a:stretch>
            <a:fillRect/>
          </a:stretch>
        </p:blipFill>
        <p:spPr bwMode="auto">
          <a:xfrm>
            <a:off x="6837218" y="3061663"/>
            <a:ext cx="5354782" cy="399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8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Résultat de recherche d'images pour &quot;hippie modernism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5143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ésultat de recherche d'images pour &quot;hippie modernism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20" y="3379787"/>
            <a:ext cx="5217320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http://s79f01z693v3ecoes3yyjsg1.wpengine.netdna-cdn.com/wp-content/uploads/2017/02/ACOMMUNIT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7714" r="4968" b="7280"/>
          <a:stretch/>
        </p:blipFill>
        <p:spPr bwMode="auto">
          <a:xfrm>
            <a:off x="5166889" y="-11113"/>
            <a:ext cx="5569529" cy="3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3729615"/>
            <a:ext cx="49815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5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676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1" y="1291943"/>
            <a:ext cx="5049982" cy="37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ésultat de recherche d'images pour &quot;bill moggridge trailer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3248626"/>
            <a:ext cx="3425103" cy="35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461780" y="3441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4782" cy="36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140" y="3790228"/>
            <a:ext cx="3359729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Lee </a:t>
            </a:r>
            <a:r>
              <a:rPr lang="en-US" dirty="0" err="1">
                <a:solidFill>
                  <a:schemeClr val="bg1"/>
                </a:solidFill>
              </a:rPr>
              <a:t>Felsenstein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Berkeley Free Speech Movement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Homebrew Computer Club</a:t>
            </a:r>
            <a:endParaRPr lang="fr-CH" altLang="fr-FR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5382" y="783961"/>
            <a:ext cx="3359729" cy="40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Job and Wozniak</a:t>
            </a:r>
            <a:endParaRPr lang="fr-CH" altLang="fr-FR" sz="16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" name="AutoShape 6" descr="Résultat de recherche d'images pour &quot;bill moggridge trailer&quot;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20140" y="77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609563" y="6339547"/>
            <a:ext cx="3359729" cy="38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Bill </a:t>
            </a:r>
            <a:r>
              <a:rPr lang="en-US" dirty="0" err="1">
                <a:solidFill>
                  <a:schemeClr val="bg1"/>
                </a:solidFill>
              </a:rPr>
              <a:t>Moggridge</a:t>
            </a:r>
            <a:endParaRPr lang="fr-CH" altLang="fr-FR" sz="16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0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461780" y="3441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Résultat de recherche d'images pour &quot;apple headquarters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267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1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nhenchoz\Pictures\images\images bois densifié\original structure of woo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7023" cy="757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46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henchoz\Pictures\images\images bois densifié\50-15_55413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79457" cy="686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1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images concord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2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nhenchoz\Pictures\images\images bois densifié\50-15_55414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27165" cy="69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45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nhenchoz\Pictures\images\images bois densifié\P905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9"/>
          <a:stretch/>
        </p:blipFill>
        <p:spPr bwMode="auto">
          <a:xfrm>
            <a:off x="1" y="7938"/>
            <a:ext cx="863830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6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371"/>
            <a:ext cx="12192000" cy="73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3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33693" y="1336294"/>
            <a:ext cx="867568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br>
              <a:rPr lang="fr-CH" altLang="en-US" sz="2400" dirty="0">
                <a:solidFill>
                  <a:schemeClr val="accent1"/>
                </a:solidFill>
                <a:latin typeface="Helvetica" pitchFamily="34" charset="0"/>
              </a:rPr>
            </a:br>
            <a:endParaRPr lang="fr-CH" altLang="en-US" sz="1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rgbClr val="98491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Caractéristiques techniques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Performance mécanique ( traction, flexion, dureté, abrasion, etc. 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Stabilité ( études P. Navi 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Mise en forme par moulage, contraintes formelles, limitations de taille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Etat de surface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Caractéristiques visuelles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1800" dirty="0">
                <a:solidFill>
                  <a:schemeClr val="bg1"/>
                </a:solidFill>
                <a:latin typeface="+mn-lt"/>
              </a:rPr>
              <a:t>…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6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33693" y="1336294"/>
            <a:ext cx="8675687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br>
              <a:rPr lang="fr-CH" altLang="en-US" sz="2400" dirty="0">
                <a:solidFill>
                  <a:schemeClr val="accent1"/>
                </a:solidFill>
                <a:latin typeface="Helvetica" pitchFamily="34" charset="0"/>
              </a:rPr>
            </a:br>
            <a:endParaRPr lang="fr-CH" altLang="en-US" sz="18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rgbClr val="984918"/>
                </a:solidFill>
              </a:rPr>
              <a:t>Champ d’interprétation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</a:rPr>
              <a:t>Fonctionnalités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</a:rPr>
              <a:t>Usages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</a:rPr>
              <a:t>Toucher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</a:rPr>
              <a:t>Perception formelle ( forme, volume, densité 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</a:rPr>
              <a:t>Expression visuelle ( teinte, lignes, brillance 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</a:rPr>
              <a:t>Expression culturelle ( origine du matériau, pureté, intégrité)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1800" dirty="0">
                <a:solidFill>
                  <a:schemeClr val="bg1"/>
                </a:solidFill>
                <a:latin typeface="+mn-lt"/>
              </a:rPr>
              <a:t>…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65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henchoz\Pictures\images\images bois densifié\epflecal_lab_BD_I_gr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817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94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henchoz\Pictures\images\images bois densifié\Cassenoix-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0"/>
            <a:ext cx="5153891" cy="68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0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"/>
          <a:stretch/>
        </p:blipFill>
        <p:spPr>
          <a:xfrm>
            <a:off x="0" y="-1"/>
            <a:ext cx="10153816" cy="68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6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04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99" y="0"/>
            <a:ext cx="429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1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387771" cy="68691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nhenchoz\Pictures\images\GMM\epfl_ecal_dmy-19166_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4478"/>
          <a:stretch/>
        </p:blipFill>
        <p:spPr bwMode="auto">
          <a:xfrm>
            <a:off x="0" y="9525"/>
            <a:ext cx="791754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8319275" y="2062187"/>
            <a:ext cx="3632563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CH" sz="20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Innovation de rupture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78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5"/>
          <a:stretch/>
        </p:blipFill>
        <p:spPr>
          <a:xfrm>
            <a:off x="0" y="0"/>
            <a:ext cx="9102436" cy="6858000"/>
          </a:xfrm>
          <a:prstGeom prst="rect">
            <a:avLst/>
          </a:prstGeom>
        </p:spPr>
      </p:pic>
      <p:pic>
        <p:nvPicPr>
          <p:cNvPr id="8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33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33693" y="1336294"/>
            <a:ext cx="867568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br>
              <a:rPr lang="fr-CH" altLang="en-US" sz="2400" dirty="0">
                <a:solidFill>
                  <a:schemeClr val="accent1"/>
                </a:solidFill>
                <a:latin typeface="Helvetica" pitchFamily="34" charset="0"/>
              </a:rPr>
            </a:br>
            <a:endParaRPr lang="fr-CH" altLang="en-US" sz="18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rgbClr val="984918"/>
                </a:solidFill>
              </a:rPr>
              <a:t>Industrialisation en Suisse ou à l’étranger?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2000" dirty="0">
                <a:solidFill>
                  <a:schemeClr val="bg1"/>
                </a:solidFill>
              </a:rPr>
              <a:t>Contact: nicolas.henchoz@epfl.ch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en-US" sz="1800" dirty="0">
                <a:solidFill>
                  <a:schemeClr val="bg1"/>
                </a:solidFill>
                <a:latin typeface="+mn-lt"/>
              </a:rPr>
              <a:t>…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fr-CH" altLang="en-US" sz="1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9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11" name="Picture 1" descr="http://www.esa.int/var/esa/storage/images/esa_multimedia/images/2009/04/cyrille_with_the_crops_growing_in_the_facility_s_greenhouse/9867780-3-eng-GB/Cyrille_with_the_crops_growing_in_the_facility_s_greenhouse_node_full_imag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" t="11079" r="819" b="-11489"/>
          <a:stretch/>
        </p:blipFill>
        <p:spPr bwMode="auto">
          <a:xfrm>
            <a:off x="321790" y="0"/>
            <a:ext cx="11548420" cy="77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8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93115" y="2732765"/>
            <a:ext cx="104057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fr-CH" sz="20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Créativité artistique    +    connaissance scientifique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93115" y="2732765"/>
            <a:ext cx="104057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fr-CH" sz="20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Créativité artistique    +    connaissance scientifique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75453" y="3216603"/>
            <a:ext cx="2218394" cy="22313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Inspiration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Regard critique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Empathie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Contexte culturel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Perception sociale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Emotion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Expression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45275" y="3239733"/>
            <a:ext cx="2524025" cy="22313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Etat de l’art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Littérature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 de recherche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Prototypage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Observations &amp; Mesures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Publication</a:t>
            </a:r>
            <a:b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Transfert et valorisation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8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8346"/>
          <a:stretch/>
        </p:blipFill>
        <p:spPr>
          <a:xfrm>
            <a:off x="0" y="0"/>
            <a:ext cx="7866926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61152" y="1900770"/>
            <a:ext cx="3695321" cy="28469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CH" sz="1600" b="1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Missions</a:t>
            </a:r>
          </a:p>
          <a:p>
            <a:pPr>
              <a:spcAft>
                <a:spcPts val="600"/>
              </a:spcAft>
            </a:pP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la performance à l’expérience utilisateur</a:t>
            </a:r>
          </a:p>
          <a:p>
            <a:pPr>
              <a:spcAft>
                <a:spcPts val="600"/>
              </a:spcAft>
            </a:pP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propositions concrètes</a:t>
            </a:r>
          </a:p>
          <a:p>
            <a:pPr>
              <a:spcAft>
                <a:spcPts val="600"/>
              </a:spcAft>
            </a:pP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l’innovation durable</a:t>
            </a:r>
          </a:p>
          <a:p>
            <a:pPr>
              <a:spcAft>
                <a:spcPts val="600"/>
              </a:spcAft>
            </a:pP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nouveaux champs artistiques</a:t>
            </a:r>
          </a:p>
          <a:p>
            <a:pPr>
              <a:spcAft>
                <a:spcPts val="600"/>
              </a:spcAft>
            </a:pPr>
            <a:r>
              <a:rPr lang="fr-CH" sz="16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impact pour la société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9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D8FD3976-B77C-436E-87A7-2CF5DAC2E6F4" descr="451BE7A4-63C6-4892-989C-477CAA1F09B7@epf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27345"/>
          <a:stretch/>
        </p:blipFill>
        <p:spPr bwMode="auto">
          <a:xfrm>
            <a:off x="10309380" y="191706"/>
            <a:ext cx="1536171" cy="5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6358"/>
              </p:ext>
            </p:extLst>
          </p:nvPr>
        </p:nvGraphicFramePr>
        <p:xfrm>
          <a:off x="584200" y="838193"/>
          <a:ext cx="11136088" cy="582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022">
                  <a:extLst>
                    <a:ext uri="{9D8B030D-6E8A-4147-A177-3AD203B41FA5}">
                      <a16:colId xmlns:a16="http://schemas.microsoft.com/office/drawing/2014/main" val="1007704158"/>
                    </a:ext>
                  </a:extLst>
                </a:gridCol>
                <a:gridCol w="2784022">
                  <a:extLst>
                    <a:ext uri="{9D8B030D-6E8A-4147-A177-3AD203B41FA5}">
                      <a16:colId xmlns:a16="http://schemas.microsoft.com/office/drawing/2014/main" val="544442644"/>
                    </a:ext>
                  </a:extLst>
                </a:gridCol>
                <a:gridCol w="2784022">
                  <a:extLst>
                    <a:ext uri="{9D8B030D-6E8A-4147-A177-3AD203B41FA5}">
                      <a16:colId xmlns:a16="http://schemas.microsoft.com/office/drawing/2014/main" val="2590232120"/>
                    </a:ext>
                  </a:extLst>
                </a:gridCol>
                <a:gridCol w="2784022">
                  <a:extLst>
                    <a:ext uri="{9D8B030D-6E8A-4147-A177-3AD203B41FA5}">
                      <a16:colId xmlns:a16="http://schemas.microsoft.com/office/drawing/2014/main" val="221269717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Partenaires académiques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fr-CH" altLang="fr-FR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Partenaires privés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Collaborateurs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Financement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308654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ECAL (Lausanne)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Kudelski</a:t>
                      </a:r>
                      <a:r>
                        <a:rPr lang="fr-CH" altLang="fr-FR" sz="1600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Group</a:t>
                      </a:r>
                      <a:endParaRPr lang="fr-CH" altLang="fr-FR" sz="16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Designers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d’interaction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EPFL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93922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ENSCI (Paris)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Faveeo</a:t>
                      </a:r>
                      <a:endParaRPr lang="fr-CH" altLang="fr-FR" sz="16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Designers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graphiques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Partenaires</a:t>
                      </a:r>
                      <a:r>
                        <a:rPr lang="fr-CH" altLang="fr-FR" sz="1600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de recherche</a:t>
                      </a:r>
                      <a:endParaRPr lang="fr-CH" altLang="fr-FR" sz="16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423860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Parsons (NYC)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Verallia</a:t>
                      </a:r>
                      <a:endParaRPr lang="fr-CH" altLang="fr-FR" sz="16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Designers de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produits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Bourses scientifiques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0796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RCA</a:t>
                      </a:r>
                      <a:r>
                        <a:rPr lang="fr-CH" altLang="fr-FR" sz="1600" baseline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&amp; HHC (London)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Agence France Presse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Informaticiens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Partenaires technologiques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39705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Politecnico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Vaudoise Assurances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Ingénieurs</a:t>
                      </a:r>
                      <a:r>
                        <a:rPr lang="en-US" sz="1600" baseline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électroniciens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Collectivités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801604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fr-CH" altLang="fr-FR" sz="16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Melissa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Ingénieur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matériaux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Fondations</a:t>
                      </a:r>
                      <a:r>
                        <a:rPr lang="en-US" sz="1600" baseline="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et </a:t>
                      </a:r>
                      <a:r>
                        <a:rPr lang="en-US" sz="1600" baseline="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mécènes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83361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altLang="fr-FR" sz="16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Lombard </a:t>
                      </a:r>
                      <a:r>
                        <a:rPr lang="fr-CH" altLang="fr-FR" sz="16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Odier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Analyste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UX/UI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43833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Vacheron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Constantin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Architecte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60479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Logitech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20135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Red Cross Museum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877479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Louis Vuitton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26462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Montreux Jazz Festival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71447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 </a:t>
                      </a:r>
                      <a:r>
                        <a:rPr lang="en-US" sz="1600" dirty="0" err="1">
                          <a:solidFill>
                            <a:schemeClr val="bg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Senectute</a:t>
                      </a:r>
                      <a:endParaRPr lang="en-US" sz="1600" dirty="0">
                        <a:solidFill>
                          <a:schemeClr val="bg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47923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Décision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73149"/>
                  </a:ext>
                </a:extLst>
              </a:tr>
              <a:tr h="347219"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6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Solaronix</a:t>
                      </a:r>
                      <a:endParaRPr lang="fr-CH" altLang="fr-FR" sz="16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5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9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9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8" descr="D:\IMAGES Cest-Design\artnouveau 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-1"/>
            <a:ext cx="6047509" cy="68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IMAGES Cest-Design\escalier-artnouv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04" y="0"/>
            <a:ext cx="367188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ésultat de recherche d'images pour &quot;art nouveau objets métro&quot;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2" b="8693"/>
          <a:stretch/>
        </p:blipFill>
        <p:spPr bwMode="auto">
          <a:xfrm>
            <a:off x="2472491" y="4648200"/>
            <a:ext cx="3672000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367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96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Henchoz Nicolas</dc:creator>
  <cp:lastModifiedBy>Reviewer</cp:lastModifiedBy>
  <cp:revision>67</cp:revision>
  <dcterms:created xsi:type="dcterms:W3CDTF">2017-11-08T13:45:50Z</dcterms:created>
  <dcterms:modified xsi:type="dcterms:W3CDTF">2019-01-30T09:26:13Z</dcterms:modified>
</cp:coreProperties>
</file>