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30"/>
  </p:notesMasterIdLst>
  <p:handoutMasterIdLst>
    <p:handoutMasterId r:id="rId31"/>
  </p:handoutMasterIdLst>
  <p:sldIdLst>
    <p:sldId id="259" r:id="rId2"/>
    <p:sldId id="328" r:id="rId3"/>
    <p:sldId id="304" r:id="rId4"/>
    <p:sldId id="301" r:id="rId5"/>
    <p:sldId id="321" r:id="rId6"/>
    <p:sldId id="297" r:id="rId7"/>
    <p:sldId id="314" r:id="rId8"/>
    <p:sldId id="340" r:id="rId9"/>
    <p:sldId id="330" r:id="rId10"/>
    <p:sldId id="315" r:id="rId11"/>
    <p:sldId id="322" r:id="rId12"/>
    <p:sldId id="336" r:id="rId13"/>
    <p:sldId id="323" r:id="rId14"/>
    <p:sldId id="341" r:id="rId15"/>
    <p:sldId id="312" r:id="rId16"/>
    <p:sldId id="310" r:id="rId17"/>
    <p:sldId id="332" r:id="rId18"/>
    <p:sldId id="333" r:id="rId19"/>
    <p:sldId id="299" r:id="rId20"/>
    <p:sldId id="324" r:id="rId21"/>
    <p:sldId id="325" r:id="rId22"/>
    <p:sldId id="326" r:id="rId23"/>
    <p:sldId id="313" r:id="rId24"/>
    <p:sldId id="300" r:id="rId25"/>
    <p:sldId id="329" r:id="rId26"/>
    <p:sldId id="295" r:id="rId27"/>
    <p:sldId id="292" r:id="rId28"/>
    <p:sldId id="279" r:id="rId29"/>
  </p:sldIdLst>
  <p:sldSz cx="9144000" cy="6858000" type="screen4x3"/>
  <p:notesSz cx="6797675" cy="987266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500"/>
    <a:srgbClr val="E78E23"/>
    <a:srgbClr val="585858"/>
    <a:srgbClr val="697D91"/>
    <a:srgbClr val="455960"/>
    <a:srgbClr val="4A5B60"/>
    <a:srgbClr val="697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73" autoAdjust="0"/>
  </p:normalViewPr>
  <p:slideViewPr>
    <p:cSldViewPr snapToGrid="0" snapToObjects="1" showGuides="1">
      <p:cViewPr varScale="1">
        <p:scale>
          <a:sx n="127" d="100"/>
          <a:sy n="127" d="100"/>
        </p:scale>
        <p:origin x="83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516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0D184-D464-48E9-9CA0-A94E873F6C2C}" type="datetimeFigureOut">
              <a:rPr lang="de-CH" smtClean="0"/>
              <a:t>30.01.2019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77753-DB7C-4FA7-98FC-17681D88797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1596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2B663-2BA9-4D7E-8201-5DE4109E1EDD}" type="datetimeFigureOut">
              <a:rPr lang="de-CH" smtClean="0"/>
              <a:t>30.01.2019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44704-8E6D-4CF2-8CFA-A0F7BC75189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89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475E9-5ACF-3F47-9544-98EDFEBAF08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06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0" y="1619250"/>
            <a:ext cx="6119813" cy="73025"/>
          </a:xfrm>
          <a:prstGeom prst="roundRect">
            <a:avLst/>
          </a:prstGeom>
          <a:solidFill>
            <a:srgbClr val="697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455960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0" y="4500563"/>
            <a:ext cx="6119813" cy="71437"/>
          </a:xfrm>
          <a:prstGeom prst="roundRect">
            <a:avLst/>
          </a:prstGeom>
          <a:solidFill>
            <a:srgbClr val="697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8" name="Rechteck 7"/>
          <p:cNvSpPr/>
          <p:nvPr/>
        </p:nvSpPr>
        <p:spPr bwMode="white">
          <a:xfrm>
            <a:off x="372972" y="6253843"/>
            <a:ext cx="6216953" cy="30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13" name="Bild 6" descr="BFH_Logo_A_defren_100_RGB_1302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315913"/>
            <a:ext cx="153035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ildplatzhalter 1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692000"/>
            <a:ext cx="6120000" cy="28080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Lucida Sans"/>
                <a:cs typeface="Lucida Sans"/>
              </a:defRPr>
            </a:lvl1pPr>
          </a:lstStyle>
          <a:p>
            <a:pPr lvl="0"/>
            <a:r>
              <a:rPr lang="de-DE" noProof="0" dirty="0"/>
              <a:t>Titelseite mit Bild </a:t>
            </a:r>
            <a:br>
              <a:rPr lang="de-DE" noProof="0" dirty="0"/>
            </a:br>
            <a:br>
              <a:rPr lang="de-DE" noProof="0" dirty="0"/>
            </a:br>
            <a:br>
              <a:rPr lang="de-DE" noProof="0" dirty="0"/>
            </a:br>
            <a:r>
              <a:rPr lang="de-DE" noProof="0" dirty="0" err="1"/>
              <a:t>Bild</a:t>
            </a:r>
            <a:r>
              <a:rPr lang="de-DE" noProof="0" dirty="0"/>
              <a:t> durch Klicken auf Symbol hinzufügen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468000" y="4623441"/>
            <a:ext cx="8044216" cy="533105"/>
          </a:xfrm>
          <a:prstGeom prst="rect">
            <a:avLst/>
          </a:prstGeom>
        </p:spPr>
        <p:txBody>
          <a:bodyPr lIns="0"/>
          <a:lstStyle>
            <a:lvl1pPr algn="l">
              <a:defRPr sz="2600">
                <a:solidFill>
                  <a:srgbClr val="697D91"/>
                </a:solidFill>
                <a:latin typeface="Lucida Sans"/>
                <a:cs typeface="Lucida Sans Unicode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68000" y="5156546"/>
            <a:ext cx="6784390" cy="805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1600">
                <a:solidFill>
                  <a:srgbClr val="697D9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2006" y="6299494"/>
            <a:ext cx="6790384" cy="258474"/>
          </a:xfrm>
          <a:prstGeom prst="rect">
            <a:avLst/>
          </a:prstGeom>
        </p:spPr>
        <p:txBody>
          <a:bodyPr vert="horz" lIns="0" rIns="0"/>
          <a:lstStyle>
            <a:lvl1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D91"/>
                </a:solidFill>
                <a:latin typeface="Lucida Sans"/>
              </a:defRPr>
            </a:lvl1pPr>
            <a:lvl2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378"/>
                </a:solidFill>
                <a:latin typeface="Lucida Sans"/>
              </a:defRPr>
            </a:lvl2pPr>
            <a:lvl3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378"/>
                </a:solidFill>
                <a:latin typeface="Lucida Sans"/>
              </a:defRPr>
            </a:lvl3pPr>
            <a:lvl4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378"/>
                </a:solidFill>
                <a:latin typeface="Lucida Sans"/>
              </a:defRPr>
            </a:lvl4pPr>
            <a:lvl5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378"/>
                </a:solidFill>
                <a:latin typeface="Lucida Sans"/>
              </a:defRPr>
            </a:lvl5pPr>
          </a:lstStyle>
          <a:p>
            <a:pPr lvl="0"/>
            <a:r>
              <a:rPr lang="de-DE" dirty="0"/>
              <a:t>Organisationseinheit oder Leistungsbereich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4"/>
          </p:nvPr>
        </p:nvSpPr>
        <p:spPr>
          <a:xfrm>
            <a:off x="7559675" y="6300788"/>
            <a:ext cx="1081088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97D91"/>
                </a:solidFill>
                <a:latin typeface="Lucida Sans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70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felder/Bilder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467999" y="360000"/>
            <a:ext cx="8171999" cy="540000"/>
          </a:xfrm>
          <a:prstGeom prst="rect">
            <a:avLst/>
          </a:prstGeom>
        </p:spPr>
        <p:txBody>
          <a:bodyPr lIns="0" rIns="0"/>
          <a:lstStyle>
            <a:lvl1pPr algn="l">
              <a:defRPr sz="2600" b="0" i="0">
                <a:solidFill>
                  <a:srgbClr val="697D91"/>
                </a:solidFill>
                <a:latin typeface="Lucida Sans"/>
                <a:cs typeface="Lucida Sans"/>
              </a:defRPr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468000" y="2155050"/>
            <a:ext cx="2592000" cy="396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5"/>
          </p:nvPr>
        </p:nvSpPr>
        <p:spPr>
          <a:xfrm>
            <a:off x="3258000" y="2155050"/>
            <a:ext cx="2592000" cy="396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19"/>
          </p:nvPr>
        </p:nvSpPr>
        <p:spPr>
          <a:xfrm>
            <a:off x="6047998" y="2155050"/>
            <a:ext cx="2592000" cy="396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8000" y="1439357"/>
            <a:ext cx="2592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8" hasCustomPrompt="1"/>
          </p:nvPr>
        </p:nvSpPr>
        <p:spPr>
          <a:xfrm>
            <a:off x="3258000" y="1439357"/>
            <a:ext cx="2592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idx="20" hasCustomPrompt="1"/>
          </p:nvPr>
        </p:nvSpPr>
        <p:spPr>
          <a:xfrm>
            <a:off x="6047998" y="1439357"/>
            <a:ext cx="2592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844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3825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6C51-F087-482C-BAF8-38710BC8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E12812-0DD8-4AE3-A3E9-E03C6A6BC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AE9A8-34D4-4E8C-BE9C-13C550F1BED0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6974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white">
          <a:xfrm>
            <a:off x="372972" y="6253843"/>
            <a:ext cx="6216953" cy="30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5" name="Abgerundetes Rechteck 4"/>
          <p:cNvSpPr/>
          <p:nvPr/>
        </p:nvSpPr>
        <p:spPr>
          <a:xfrm>
            <a:off x="0" y="1668463"/>
            <a:ext cx="7019925" cy="2881312"/>
          </a:xfrm>
          <a:prstGeom prst="roundRect">
            <a:avLst>
              <a:gd name="adj" fmla="val 1188"/>
            </a:avLst>
          </a:prstGeom>
          <a:solidFill>
            <a:srgbClr val="697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0" y="1633538"/>
            <a:ext cx="7019925" cy="71437"/>
          </a:xfrm>
          <a:prstGeom prst="roundRect">
            <a:avLst/>
          </a:prstGeom>
          <a:solidFill>
            <a:srgbClr val="FAA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0" y="4513263"/>
            <a:ext cx="7019925" cy="71437"/>
          </a:xfrm>
          <a:prstGeom prst="roundRect">
            <a:avLst/>
          </a:prstGeom>
          <a:solidFill>
            <a:srgbClr val="FAA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pic>
        <p:nvPicPr>
          <p:cNvPr id="9" name="Bild 8" descr="BFH_Logo_A_defren_100_RGB_1302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315913"/>
            <a:ext cx="153035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468000" y="1839808"/>
            <a:ext cx="6513884" cy="533105"/>
          </a:xfrm>
          <a:prstGeom prst="rect">
            <a:avLst/>
          </a:prstGeom>
        </p:spPr>
        <p:txBody>
          <a:bodyPr lIns="0" rIns="0"/>
          <a:lstStyle>
            <a:lvl1pPr algn="l">
              <a:defRPr sz="2600" baseline="0">
                <a:solidFill>
                  <a:schemeClr val="bg1"/>
                </a:solidFill>
                <a:latin typeface="Lucida Sans"/>
                <a:cs typeface="Lucida Sans Unicode"/>
              </a:defRPr>
            </a:lvl1pPr>
          </a:lstStyle>
          <a:p>
            <a:r>
              <a:rPr lang="de-DE" dirty="0"/>
              <a:t>Titelseite ohne Bild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468000" y="2372913"/>
            <a:ext cx="6513884" cy="805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1600" spc="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2006" y="6299494"/>
            <a:ext cx="6790384" cy="258474"/>
          </a:xfrm>
          <a:prstGeom prst="rect">
            <a:avLst/>
          </a:prstGeom>
        </p:spPr>
        <p:txBody>
          <a:bodyPr vert="horz" lIns="0" rIns="0"/>
          <a:lstStyle>
            <a:lvl1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D91"/>
                </a:solidFill>
                <a:latin typeface="Lucida Sans"/>
              </a:defRPr>
            </a:lvl1pPr>
            <a:lvl2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378"/>
                </a:solidFill>
                <a:latin typeface="Lucida Sans"/>
              </a:defRPr>
            </a:lvl2pPr>
            <a:lvl3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378"/>
                </a:solidFill>
                <a:latin typeface="Lucida Sans"/>
              </a:defRPr>
            </a:lvl3pPr>
            <a:lvl4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378"/>
                </a:solidFill>
                <a:latin typeface="Lucida Sans"/>
              </a:defRPr>
            </a:lvl4pPr>
            <a:lvl5pPr marL="177800" indent="-177800">
              <a:buClr>
                <a:srgbClr val="FAA500"/>
              </a:buClr>
              <a:buSzPct val="80000"/>
              <a:buFont typeface="Lucida Grande"/>
              <a:buChar char="▶"/>
              <a:tabLst>
                <a:tab pos="2151063" algn="l"/>
              </a:tabLst>
              <a:defRPr sz="1000" baseline="0">
                <a:solidFill>
                  <a:srgbClr val="697378"/>
                </a:solidFill>
                <a:latin typeface="Lucida Sans"/>
              </a:defRPr>
            </a:lvl5pPr>
          </a:lstStyle>
          <a:p>
            <a:pPr lvl="0"/>
            <a:r>
              <a:rPr lang="de-DE" dirty="0"/>
              <a:t>Organisationseinheit oder Leistungsbereich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4"/>
          </p:nvPr>
        </p:nvSpPr>
        <p:spPr>
          <a:xfrm>
            <a:off x="7559675" y="6300788"/>
            <a:ext cx="1081088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97D91"/>
                </a:solidFill>
                <a:latin typeface="Lucida Sans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68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seite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0" y="1668463"/>
            <a:ext cx="7019925" cy="2881312"/>
          </a:xfrm>
          <a:prstGeom prst="roundRect">
            <a:avLst>
              <a:gd name="adj" fmla="val 1188"/>
            </a:avLst>
          </a:prstGeom>
          <a:solidFill>
            <a:srgbClr val="697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697D91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0" y="1633538"/>
            <a:ext cx="7019925" cy="71437"/>
          </a:xfrm>
          <a:prstGeom prst="roundRect">
            <a:avLst/>
          </a:prstGeom>
          <a:solidFill>
            <a:srgbClr val="FAA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0" y="4513263"/>
            <a:ext cx="7019925" cy="71437"/>
          </a:xfrm>
          <a:prstGeom prst="roundRect">
            <a:avLst/>
          </a:prstGeom>
          <a:solidFill>
            <a:srgbClr val="FAA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468000" y="1839808"/>
            <a:ext cx="6513884" cy="533105"/>
          </a:xfrm>
          <a:prstGeom prst="rect">
            <a:avLst/>
          </a:prstGeom>
        </p:spPr>
        <p:txBody>
          <a:bodyPr lIns="0" rIns="0"/>
          <a:lstStyle>
            <a:lvl1pPr algn="l">
              <a:defRPr sz="2600">
                <a:solidFill>
                  <a:schemeClr val="bg1"/>
                </a:solidFill>
                <a:latin typeface="Lucida Sans"/>
                <a:cs typeface="Lucida Sans Unicode"/>
              </a:defRPr>
            </a:lvl1pPr>
          </a:lstStyle>
          <a:p>
            <a:r>
              <a:rPr lang="de-DE" dirty="0"/>
              <a:t>Kapiteltrennseite grau</a:t>
            </a:r>
          </a:p>
        </p:txBody>
      </p:sp>
      <p:sp>
        <p:nvSpPr>
          <p:cNvPr id="16" name="Untertitel 2"/>
          <p:cNvSpPr>
            <a:spLocks noGrp="1"/>
          </p:cNvSpPr>
          <p:nvPr>
            <p:ph type="subTitle" idx="1"/>
          </p:nvPr>
        </p:nvSpPr>
        <p:spPr>
          <a:xfrm>
            <a:off x="468000" y="2372913"/>
            <a:ext cx="6513884" cy="805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1600" spc="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694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seit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0" y="1668463"/>
            <a:ext cx="7019925" cy="2881312"/>
          </a:xfrm>
          <a:prstGeom prst="roundRect">
            <a:avLst>
              <a:gd name="adj" fmla="val 1188"/>
            </a:avLst>
          </a:prstGeom>
          <a:solidFill>
            <a:srgbClr val="FAA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FAA500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0" y="1633538"/>
            <a:ext cx="7019925" cy="71437"/>
          </a:xfrm>
          <a:prstGeom prst="roundRect">
            <a:avLst/>
          </a:prstGeom>
          <a:solidFill>
            <a:srgbClr val="697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0" y="4513263"/>
            <a:ext cx="7019925" cy="71437"/>
          </a:xfrm>
          <a:prstGeom prst="roundRect">
            <a:avLst/>
          </a:prstGeom>
          <a:solidFill>
            <a:srgbClr val="697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68000" y="1839808"/>
            <a:ext cx="6513884" cy="533105"/>
          </a:xfrm>
          <a:prstGeom prst="rect">
            <a:avLst/>
          </a:prstGeom>
        </p:spPr>
        <p:txBody>
          <a:bodyPr lIns="0" rIns="0"/>
          <a:lstStyle>
            <a:lvl1pPr algn="l">
              <a:defRPr sz="2600">
                <a:solidFill>
                  <a:schemeClr val="bg1"/>
                </a:solidFill>
                <a:latin typeface="Lucida Sans"/>
                <a:cs typeface="Lucida Sans Unicode"/>
              </a:defRPr>
            </a:lvl1pPr>
          </a:lstStyle>
          <a:p>
            <a:r>
              <a:rPr lang="de-DE" dirty="0"/>
              <a:t>Kapiteltrennseite orange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468000" y="2372913"/>
            <a:ext cx="6513884" cy="805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1600" spc="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9042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000" y="1439999"/>
            <a:ext cx="8100000" cy="468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1pPr>
            <a:lvl2pPr marL="742950" indent="-28575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68000" y="360000"/>
            <a:ext cx="8100000" cy="540000"/>
          </a:xfrm>
          <a:prstGeom prst="rect">
            <a:avLst/>
          </a:prstGeom>
        </p:spPr>
        <p:txBody>
          <a:bodyPr lIns="0" rIns="0"/>
          <a:lstStyle>
            <a:lvl1pPr algn="l">
              <a:defRPr sz="2600" b="0" i="0">
                <a:solidFill>
                  <a:srgbClr val="697D91"/>
                </a:solidFill>
                <a:latin typeface="Lucida Sans"/>
                <a:cs typeface="Lucida Sans"/>
              </a:defRPr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 rIns="0"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19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468000" y="360000"/>
            <a:ext cx="8100000" cy="540000"/>
          </a:xfrm>
          <a:prstGeom prst="rect">
            <a:avLst/>
          </a:prstGeom>
        </p:spPr>
        <p:txBody>
          <a:bodyPr lIns="0" rIns="0"/>
          <a:lstStyle>
            <a:lvl1pPr algn="l">
              <a:defRPr sz="2600">
                <a:solidFill>
                  <a:srgbClr val="697D91"/>
                </a:solidFill>
                <a:latin typeface="Lucida Sans"/>
                <a:cs typeface="Lucida Sans"/>
              </a:defRPr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8000" y="1440000"/>
            <a:ext cx="8100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>
                <a:solidFill>
                  <a:srgbClr val="697D9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 durch Klicken hinzufügen 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13"/>
          </p:nvPr>
        </p:nvSpPr>
        <p:spPr>
          <a:xfrm>
            <a:off x="468000" y="2160000"/>
            <a:ext cx="8100000" cy="396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551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/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467999" y="360000"/>
            <a:ext cx="8171999" cy="540000"/>
          </a:xfrm>
          <a:prstGeom prst="rect">
            <a:avLst/>
          </a:prstGeom>
        </p:spPr>
        <p:txBody>
          <a:bodyPr lIns="0" rIns="0"/>
          <a:lstStyle>
            <a:lvl1pPr algn="l">
              <a:defRPr sz="2600">
                <a:solidFill>
                  <a:srgbClr val="697D91"/>
                </a:solidFill>
                <a:latin typeface="Lucida Sans"/>
                <a:cs typeface="Lucida Sans"/>
              </a:defRPr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68000" y="5399230"/>
            <a:ext cx="3960000" cy="72058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4589224" y="5399230"/>
            <a:ext cx="4050775" cy="72058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468000" y="1439230"/>
            <a:ext cx="3960000" cy="396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5"/>
          </p:nvPr>
        </p:nvSpPr>
        <p:spPr>
          <a:xfrm>
            <a:off x="4590000" y="1439230"/>
            <a:ext cx="4050000" cy="396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2686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/Bilder mit Untertit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468000" y="360000"/>
            <a:ext cx="8172000" cy="540000"/>
          </a:xfrm>
          <a:prstGeom prst="rect">
            <a:avLst/>
          </a:prstGeom>
        </p:spPr>
        <p:txBody>
          <a:bodyPr lIns="0" rIns="0"/>
          <a:lstStyle>
            <a:lvl1pPr algn="l">
              <a:defRPr sz="2600" b="0" i="0" baseline="0">
                <a:solidFill>
                  <a:srgbClr val="697D91"/>
                </a:solidFill>
                <a:latin typeface="Lucida Sans"/>
                <a:cs typeface="Lucida Sans"/>
              </a:defRPr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8000" y="1440000"/>
            <a:ext cx="3960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 baseline="0">
                <a:solidFill>
                  <a:srgbClr val="697D9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13"/>
          </p:nvPr>
        </p:nvSpPr>
        <p:spPr>
          <a:xfrm>
            <a:off x="468000" y="2160000"/>
            <a:ext cx="3960000" cy="396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4590000" y="1440000"/>
            <a:ext cx="4050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>
                <a:solidFill>
                  <a:srgbClr val="697D9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5"/>
          </p:nvPr>
        </p:nvSpPr>
        <p:spPr>
          <a:xfrm>
            <a:off x="4590000" y="2160000"/>
            <a:ext cx="4050000" cy="3960000"/>
          </a:xfrm>
          <a:prstGeom prst="rect">
            <a:avLst/>
          </a:prstGeom>
        </p:spPr>
        <p:txBody>
          <a:bodyPr lIns="0" r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solidFill>
                  <a:schemeClr val="tx1"/>
                </a:solidFill>
                <a:latin typeface="Lucida Sans"/>
                <a:cs typeface="Lucida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768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felder/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467999" y="360000"/>
            <a:ext cx="8171999" cy="540000"/>
          </a:xfrm>
          <a:prstGeom prst="rect">
            <a:avLst/>
          </a:prstGeom>
        </p:spPr>
        <p:txBody>
          <a:bodyPr lIns="0"/>
          <a:lstStyle>
            <a:lvl1pPr algn="l">
              <a:defRPr sz="2600" b="0" i="0">
                <a:solidFill>
                  <a:srgbClr val="697D91"/>
                </a:solidFill>
                <a:latin typeface="Lucida Sans"/>
                <a:cs typeface="Lucida Sans"/>
              </a:defRPr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68000" y="5399230"/>
            <a:ext cx="25920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3258000" y="5399230"/>
            <a:ext cx="25920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468000" y="1439230"/>
            <a:ext cx="2592000" cy="3960000"/>
          </a:xfrm>
          <a:prstGeom prst="rect">
            <a:avLst/>
          </a:prstGeom>
        </p:spPr>
        <p:txBody>
          <a:bodyPr l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>
                <a:latin typeface="Lucida Sans"/>
                <a:cs typeface="Lucida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5"/>
          </p:nvPr>
        </p:nvSpPr>
        <p:spPr>
          <a:xfrm>
            <a:off x="3258000" y="1439230"/>
            <a:ext cx="2592000" cy="3960000"/>
          </a:xfrm>
          <a:prstGeom prst="rect">
            <a:avLst/>
          </a:prstGeom>
        </p:spPr>
        <p:txBody>
          <a:bodyPr l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19"/>
          </p:nvPr>
        </p:nvSpPr>
        <p:spPr>
          <a:xfrm>
            <a:off x="6047998" y="1439230"/>
            <a:ext cx="2592000" cy="3960000"/>
          </a:xfrm>
          <a:prstGeom prst="rect">
            <a:avLst/>
          </a:prstGeom>
        </p:spPr>
        <p:txBody>
          <a:bodyPr lIns="0"/>
          <a:lstStyle>
            <a:lvl1pPr marL="271463" indent="-271463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1pPr>
            <a:lvl2pPr marL="714375" indent="-257175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2pPr>
            <a:lvl3pPr marL="11430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3pPr>
            <a:lvl4pPr marL="16002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4pPr>
            <a:lvl5pPr marL="2057400" indent="-228600"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b="0" i="0" baseline="0">
                <a:latin typeface="Lucida Sans"/>
                <a:cs typeface="Lucida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20"/>
          </p:nvPr>
        </p:nvSpPr>
        <p:spPr>
          <a:xfrm>
            <a:off x="6047998" y="5399230"/>
            <a:ext cx="25920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Foliennummernplatzhalter 1"/>
          <p:cNvSpPr>
            <a:spLocks noGrp="1"/>
          </p:cNvSpPr>
          <p:nvPr>
            <p:ph type="sldNum" sz="quarter" idx="16"/>
          </p:nvPr>
        </p:nvSpPr>
        <p:spPr>
          <a:xfrm>
            <a:off x="6765342" y="6241256"/>
            <a:ext cx="1793442" cy="365125"/>
          </a:xfrm>
        </p:spPr>
        <p:txBody>
          <a:bodyPr/>
          <a:lstStyle/>
          <a:p>
            <a:fld id="{F19AE9A8-34D4-4E8C-BE9C-13C550F1BED0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597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5"/>
          <p:cNvSpPr txBox="1">
            <a:spLocks noChangeArrowheads="1"/>
          </p:cNvSpPr>
          <p:nvPr/>
        </p:nvSpPr>
        <p:spPr bwMode="auto">
          <a:xfrm>
            <a:off x="457200" y="6300788"/>
            <a:ext cx="66881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sz="1000" dirty="0">
                <a:solidFill>
                  <a:srgbClr val="697D91"/>
                </a:solidFill>
                <a:latin typeface="Lucida Sans" pitchFamily="34" charset="0"/>
              </a:rPr>
              <a:t>Berner Fachhochschule | Haute </a:t>
            </a:r>
            <a:r>
              <a:rPr lang="de-DE" sz="1000" dirty="0" err="1">
                <a:solidFill>
                  <a:srgbClr val="697D91"/>
                </a:solidFill>
                <a:latin typeface="Lucida Sans" pitchFamily="34" charset="0"/>
              </a:rPr>
              <a:t>école</a:t>
            </a:r>
            <a:r>
              <a:rPr lang="de-DE" sz="1000" dirty="0">
                <a:solidFill>
                  <a:srgbClr val="697D91"/>
                </a:solidFill>
                <a:latin typeface="Lucida Sans" pitchFamily="34" charset="0"/>
              </a:rPr>
              <a:t> </a:t>
            </a:r>
            <a:r>
              <a:rPr lang="de-DE" sz="1000" dirty="0" err="1">
                <a:solidFill>
                  <a:srgbClr val="697D91"/>
                </a:solidFill>
                <a:latin typeface="Lucida Sans" pitchFamily="34" charset="0"/>
              </a:rPr>
              <a:t>spécialisée</a:t>
            </a:r>
            <a:r>
              <a:rPr lang="de-DE" sz="1000" dirty="0">
                <a:solidFill>
                  <a:srgbClr val="697D91"/>
                </a:solidFill>
                <a:latin typeface="Lucida Sans" pitchFamily="34" charset="0"/>
              </a:rPr>
              <a:t> </a:t>
            </a:r>
            <a:r>
              <a:rPr lang="de-DE" sz="1000" dirty="0" err="1">
                <a:solidFill>
                  <a:srgbClr val="697D91"/>
                </a:solidFill>
                <a:latin typeface="Lucida Sans" pitchFamily="34" charset="0"/>
              </a:rPr>
              <a:t>bernoise</a:t>
            </a:r>
            <a:r>
              <a:rPr lang="de-DE" sz="1000" dirty="0">
                <a:solidFill>
                  <a:srgbClr val="697D91"/>
                </a:solidFill>
                <a:latin typeface="Lucida Sans" pitchFamily="34" charset="0"/>
              </a:rPr>
              <a:t> | Bern University </a:t>
            </a:r>
            <a:r>
              <a:rPr lang="de-DE" sz="1000" dirty="0" err="1">
                <a:solidFill>
                  <a:srgbClr val="697D91"/>
                </a:solidFill>
                <a:latin typeface="Lucida Sans" pitchFamily="34" charset="0"/>
              </a:rPr>
              <a:t>of</a:t>
            </a:r>
            <a:r>
              <a:rPr lang="de-DE" sz="1000" dirty="0">
                <a:solidFill>
                  <a:srgbClr val="697D91"/>
                </a:solidFill>
                <a:latin typeface="Lucida Sans" pitchFamily="34" charset="0"/>
              </a:rPr>
              <a:t> Applied </a:t>
            </a:r>
            <a:r>
              <a:rPr lang="de-DE" sz="1000" dirty="0" err="1">
                <a:solidFill>
                  <a:srgbClr val="697D91"/>
                </a:solidFill>
                <a:latin typeface="Lucida Sans" pitchFamily="34" charset="0"/>
              </a:rPr>
              <a:t>Sciences</a:t>
            </a:r>
            <a:endParaRPr lang="de-DE" sz="1000" dirty="0">
              <a:solidFill>
                <a:srgbClr val="697D91"/>
              </a:solidFill>
              <a:latin typeface="Lucida Sans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765342" y="6241256"/>
            <a:ext cx="179344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697D91"/>
                </a:solidFill>
                <a:latin typeface="+mn-lt"/>
              </a:defRPr>
            </a:lvl1pPr>
          </a:lstStyle>
          <a:p>
            <a:fld id="{F19AE9A8-34D4-4E8C-BE9C-13C550F1BED0}" type="slidenum">
              <a:rPr lang="de-CH" smtClean="0"/>
              <a:pPr/>
              <a:t>‹#›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5" r:id="rId12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sv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41.pn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17" Type="http://schemas.openxmlformats.org/officeDocument/2006/relationships/image" Target="../media/image48.png"/><Relationship Id="rId2" Type="http://schemas.openxmlformats.org/officeDocument/2006/relationships/image" Target="../media/image40.png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3.png"/><Relationship Id="rId15" Type="http://schemas.openxmlformats.org/officeDocument/2006/relationships/image" Target="../media/image46.png"/><Relationship Id="rId10" Type="http://schemas.openxmlformats.org/officeDocument/2006/relationships/image" Target="../media/image56.png"/><Relationship Id="rId19" Type="http://schemas.openxmlformats.org/officeDocument/2006/relationships/image" Target="../media/image50.png"/><Relationship Id="rId4" Type="http://schemas.openxmlformats.org/officeDocument/2006/relationships/image" Target="../media/image42.svg"/><Relationship Id="rId9" Type="http://schemas.openxmlformats.org/officeDocument/2006/relationships/image" Target="../media/image55.sv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60.svg"/><Relationship Id="rId7" Type="http://schemas.openxmlformats.org/officeDocument/2006/relationships/image" Target="../media/image52.png"/><Relationship Id="rId12" Type="http://schemas.openxmlformats.org/officeDocument/2006/relationships/image" Target="../media/image4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11" Type="http://schemas.openxmlformats.org/officeDocument/2006/relationships/image" Target="../media/image41.png"/><Relationship Id="rId5" Type="http://schemas.openxmlformats.org/officeDocument/2006/relationships/image" Target="../media/image62.png"/><Relationship Id="rId10" Type="http://schemas.openxmlformats.org/officeDocument/2006/relationships/image" Target="../media/image65.sv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Coller le bois par la chimie verte : 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Les adhésifs issus de ressources naturelles et renouvelables sont-ils une alternative aux adhésifs issus du pétrole ?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62005" y="6110569"/>
            <a:ext cx="8583753" cy="258474"/>
          </a:xfrm>
        </p:spPr>
        <p:txBody>
          <a:bodyPr/>
          <a:lstStyle/>
          <a:p>
            <a:r>
              <a:rPr lang="fr-FR" dirty="0"/>
              <a:t>Institut des Matériaux et de la technologie du bois IWH</a:t>
            </a:r>
          </a:p>
          <a:p>
            <a:r>
              <a:rPr lang="fr-FR" dirty="0"/>
              <a:t>Domaine de compétences Technologie des Adhésifs et Chimie des Polymères</a:t>
            </a:r>
            <a:endParaRPr lang="de-CH" dirty="0"/>
          </a:p>
        </p:txBody>
      </p:sp>
      <p:sp>
        <p:nvSpPr>
          <p:cNvPr id="5" name="Untertitel 3">
            <a:extLst>
              <a:ext uri="{FF2B5EF4-FFF2-40B4-BE49-F238E27FC236}">
                <a16:creationId xmlns:a16="http://schemas.microsoft.com/office/drawing/2014/main" id="{C5748FE6-1AE5-4B4C-9771-7815AAA740E7}"/>
              </a:ext>
            </a:extLst>
          </p:cNvPr>
          <p:cNvSpPr txBox="1">
            <a:spLocks/>
          </p:cNvSpPr>
          <p:nvPr/>
        </p:nvSpPr>
        <p:spPr>
          <a:xfrm>
            <a:off x="467999" y="4737538"/>
            <a:ext cx="8577759" cy="688406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Lucida Sans Unicode"/>
                <a:ea typeface="+mn-ea"/>
                <a:cs typeface="Lucida Sans Unicode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  <a:latin typeface="Lucida Sans"/>
                <a:cs typeface="Lucida Sans"/>
              </a:rPr>
              <a:t>Dr. Ing. Marion Sanglard </a:t>
            </a:r>
          </a:p>
          <a:p>
            <a:r>
              <a:rPr lang="de-DE" dirty="0">
                <a:solidFill>
                  <a:schemeClr val="tx1"/>
                </a:solidFill>
                <a:latin typeface="Lucida Sans"/>
                <a:cs typeface="Lucida Sans"/>
              </a:rPr>
              <a:t>Rencontres WoodRise, Genève, 31 Janvier 2019</a:t>
            </a:r>
          </a:p>
        </p:txBody>
      </p:sp>
    </p:spTree>
    <p:extLst>
      <p:ext uri="{BB962C8B-B14F-4D97-AF65-F5344CB8AC3E}">
        <p14:creationId xmlns:p14="http://schemas.microsoft.com/office/powerpoint/2010/main" val="180132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Quels sont les challenges?</a:t>
            </a:r>
            <a:endParaRPr lang="en-US" dirty="0"/>
          </a:p>
        </p:txBody>
      </p:sp>
      <p:pic>
        <p:nvPicPr>
          <p:cNvPr id="6" name="Picture 5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791AC738-7284-4015-BF0B-DA656E656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09" y="1032096"/>
            <a:ext cx="7698982" cy="5232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6A79D-7EBF-4A95-B3B8-1516F8FD1B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09" y="1186003"/>
            <a:ext cx="1692998" cy="1685731"/>
          </a:xfrm>
          <a:prstGeom prst="rect">
            <a:avLst/>
          </a:prstGeom>
        </p:spPr>
      </p:pic>
      <p:pic>
        <p:nvPicPr>
          <p:cNvPr id="10" name="Picture 9" descr="A picture containing nature, rain&#10;&#10;Description generated with very high confidence">
            <a:extLst>
              <a:ext uri="{FF2B5EF4-FFF2-40B4-BE49-F238E27FC236}">
                <a16:creationId xmlns:a16="http://schemas.microsoft.com/office/drawing/2014/main" id="{26B0EE3C-2F2A-4601-950B-6A18BE273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768" y="1168788"/>
            <a:ext cx="2190939" cy="1251164"/>
          </a:xfrm>
          <a:prstGeom prst="rect">
            <a:avLst/>
          </a:prstGeom>
        </p:spPr>
      </p:pic>
      <p:pic>
        <p:nvPicPr>
          <p:cNvPr id="36" name="Graphic 35" descr="Factory">
            <a:extLst>
              <a:ext uri="{FF2B5EF4-FFF2-40B4-BE49-F238E27FC236}">
                <a16:creationId xmlns:a16="http://schemas.microsoft.com/office/drawing/2014/main" id="{8511C74B-051C-461E-8EFC-95CEA2EF5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509" y="3191347"/>
            <a:ext cx="1151879" cy="1151879"/>
          </a:xfrm>
          <a:prstGeom prst="rect">
            <a:avLst/>
          </a:prstGeom>
        </p:spPr>
      </p:pic>
      <p:pic>
        <p:nvPicPr>
          <p:cNvPr id="34" name="Graphic 33" descr="Coins">
            <a:extLst>
              <a:ext uri="{FF2B5EF4-FFF2-40B4-BE49-F238E27FC236}">
                <a16:creationId xmlns:a16="http://schemas.microsoft.com/office/drawing/2014/main" id="{E0B622CB-958F-4544-A96D-A2FCF51D3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5960" y="2971800"/>
            <a:ext cx="914400" cy="914400"/>
          </a:xfrm>
          <a:prstGeom prst="rect">
            <a:avLst/>
          </a:prstGeom>
        </p:spPr>
      </p:pic>
      <p:pic>
        <p:nvPicPr>
          <p:cNvPr id="43" name="Graphic 42" descr="Head with Gears">
            <a:extLst>
              <a:ext uri="{FF2B5EF4-FFF2-40B4-BE49-F238E27FC236}">
                <a16:creationId xmlns:a16="http://schemas.microsoft.com/office/drawing/2014/main" id="{48F9C6A6-C908-435F-A050-4489D48A5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09645" y="10320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A6722B9-0E2F-46F2-8AF1-BB649335E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31" y="5355267"/>
            <a:ext cx="720000" cy="720000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7E93875F-B39D-4701-B796-22527B6CD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6856" y="2088650"/>
            <a:ext cx="720000" cy="720000"/>
          </a:xfrm>
          <a:prstGeom prst="rect">
            <a:avLst/>
          </a:prstGeom>
        </p:spPr>
      </p:pic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3D9BE4C-60A1-4B9E-BC2B-20BFE02B5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294" y="2084332"/>
            <a:ext cx="720000" cy="72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360000"/>
            <a:ext cx="8419731" cy="540000"/>
          </a:xfrm>
        </p:spPr>
        <p:txBody>
          <a:bodyPr/>
          <a:lstStyle/>
          <a:p>
            <a:r>
              <a:rPr lang="fr-CH" dirty="0"/>
              <a:t>La Bioraffinerie à l’origine des matériaux de demain</a:t>
            </a:r>
            <a:endParaRPr lang="en-US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A38853-7DB9-44ED-9216-0730ADFB3EE5}"/>
              </a:ext>
            </a:extLst>
          </p:cNvPr>
          <p:cNvCxnSpPr>
            <a:cxnSpLocks/>
          </p:cNvCxnSpPr>
          <p:nvPr/>
        </p:nvCxnSpPr>
        <p:spPr>
          <a:xfrm>
            <a:off x="2065729" y="2813805"/>
            <a:ext cx="0" cy="655731"/>
          </a:xfrm>
          <a:prstGeom prst="straightConnector1">
            <a:avLst/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9959CCCC-E586-401B-801F-3FBA378D1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0530" y="5355267"/>
            <a:ext cx="720000" cy="7200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C605C41-DB87-4686-A97D-B02D6EC42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86429" y="5355267"/>
            <a:ext cx="720000" cy="720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5824ECCA-DE7E-4DB5-B48C-F7AFFA7D5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25729" y="3536865"/>
            <a:ext cx="1080000" cy="108000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3DF5CB75-AEE1-4849-AB5B-149DAA2390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60674" y="1382197"/>
            <a:ext cx="540000" cy="540000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F79F28D-0418-4181-A273-23B811F48BD3}"/>
              </a:ext>
            </a:extLst>
          </p:cNvPr>
          <p:cNvCxnSpPr>
            <a:cxnSpLocks/>
          </p:cNvCxnSpPr>
          <p:nvPr/>
        </p:nvCxnSpPr>
        <p:spPr>
          <a:xfrm>
            <a:off x="2064391" y="4641615"/>
            <a:ext cx="1338" cy="543380"/>
          </a:xfrm>
          <a:prstGeom prst="straightConnector1">
            <a:avLst/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37">
            <a:extLst>
              <a:ext uri="{FF2B5EF4-FFF2-40B4-BE49-F238E27FC236}">
                <a16:creationId xmlns:a16="http://schemas.microsoft.com/office/drawing/2014/main" id="{D9441D40-4D63-4D0D-84D4-3D3C5F662A8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76950" y="2616719"/>
            <a:ext cx="1898259" cy="640700"/>
          </a:xfrm>
          <a:prstGeom prst="curvedConnector3">
            <a:avLst>
              <a:gd name="adj1" fmla="val -11"/>
            </a:avLst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52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A6722B9-0E2F-46F2-8AF1-BB649335E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31" y="5355267"/>
            <a:ext cx="720000" cy="720000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7E93875F-B39D-4701-B796-22527B6CD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6856" y="2088650"/>
            <a:ext cx="720000" cy="720000"/>
          </a:xfrm>
          <a:prstGeom prst="rect">
            <a:avLst/>
          </a:prstGeom>
        </p:spPr>
      </p:pic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3D9BE4C-60A1-4B9E-BC2B-20BFE02B5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294" y="2084332"/>
            <a:ext cx="720000" cy="72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360000"/>
            <a:ext cx="8419731" cy="540000"/>
          </a:xfrm>
        </p:spPr>
        <p:txBody>
          <a:bodyPr/>
          <a:lstStyle/>
          <a:p>
            <a:r>
              <a:rPr lang="fr-CH" dirty="0"/>
              <a:t>La Bioraffinerie à l’origine des matériaux de demain</a:t>
            </a:r>
            <a:endParaRPr lang="en-US" dirty="0"/>
          </a:p>
        </p:txBody>
      </p:sp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4A5117A1-9CA7-434B-A9CC-59720CFA7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7144" y="2078463"/>
            <a:ext cx="720000" cy="720000"/>
          </a:xfrm>
          <a:prstGeom prst="rect">
            <a:avLst/>
          </a:prstGeom>
        </p:spPr>
      </p:pic>
      <p:pic>
        <p:nvPicPr>
          <p:cNvPr id="21" name="Graphic 20" descr="Plant">
            <a:extLst>
              <a:ext uri="{FF2B5EF4-FFF2-40B4-BE49-F238E27FC236}">
                <a16:creationId xmlns:a16="http://schemas.microsoft.com/office/drawing/2014/main" id="{DBE2956B-D3EE-4A44-8DE6-A85E8E0DD1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2833" y="2093805"/>
            <a:ext cx="720000" cy="720000"/>
          </a:xfrm>
          <a:prstGeom prst="rect">
            <a:avLst/>
          </a:prstGeom>
        </p:spPr>
      </p:pic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E192810-776C-410C-B96F-2E9738B837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6747" y="5632231"/>
            <a:ext cx="346787" cy="346787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FF1246D-CE3B-4495-91F3-614524C778F4}"/>
              </a:ext>
            </a:extLst>
          </p:cNvPr>
          <p:cNvCxnSpPr>
            <a:cxnSpLocks/>
          </p:cNvCxnSpPr>
          <p:nvPr/>
        </p:nvCxnSpPr>
        <p:spPr>
          <a:xfrm>
            <a:off x="6917144" y="2813805"/>
            <a:ext cx="0" cy="655731"/>
          </a:xfrm>
          <a:prstGeom prst="straightConnector1">
            <a:avLst/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Graphic 80">
            <a:extLst>
              <a:ext uri="{FF2B5EF4-FFF2-40B4-BE49-F238E27FC236}">
                <a16:creationId xmlns:a16="http://schemas.microsoft.com/office/drawing/2014/main" id="{A2FE6BD6-EDED-4D09-B914-0626C96306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6407" y="1373085"/>
            <a:ext cx="540000" cy="5400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609E7CEC-3055-4E9A-A1DC-7CA7C03DB8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01945" y="5355267"/>
            <a:ext cx="720000" cy="7200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D688794D-82B0-4393-834C-66C32EDC49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37844" y="5355267"/>
            <a:ext cx="720000" cy="7200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13B24342-61D2-4D25-AB90-25F4A42D3F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77144" y="3536865"/>
            <a:ext cx="1080000" cy="1080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0736B4C-61E8-45FE-86B3-10EB34ADB9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95118" y="1382197"/>
            <a:ext cx="540000" cy="540000"/>
          </a:xfrm>
          <a:prstGeom prst="rect">
            <a:avLst/>
          </a:prstGeom>
        </p:spPr>
      </p:pic>
      <p:pic>
        <p:nvPicPr>
          <p:cNvPr id="60" name="Picture 5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9F6E9E5-9419-442C-957F-60602B3D1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46" y="5355267"/>
            <a:ext cx="720000" cy="72000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9603FBE-92D1-466E-892C-493C3DB6076F}"/>
              </a:ext>
            </a:extLst>
          </p:cNvPr>
          <p:cNvCxnSpPr>
            <a:cxnSpLocks/>
          </p:cNvCxnSpPr>
          <p:nvPr/>
        </p:nvCxnSpPr>
        <p:spPr>
          <a:xfrm>
            <a:off x="6915806" y="4641615"/>
            <a:ext cx="1338" cy="543380"/>
          </a:xfrm>
          <a:prstGeom prst="straightConnector1">
            <a:avLst/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97EF99-3283-41E1-9F37-95D2788F866F}"/>
              </a:ext>
            </a:extLst>
          </p:cNvPr>
          <p:cNvCxnSpPr>
            <a:cxnSpLocks/>
          </p:cNvCxnSpPr>
          <p:nvPr/>
        </p:nvCxnSpPr>
        <p:spPr>
          <a:xfrm>
            <a:off x="6161411" y="1701903"/>
            <a:ext cx="490129" cy="279779"/>
          </a:xfrm>
          <a:prstGeom prst="straightConnector1">
            <a:avLst/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7C53C50-AC2B-4540-AA1F-EF6E95FAE3C8}"/>
              </a:ext>
            </a:extLst>
          </p:cNvPr>
          <p:cNvCxnSpPr>
            <a:cxnSpLocks/>
          </p:cNvCxnSpPr>
          <p:nvPr/>
        </p:nvCxnSpPr>
        <p:spPr>
          <a:xfrm flipH="1">
            <a:off x="7040542" y="1695647"/>
            <a:ext cx="473204" cy="292290"/>
          </a:xfrm>
          <a:prstGeom prst="straightConnector1">
            <a:avLst/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4A6BA1C-B81F-40C9-9F30-D9D2E860D9A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8365" y="2616719"/>
            <a:ext cx="1898259" cy="640700"/>
          </a:xfrm>
          <a:prstGeom prst="curvedConnector3">
            <a:avLst>
              <a:gd name="adj1" fmla="val -11"/>
            </a:avLst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A38853-7DB9-44ED-9216-0730ADFB3EE5}"/>
              </a:ext>
            </a:extLst>
          </p:cNvPr>
          <p:cNvCxnSpPr>
            <a:cxnSpLocks/>
          </p:cNvCxnSpPr>
          <p:nvPr/>
        </p:nvCxnSpPr>
        <p:spPr>
          <a:xfrm>
            <a:off x="2065729" y="2813805"/>
            <a:ext cx="0" cy="655731"/>
          </a:xfrm>
          <a:prstGeom prst="straightConnector1">
            <a:avLst/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9959CCCC-E586-401B-801F-3FBA378D17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50530" y="5355267"/>
            <a:ext cx="720000" cy="7200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C605C41-DB87-4686-A97D-B02D6EC426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86429" y="5355267"/>
            <a:ext cx="720000" cy="720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5824ECCA-DE7E-4DB5-B48C-F7AFFA7D50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25729" y="3536865"/>
            <a:ext cx="1080000" cy="108000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3DF5CB75-AEE1-4849-AB5B-149DAA2390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960674" y="1382197"/>
            <a:ext cx="540000" cy="540000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F79F28D-0418-4181-A273-23B811F48BD3}"/>
              </a:ext>
            </a:extLst>
          </p:cNvPr>
          <p:cNvCxnSpPr>
            <a:cxnSpLocks/>
          </p:cNvCxnSpPr>
          <p:nvPr/>
        </p:nvCxnSpPr>
        <p:spPr>
          <a:xfrm>
            <a:off x="2064391" y="4641615"/>
            <a:ext cx="1338" cy="543380"/>
          </a:xfrm>
          <a:prstGeom prst="straightConnector1">
            <a:avLst/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37">
            <a:extLst>
              <a:ext uri="{FF2B5EF4-FFF2-40B4-BE49-F238E27FC236}">
                <a16:creationId xmlns:a16="http://schemas.microsoft.com/office/drawing/2014/main" id="{D9441D40-4D63-4D0D-84D4-3D3C5F662A8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76950" y="2616719"/>
            <a:ext cx="1898259" cy="640700"/>
          </a:xfrm>
          <a:prstGeom prst="curvedConnector3">
            <a:avLst>
              <a:gd name="adj1" fmla="val -11"/>
            </a:avLst>
          </a:prstGeom>
          <a:ln w="38100">
            <a:solidFill>
              <a:srgbClr val="FAA5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6B0B4C7-8BDC-4710-9AAB-EDAF544BA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2299" y="5783751"/>
            <a:ext cx="279291" cy="279291"/>
          </a:xfrm>
          <a:prstGeom prst="rect">
            <a:avLst/>
          </a:prstGeom>
        </p:spPr>
      </p:pic>
      <p:pic>
        <p:nvPicPr>
          <p:cNvPr id="70" name="Picture 6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B4A9AC-8F8C-40F0-9A72-216883FAFB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7845" y="5644105"/>
            <a:ext cx="279291" cy="2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44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8000" y="360000"/>
            <a:ext cx="8504892" cy="540000"/>
          </a:xfrm>
        </p:spPr>
        <p:txBody>
          <a:bodyPr/>
          <a:lstStyle/>
          <a:p>
            <a:r>
              <a:rPr lang="fr-CH" dirty="0"/>
              <a:t>Exemples d’adhésifs biosourcés développés à la BFH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9F4713-E457-4180-A26B-F487CC50C22A}"/>
              </a:ext>
            </a:extLst>
          </p:cNvPr>
          <p:cNvSpPr/>
          <p:nvPr/>
        </p:nvSpPr>
        <p:spPr>
          <a:xfrm>
            <a:off x="404625" y="1832569"/>
            <a:ext cx="8568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urée / formaldéhyde (UF)</a:t>
            </a:r>
          </a:p>
          <a:p>
            <a:r>
              <a:rPr lang="fr-CH" dirty="0"/>
              <a:t>phénol / formaldéhyde (PF)</a:t>
            </a:r>
            <a:endParaRPr lang="de-CH" b="1" baseline="30000" dirty="0"/>
          </a:p>
        </p:txBody>
      </p:sp>
    </p:spTree>
    <p:extLst>
      <p:ext uri="{BB962C8B-B14F-4D97-AF65-F5344CB8AC3E}">
        <p14:creationId xmlns:p14="http://schemas.microsoft.com/office/powerpoint/2010/main" val="484167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Exemple: adhésifs urée / formaldéhyde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4A9E45-D5B9-4655-AA01-3F5DA63E4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581" y="1100736"/>
            <a:ext cx="2136406" cy="2019625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92BF1DC1-F821-44FA-A1D1-89BDAE9DE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8313" y="1516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7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Exemple: adhésifs urée / </a:t>
            </a:r>
            <a:r>
              <a:rPr lang="fr-CH" strike="sngStrike" dirty="0"/>
              <a:t>formaldéhyde</a:t>
            </a:r>
            <a:r>
              <a:rPr lang="fr-CH" dirty="0"/>
              <a:t> 5-HMF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4A9E45-D5B9-4655-AA01-3F5DA63E4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581" y="1100736"/>
            <a:ext cx="2136406" cy="2019625"/>
          </a:xfrm>
          <a:prstGeom prst="rect">
            <a:avLst/>
          </a:prstGeom>
        </p:spPr>
      </p:pic>
      <p:pic>
        <p:nvPicPr>
          <p:cNvPr id="5" name="Picture 4" descr="A close up of a clock&#10;&#10;Description generated with high confidence">
            <a:extLst>
              <a:ext uri="{FF2B5EF4-FFF2-40B4-BE49-F238E27FC236}">
                <a16:creationId xmlns:a16="http://schemas.microsoft.com/office/drawing/2014/main" id="{FA06B4B8-AE0C-4DFF-8D8E-E393748EF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808" y="4022842"/>
            <a:ext cx="4292837" cy="2126295"/>
          </a:xfrm>
          <a:prstGeom prst="rect">
            <a:avLst/>
          </a:prstGeom>
        </p:spPr>
      </p:pic>
      <p:pic>
        <p:nvPicPr>
          <p:cNvPr id="7" name="Graphic 6" descr="Fir tree">
            <a:extLst>
              <a:ext uri="{FF2B5EF4-FFF2-40B4-BE49-F238E27FC236}">
                <a16:creationId xmlns:a16="http://schemas.microsoft.com/office/drawing/2014/main" id="{A46EBB3B-3C58-4746-B152-0D0312738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8912" y="5011641"/>
            <a:ext cx="914400" cy="914400"/>
          </a:xfrm>
          <a:prstGeom prst="rect">
            <a:avLst/>
          </a:prstGeom>
        </p:spPr>
      </p:pic>
      <p:pic>
        <p:nvPicPr>
          <p:cNvPr id="8" name="Graphic 7" descr="Deciduous tree">
            <a:extLst>
              <a:ext uri="{FF2B5EF4-FFF2-40B4-BE49-F238E27FC236}">
                <a16:creationId xmlns:a16="http://schemas.microsoft.com/office/drawing/2014/main" id="{5ABE65C7-3463-4551-9E2C-63F8F7F01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2713" y="5011641"/>
            <a:ext cx="914400" cy="914400"/>
          </a:xfrm>
          <a:prstGeom prst="rect">
            <a:avLst/>
          </a:prstGeom>
        </p:spPr>
      </p:pic>
      <p:pic>
        <p:nvPicPr>
          <p:cNvPr id="10" name="Graphic 9" descr="Arrow: Rotate right">
            <a:extLst>
              <a:ext uri="{FF2B5EF4-FFF2-40B4-BE49-F238E27FC236}">
                <a16:creationId xmlns:a16="http://schemas.microsoft.com/office/drawing/2014/main" id="{091715D1-9873-434F-AC6A-8D753CDE08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614732">
            <a:off x="5238281" y="2910454"/>
            <a:ext cx="1529248" cy="1529248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92BF1DC1-F821-44FA-A1D1-89BDAE9DE9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58313" y="1516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8000" y="360000"/>
            <a:ext cx="7935771" cy="540000"/>
          </a:xfrm>
        </p:spPr>
        <p:txBody>
          <a:bodyPr/>
          <a:lstStyle/>
          <a:p>
            <a:r>
              <a:rPr lang="fr-CH" dirty="0"/>
              <a:t>Exemple: adhésifs urée / 5-HMF</a:t>
            </a:r>
          </a:p>
        </p:txBody>
      </p:sp>
      <p:pic>
        <p:nvPicPr>
          <p:cNvPr id="13" name="Grafik 3">
            <a:extLst>
              <a:ext uri="{FF2B5EF4-FFF2-40B4-BE49-F238E27FC236}">
                <a16:creationId xmlns:a16="http://schemas.microsoft.com/office/drawing/2014/main" id="{086993CD-86D8-4E52-826B-1DABE3B91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491" y="1588629"/>
            <a:ext cx="6601017" cy="41395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03552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8000" y="360000"/>
            <a:ext cx="8592873" cy="540000"/>
          </a:xfrm>
        </p:spPr>
        <p:txBody>
          <a:bodyPr/>
          <a:lstStyle/>
          <a:p>
            <a:r>
              <a:rPr lang="fr-CH" dirty="0"/>
              <a:t>Performance des panneaux de particules urée/5-HMF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A57B9A-755A-44BA-A755-E754A5CFD4EE}"/>
              </a:ext>
            </a:extLst>
          </p:cNvPr>
          <p:cNvSpPr/>
          <p:nvPr/>
        </p:nvSpPr>
        <p:spPr>
          <a:xfrm>
            <a:off x="404625" y="841969"/>
            <a:ext cx="8568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Résistance à la traction perpendiculaire aux faces du panneau selon la norme NF EN 319 (AFNOR 1993)</a:t>
            </a:r>
          </a:p>
          <a:p>
            <a:r>
              <a:rPr lang="fr-FR" dirty="0">
                <a:sym typeface="Wingdings" panose="05000000000000000000" pitchFamily="2" charset="2"/>
              </a:rPr>
              <a:t>				 </a:t>
            </a:r>
            <a:r>
              <a:rPr lang="fr-FR" dirty="0"/>
              <a:t>cohésion interne ≥ 0,35 N/mm</a:t>
            </a:r>
            <a:r>
              <a:rPr lang="fr-FR" baseline="30000" dirty="0"/>
              <a:t>2</a:t>
            </a:r>
            <a:endParaRPr lang="de-CH" b="1" baseline="30000" dirty="0"/>
          </a:p>
        </p:txBody>
      </p:sp>
    </p:spTree>
    <p:extLst>
      <p:ext uri="{BB962C8B-B14F-4D97-AF65-F5344CB8AC3E}">
        <p14:creationId xmlns:p14="http://schemas.microsoft.com/office/powerpoint/2010/main" val="3845181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8000" y="360000"/>
            <a:ext cx="8592873" cy="540000"/>
          </a:xfrm>
        </p:spPr>
        <p:txBody>
          <a:bodyPr/>
          <a:lstStyle/>
          <a:p>
            <a:r>
              <a:rPr lang="fr-CH" dirty="0"/>
              <a:t>Performance des panneaux de particules urée/5-HMF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A57B9A-755A-44BA-A755-E754A5CFD4EE}"/>
              </a:ext>
            </a:extLst>
          </p:cNvPr>
          <p:cNvSpPr/>
          <p:nvPr/>
        </p:nvSpPr>
        <p:spPr>
          <a:xfrm>
            <a:off x="404625" y="841969"/>
            <a:ext cx="8568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Résistance à la traction perpendiculaire aux faces du panneau selon la norme NF EN 319 (AFNOR 1993)</a:t>
            </a:r>
          </a:p>
          <a:p>
            <a:r>
              <a:rPr lang="fr-FR" dirty="0">
                <a:sym typeface="Wingdings" panose="05000000000000000000" pitchFamily="2" charset="2"/>
              </a:rPr>
              <a:t>				 </a:t>
            </a:r>
            <a:r>
              <a:rPr lang="fr-FR" dirty="0"/>
              <a:t>cohésion interne ≥ 0,35 N/mm</a:t>
            </a:r>
            <a:r>
              <a:rPr lang="fr-FR" baseline="30000" dirty="0"/>
              <a:t>2</a:t>
            </a:r>
            <a:endParaRPr lang="de-CH" b="1" baseline="30000" dirty="0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095A39AE-45CE-451B-8104-2F091D1A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07" y="2132525"/>
            <a:ext cx="8664261" cy="417831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FC0DB8-F1F5-49FF-A5D5-38102989B793}"/>
              </a:ext>
            </a:extLst>
          </p:cNvPr>
          <p:cNvSpPr/>
          <p:nvPr/>
        </p:nvSpPr>
        <p:spPr>
          <a:xfrm>
            <a:off x="6942451" y="2190556"/>
            <a:ext cx="1537590" cy="506050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4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Exemple: adhésifs phénol / formaldéhyde</a:t>
            </a:r>
            <a:endParaRPr lang="en-US" dirty="0"/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E239116F-F10A-4DC3-8CB1-F7912BDE8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898" y="1254439"/>
            <a:ext cx="1134463" cy="540000"/>
          </a:xfrm>
        </p:spPr>
        <p:txBody>
          <a:bodyPr/>
          <a:lstStyle/>
          <a:p>
            <a:pPr marL="0" indent="0">
              <a:buNone/>
            </a:pPr>
            <a:r>
              <a:rPr lang="fr-CH" sz="2400" dirty="0"/>
              <a:t>Phénol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0820DA7C-9463-44F0-82FD-52BC2CD5C8BB}"/>
              </a:ext>
            </a:extLst>
          </p:cNvPr>
          <p:cNvSpPr txBox="1">
            <a:spLocks/>
          </p:cNvSpPr>
          <p:nvPr/>
        </p:nvSpPr>
        <p:spPr>
          <a:xfrm>
            <a:off x="6278980" y="1254439"/>
            <a:ext cx="2122635" cy="540000"/>
          </a:xfrm>
          <a:prstGeom prst="rect">
            <a:avLst/>
          </a:prstGeom>
        </p:spPr>
        <p:txBody>
          <a:bodyPr lIns="0" rIns="0"/>
          <a:lstStyle>
            <a:lvl1pPr marL="271463" indent="-2714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MS PGothic" panose="020B0600070205080204" pitchFamily="34" charset="-128"/>
              <a:buNone/>
            </a:pPr>
            <a:r>
              <a:rPr lang="fr-CH" sz="2400" dirty="0"/>
              <a:t>Formaldéhyde</a:t>
            </a:r>
          </a:p>
          <a:p>
            <a:pPr marL="0" indent="0">
              <a:buFont typeface="MS PGothic" panose="020B0600070205080204" pitchFamily="34" charset="-128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8580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box&#10;&#10;Description generated with high confidence">
            <a:extLst>
              <a:ext uri="{FF2B5EF4-FFF2-40B4-BE49-F238E27FC236}">
                <a16:creationId xmlns:a16="http://schemas.microsoft.com/office/drawing/2014/main" id="{E28BCDFF-A16F-427A-BF95-0B7B2C862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53" y="4539987"/>
            <a:ext cx="2821021" cy="1571527"/>
          </a:xfrm>
          <a:prstGeom prst="rect">
            <a:avLst/>
          </a:prstGeom>
        </p:spPr>
      </p:pic>
      <p:pic>
        <p:nvPicPr>
          <p:cNvPr id="5" name="Content Placeholder 4" descr="A picture containing floor&#10;&#10;Description generated with high confidence">
            <a:extLst>
              <a:ext uri="{FF2B5EF4-FFF2-40B4-BE49-F238E27FC236}">
                <a16:creationId xmlns:a16="http://schemas.microsoft.com/office/drawing/2014/main" id="{7D088226-7E11-40E9-97E1-670194CED4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755" y="2765032"/>
            <a:ext cx="3298870" cy="2060094"/>
          </a:xfr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Coller le bois, pourquoi?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970A8-0DC5-47B0-AED8-AC4E4F592C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521" y="4354717"/>
            <a:ext cx="2800999" cy="1942069"/>
          </a:xfrm>
          <a:prstGeom prst="rect">
            <a:avLst/>
          </a:prstGeom>
        </p:spPr>
      </p:pic>
      <p:pic>
        <p:nvPicPr>
          <p:cNvPr id="13" name="Picture 12" descr="A close up of a box&#10;&#10;Description generated with high confidence">
            <a:extLst>
              <a:ext uri="{FF2B5EF4-FFF2-40B4-BE49-F238E27FC236}">
                <a16:creationId xmlns:a16="http://schemas.microsoft.com/office/drawing/2014/main" id="{423903DC-16FE-4522-A560-071474A986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822" y="108541"/>
            <a:ext cx="2635615" cy="2656491"/>
          </a:xfrm>
          <a:prstGeom prst="rect">
            <a:avLst/>
          </a:prstGeom>
        </p:spPr>
      </p:pic>
      <p:pic>
        <p:nvPicPr>
          <p:cNvPr id="21" name="Picture 20" descr="A building next to a window&#10;&#10;Description generated with high confidence">
            <a:extLst>
              <a:ext uri="{FF2B5EF4-FFF2-40B4-BE49-F238E27FC236}">
                <a16:creationId xmlns:a16="http://schemas.microsoft.com/office/drawing/2014/main" id="{E40ECF8C-E2BB-4544-BB78-F62A9EA3D0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678" b="-2737"/>
          <a:stretch/>
        </p:blipFill>
        <p:spPr>
          <a:xfrm>
            <a:off x="6346480" y="108541"/>
            <a:ext cx="2547489" cy="3243215"/>
          </a:xfrm>
          <a:prstGeom prst="rect">
            <a:avLst/>
          </a:prstGeom>
        </p:spPr>
      </p:pic>
      <p:pic>
        <p:nvPicPr>
          <p:cNvPr id="23" name="Picture 2" descr="Image result for particle board">
            <a:extLst>
              <a:ext uri="{FF2B5EF4-FFF2-40B4-BE49-F238E27FC236}">
                <a16:creationId xmlns:a16="http://schemas.microsoft.com/office/drawing/2014/main" id="{2C9311D1-3CA2-47E9-A09F-EFA24A8F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53" y="962887"/>
            <a:ext cx="2361259" cy="23612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30CCA2-8B9D-4321-9E60-A821B84966B0}"/>
              </a:ext>
            </a:extLst>
          </p:cNvPr>
          <p:cNvSpPr txBox="1"/>
          <p:nvPr/>
        </p:nvSpPr>
        <p:spPr>
          <a:xfrm>
            <a:off x="2902755" y="4630064"/>
            <a:ext cx="1974294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Image: Bystander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01372-5A51-4849-83DE-BE88713CCE15}"/>
              </a:ext>
            </a:extLst>
          </p:cNvPr>
          <p:cNvSpPr txBox="1"/>
          <p:nvPr/>
        </p:nvSpPr>
        <p:spPr>
          <a:xfrm>
            <a:off x="477053" y="3133906"/>
            <a:ext cx="1974294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Image: </a:t>
            </a:r>
            <a:r>
              <a:rPr lang="fr-FR" sz="1000" dirty="0">
                <a:solidFill>
                  <a:schemeClr val="bg1"/>
                </a:solidFill>
              </a:rPr>
              <a:t>D-Kuru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78B73-E8A5-4192-AB28-87543A2F23D3}"/>
              </a:ext>
            </a:extLst>
          </p:cNvPr>
          <p:cNvSpPr txBox="1"/>
          <p:nvPr/>
        </p:nvSpPr>
        <p:spPr>
          <a:xfrm>
            <a:off x="6257521" y="6106546"/>
            <a:ext cx="1974294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Image: </a:t>
            </a:r>
            <a:r>
              <a:rPr lang="fr-FR" sz="1000" dirty="0">
                <a:solidFill>
                  <a:schemeClr val="bg1"/>
                </a:solidFill>
              </a:rPr>
              <a:t>C. Sander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D7BA7-076A-41EE-A2A8-E7988C60F226}"/>
              </a:ext>
            </a:extLst>
          </p:cNvPr>
          <p:cNvSpPr txBox="1"/>
          <p:nvPr/>
        </p:nvSpPr>
        <p:spPr>
          <a:xfrm>
            <a:off x="519974" y="5895113"/>
            <a:ext cx="1974294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Image: Elke </a:t>
            </a:r>
            <a:r>
              <a:rPr lang="en-US" sz="1000" dirty="0" err="1">
                <a:solidFill>
                  <a:schemeClr val="bg1"/>
                </a:solidFill>
              </a:rPr>
              <a:t>Wetzig</a:t>
            </a:r>
            <a:r>
              <a:rPr lang="en-US" sz="1000" dirty="0">
                <a:solidFill>
                  <a:schemeClr val="bg1"/>
                </a:solidFill>
              </a:rPr>
              <a:t> (</a:t>
            </a:r>
            <a:r>
              <a:rPr lang="en-US" sz="1000" dirty="0" err="1">
                <a:solidFill>
                  <a:schemeClr val="bg1"/>
                </a:solidFill>
              </a:rPr>
              <a:t>elya</a:t>
            </a:r>
            <a:r>
              <a:rPr lang="en-US" sz="1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0D623F-039B-4A9F-9395-331DB908DCD2}"/>
              </a:ext>
            </a:extLst>
          </p:cNvPr>
          <p:cNvSpPr txBox="1"/>
          <p:nvPr/>
        </p:nvSpPr>
        <p:spPr>
          <a:xfrm>
            <a:off x="7130086" y="3068585"/>
            <a:ext cx="1497241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Image: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allesroger.photo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32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Exemple: adhésifs </a:t>
            </a:r>
            <a:r>
              <a:rPr lang="fr-CH" strike="sngStrike" dirty="0"/>
              <a:t>phénol</a:t>
            </a:r>
            <a:r>
              <a:rPr lang="fr-CH" dirty="0"/>
              <a:t> / </a:t>
            </a:r>
            <a:r>
              <a:rPr lang="fr-CH" strike="sngStrike" dirty="0"/>
              <a:t>formaldéhyde</a:t>
            </a:r>
            <a:endParaRPr lang="en-US" strike="sngStrike" dirty="0"/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E239116F-F10A-4DC3-8CB1-F7912BDE8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898" y="1254439"/>
            <a:ext cx="1134463" cy="540000"/>
          </a:xfrm>
        </p:spPr>
        <p:txBody>
          <a:bodyPr/>
          <a:lstStyle/>
          <a:p>
            <a:pPr marL="0" indent="0">
              <a:buNone/>
            </a:pPr>
            <a:r>
              <a:rPr lang="fr-CH" sz="2400" dirty="0"/>
              <a:t>Phénol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0820DA7C-9463-44F0-82FD-52BC2CD5C8BB}"/>
              </a:ext>
            </a:extLst>
          </p:cNvPr>
          <p:cNvSpPr txBox="1">
            <a:spLocks/>
          </p:cNvSpPr>
          <p:nvPr/>
        </p:nvSpPr>
        <p:spPr>
          <a:xfrm>
            <a:off x="6278980" y="1254439"/>
            <a:ext cx="2122635" cy="540000"/>
          </a:xfrm>
          <a:prstGeom prst="rect">
            <a:avLst/>
          </a:prstGeom>
        </p:spPr>
        <p:txBody>
          <a:bodyPr lIns="0" rIns="0"/>
          <a:lstStyle>
            <a:lvl1pPr marL="271463" indent="-2714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MS PGothic" panose="020B0600070205080204" pitchFamily="34" charset="-128"/>
              <a:buNone/>
            </a:pPr>
            <a:r>
              <a:rPr lang="fr-CH" sz="2400" dirty="0"/>
              <a:t>Formaldéhyde</a:t>
            </a:r>
          </a:p>
          <a:p>
            <a:pPr marL="0" indent="0">
              <a:buFont typeface="MS PGothic" panose="020B0600070205080204" pitchFamily="34" charset="-128"/>
              <a:buNone/>
            </a:pPr>
            <a:endParaRPr lang="en-US" sz="240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EA96697-A3F6-4025-9157-4C2B34365F0F}"/>
              </a:ext>
            </a:extLst>
          </p:cNvPr>
          <p:cNvCxnSpPr>
            <a:stCxn id="50" idx="2"/>
          </p:cNvCxnSpPr>
          <p:nvPr/>
        </p:nvCxnSpPr>
        <p:spPr>
          <a:xfrm flipH="1">
            <a:off x="2203129" y="1794439"/>
            <a:ext cx="1" cy="794852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82ACD-95DA-47D3-97A6-FAC3C6D8CD9E}"/>
              </a:ext>
            </a:extLst>
          </p:cNvPr>
          <p:cNvCxnSpPr>
            <a:stCxn id="51" idx="2"/>
          </p:cNvCxnSpPr>
          <p:nvPr/>
        </p:nvCxnSpPr>
        <p:spPr>
          <a:xfrm flipH="1">
            <a:off x="7340297" y="1794439"/>
            <a:ext cx="1" cy="1363207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A47A9E2-EB91-42C6-AE94-80EBBFE4311B}"/>
              </a:ext>
            </a:extLst>
          </p:cNvPr>
          <p:cNvCxnSpPr>
            <a:cxnSpLocks/>
          </p:cNvCxnSpPr>
          <p:nvPr/>
        </p:nvCxnSpPr>
        <p:spPr>
          <a:xfrm rot="2700000">
            <a:off x="2203128" y="101363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CE1E3A3-F624-4BFD-8A85-8AB4E65892E1}"/>
              </a:ext>
            </a:extLst>
          </p:cNvPr>
          <p:cNvCxnSpPr>
            <a:cxnSpLocks/>
          </p:cNvCxnSpPr>
          <p:nvPr/>
        </p:nvCxnSpPr>
        <p:spPr>
          <a:xfrm rot="-2700000">
            <a:off x="2203128" y="101363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D04CE7-CB78-4F1B-9C32-C5BE8BCA11C0}"/>
              </a:ext>
            </a:extLst>
          </p:cNvPr>
          <p:cNvCxnSpPr>
            <a:cxnSpLocks/>
          </p:cNvCxnSpPr>
          <p:nvPr/>
        </p:nvCxnSpPr>
        <p:spPr>
          <a:xfrm rot="2700000">
            <a:off x="7340297" y="103625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3577B52-9CE1-4B8C-82EA-BBD8730303E2}"/>
              </a:ext>
            </a:extLst>
          </p:cNvPr>
          <p:cNvCxnSpPr>
            <a:cxnSpLocks/>
          </p:cNvCxnSpPr>
          <p:nvPr/>
        </p:nvCxnSpPr>
        <p:spPr>
          <a:xfrm rot="-2700000">
            <a:off x="7340297" y="103625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Two people standing in a room&#10;&#10;Description generated with high confidence">
            <a:extLst>
              <a:ext uri="{FF2B5EF4-FFF2-40B4-BE49-F238E27FC236}">
                <a16:creationId xmlns:a16="http://schemas.microsoft.com/office/drawing/2014/main" id="{74396CA1-B2BE-4FE3-9530-758BC8825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158" y="1971746"/>
            <a:ext cx="1614495" cy="24217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86876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Exemple: adhésifs </a:t>
            </a:r>
            <a:r>
              <a:rPr lang="fr-CH" strike="sngStrike" dirty="0"/>
              <a:t>phénol</a:t>
            </a:r>
            <a:r>
              <a:rPr lang="fr-CH" dirty="0"/>
              <a:t> / 5-HMF</a:t>
            </a:r>
            <a:endParaRPr lang="en-US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9CA6A69A-53EC-4532-82B2-FF02B6DB5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566" y="3788876"/>
            <a:ext cx="2846043" cy="1522302"/>
          </a:xfrm>
          <a:prstGeom prst="rect">
            <a:avLst/>
          </a:prstGeom>
        </p:spPr>
      </p:pic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E239116F-F10A-4DC3-8CB1-F7912BDE8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898" y="1254439"/>
            <a:ext cx="1134463" cy="540000"/>
          </a:xfrm>
        </p:spPr>
        <p:txBody>
          <a:bodyPr/>
          <a:lstStyle/>
          <a:p>
            <a:pPr marL="0" indent="0">
              <a:buNone/>
            </a:pPr>
            <a:r>
              <a:rPr lang="fr-CH" sz="2400" dirty="0"/>
              <a:t>Phénol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0820DA7C-9463-44F0-82FD-52BC2CD5C8BB}"/>
              </a:ext>
            </a:extLst>
          </p:cNvPr>
          <p:cNvSpPr txBox="1">
            <a:spLocks/>
          </p:cNvSpPr>
          <p:nvPr/>
        </p:nvSpPr>
        <p:spPr>
          <a:xfrm>
            <a:off x="6278980" y="1254439"/>
            <a:ext cx="2122635" cy="540000"/>
          </a:xfrm>
          <a:prstGeom prst="rect">
            <a:avLst/>
          </a:prstGeom>
        </p:spPr>
        <p:txBody>
          <a:bodyPr lIns="0" rIns="0"/>
          <a:lstStyle>
            <a:lvl1pPr marL="271463" indent="-2714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MS PGothic" panose="020B0600070205080204" pitchFamily="34" charset="-128"/>
              <a:buNone/>
            </a:pPr>
            <a:r>
              <a:rPr lang="fr-CH" sz="2400" dirty="0"/>
              <a:t>Formaldéhyde</a:t>
            </a:r>
          </a:p>
          <a:p>
            <a:pPr marL="0" indent="0">
              <a:buFont typeface="MS PGothic" panose="020B0600070205080204" pitchFamily="34" charset="-128"/>
              <a:buNone/>
            </a:pPr>
            <a:endParaRPr lang="en-US" sz="240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EA96697-A3F6-4025-9157-4C2B34365F0F}"/>
              </a:ext>
            </a:extLst>
          </p:cNvPr>
          <p:cNvCxnSpPr>
            <a:stCxn id="50" idx="2"/>
          </p:cNvCxnSpPr>
          <p:nvPr/>
        </p:nvCxnSpPr>
        <p:spPr>
          <a:xfrm flipH="1">
            <a:off x="2203129" y="1794439"/>
            <a:ext cx="1" cy="794852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82ACD-95DA-47D3-97A6-FAC3C6D8CD9E}"/>
              </a:ext>
            </a:extLst>
          </p:cNvPr>
          <p:cNvCxnSpPr>
            <a:stCxn id="51" idx="2"/>
          </p:cNvCxnSpPr>
          <p:nvPr/>
        </p:nvCxnSpPr>
        <p:spPr>
          <a:xfrm flipH="1">
            <a:off x="7340297" y="1794439"/>
            <a:ext cx="1" cy="1363207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A47A9E2-EB91-42C6-AE94-80EBBFE4311B}"/>
              </a:ext>
            </a:extLst>
          </p:cNvPr>
          <p:cNvCxnSpPr>
            <a:cxnSpLocks/>
          </p:cNvCxnSpPr>
          <p:nvPr/>
        </p:nvCxnSpPr>
        <p:spPr>
          <a:xfrm rot="2700000">
            <a:off x="2203128" y="101363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CE1E3A3-F624-4BFD-8A85-8AB4E65892E1}"/>
              </a:ext>
            </a:extLst>
          </p:cNvPr>
          <p:cNvCxnSpPr>
            <a:cxnSpLocks/>
          </p:cNvCxnSpPr>
          <p:nvPr/>
        </p:nvCxnSpPr>
        <p:spPr>
          <a:xfrm rot="-2700000">
            <a:off x="2203128" y="101363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D04CE7-CB78-4F1B-9C32-C5BE8BCA11C0}"/>
              </a:ext>
            </a:extLst>
          </p:cNvPr>
          <p:cNvCxnSpPr>
            <a:cxnSpLocks/>
          </p:cNvCxnSpPr>
          <p:nvPr/>
        </p:nvCxnSpPr>
        <p:spPr>
          <a:xfrm rot="2700000">
            <a:off x="7340297" y="103625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3577B52-9CE1-4B8C-82EA-BBD8730303E2}"/>
              </a:ext>
            </a:extLst>
          </p:cNvPr>
          <p:cNvCxnSpPr>
            <a:cxnSpLocks/>
          </p:cNvCxnSpPr>
          <p:nvPr/>
        </p:nvCxnSpPr>
        <p:spPr>
          <a:xfrm rot="-2700000">
            <a:off x="7340297" y="103625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Two people standing in a room&#10;&#10;Description generated with high confidence">
            <a:extLst>
              <a:ext uri="{FF2B5EF4-FFF2-40B4-BE49-F238E27FC236}">
                <a16:creationId xmlns:a16="http://schemas.microsoft.com/office/drawing/2014/main" id="{74396CA1-B2BE-4FE3-9530-758BC8825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158" y="1971746"/>
            <a:ext cx="1614495" cy="24217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1941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Exemple: adhésifs lignine / 5-HMF</a:t>
            </a:r>
            <a:endParaRPr lang="en-US" dirty="0"/>
          </a:p>
        </p:txBody>
      </p:sp>
      <p:pic>
        <p:nvPicPr>
          <p:cNvPr id="46" name="Picture 45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54EEC30F-57E3-4F24-A264-D5ED4C67A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2973580"/>
            <a:ext cx="4403406" cy="278882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9CA6A69A-53EC-4532-82B2-FF02B6DB5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566" y="3788876"/>
            <a:ext cx="2846043" cy="1522302"/>
          </a:xfrm>
          <a:prstGeom prst="rect">
            <a:avLst/>
          </a:prstGeom>
        </p:spPr>
      </p:pic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E239116F-F10A-4DC3-8CB1-F7912BDE8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898" y="1254439"/>
            <a:ext cx="1134463" cy="540000"/>
          </a:xfrm>
        </p:spPr>
        <p:txBody>
          <a:bodyPr/>
          <a:lstStyle/>
          <a:p>
            <a:pPr marL="0" indent="0">
              <a:buNone/>
            </a:pPr>
            <a:r>
              <a:rPr lang="fr-CH" sz="2400" dirty="0"/>
              <a:t>Phénol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0820DA7C-9463-44F0-82FD-52BC2CD5C8BB}"/>
              </a:ext>
            </a:extLst>
          </p:cNvPr>
          <p:cNvSpPr txBox="1">
            <a:spLocks/>
          </p:cNvSpPr>
          <p:nvPr/>
        </p:nvSpPr>
        <p:spPr>
          <a:xfrm>
            <a:off x="6278980" y="1254439"/>
            <a:ext cx="2122635" cy="540000"/>
          </a:xfrm>
          <a:prstGeom prst="rect">
            <a:avLst/>
          </a:prstGeom>
        </p:spPr>
        <p:txBody>
          <a:bodyPr lIns="0" rIns="0"/>
          <a:lstStyle>
            <a:lvl1pPr marL="271463" indent="-2714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A500"/>
              </a:buClr>
              <a:buSzPct val="80000"/>
              <a:buFont typeface="MS PGothic" panose="020B0600070205080204" pitchFamily="34" charset="-128"/>
              <a:buChar char="▶"/>
              <a:defRPr sz="1800" kern="1200">
                <a:solidFill>
                  <a:schemeClr val="tx1"/>
                </a:solidFill>
                <a:latin typeface="Lucida Sans"/>
                <a:ea typeface="MS PGothic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MS PGothic" panose="020B0600070205080204" pitchFamily="34" charset="-128"/>
              <a:buNone/>
            </a:pPr>
            <a:r>
              <a:rPr lang="fr-CH" sz="2400" dirty="0"/>
              <a:t>Formaldéhyde</a:t>
            </a:r>
          </a:p>
          <a:p>
            <a:pPr marL="0" indent="0">
              <a:buFont typeface="MS PGothic" panose="020B0600070205080204" pitchFamily="34" charset="-128"/>
              <a:buNone/>
            </a:pPr>
            <a:endParaRPr lang="en-US" sz="240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EA96697-A3F6-4025-9157-4C2B34365F0F}"/>
              </a:ext>
            </a:extLst>
          </p:cNvPr>
          <p:cNvCxnSpPr>
            <a:stCxn id="50" idx="2"/>
          </p:cNvCxnSpPr>
          <p:nvPr/>
        </p:nvCxnSpPr>
        <p:spPr>
          <a:xfrm flipH="1">
            <a:off x="2203129" y="1794439"/>
            <a:ext cx="1" cy="794852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82ACD-95DA-47D3-97A6-FAC3C6D8CD9E}"/>
              </a:ext>
            </a:extLst>
          </p:cNvPr>
          <p:cNvCxnSpPr>
            <a:stCxn id="51" idx="2"/>
          </p:cNvCxnSpPr>
          <p:nvPr/>
        </p:nvCxnSpPr>
        <p:spPr>
          <a:xfrm flipH="1">
            <a:off x="7340297" y="1794439"/>
            <a:ext cx="1" cy="1363207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A47A9E2-EB91-42C6-AE94-80EBBFE4311B}"/>
              </a:ext>
            </a:extLst>
          </p:cNvPr>
          <p:cNvCxnSpPr>
            <a:cxnSpLocks/>
          </p:cNvCxnSpPr>
          <p:nvPr/>
        </p:nvCxnSpPr>
        <p:spPr>
          <a:xfrm rot="2700000">
            <a:off x="2203128" y="101363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CE1E3A3-F624-4BFD-8A85-8AB4E65892E1}"/>
              </a:ext>
            </a:extLst>
          </p:cNvPr>
          <p:cNvCxnSpPr>
            <a:cxnSpLocks/>
          </p:cNvCxnSpPr>
          <p:nvPr/>
        </p:nvCxnSpPr>
        <p:spPr>
          <a:xfrm rot="-2700000">
            <a:off x="2203128" y="101363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D04CE7-CB78-4F1B-9C32-C5BE8BCA11C0}"/>
              </a:ext>
            </a:extLst>
          </p:cNvPr>
          <p:cNvCxnSpPr>
            <a:cxnSpLocks/>
          </p:cNvCxnSpPr>
          <p:nvPr/>
        </p:nvCxnSpPr>
        <p:spPr>
          <a:xfrm rot="2700000">
            <a:off x="7340297" y="103625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3577B52-9CE1-4B8C-82EA-BBD8730303E2}"/>
              </a:ext>
            </a:extLst>
          </p:cNvPr>
          <p:cNvCxnSpPr>
            <a:cxnSpLocks/>
          </p:cNvCxnSpPr>
          <p:nvPr/>
        </p:nvCxnSpPr>
        <p:spPr>
          <a:xfrm rot="-2700000">
            <a:off x="7340297" y="1036253"/>
            <a:ext cx="0" cy="940501"/>
          </a:xfrm>
          <a:prstGeom prst="line">
            <a:avLst/>
          </a:prstGeom>
          <a:ln>
            <a:solidFill>
              <a:srgbClr val="E78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Two people standing in a room&#10;&#10;Description generated with high confidence">
            <a:extLst>
              <a:ext uri="{FF2B5EF4-FFF2-40B4-BE49-F238E27FC236}">
                <a16:creationId xmlns:a16="http://schemas.microsoft.com/office/drawing/2014/main" id="{74396CA1-B2BE-4FE3-9530-758BC882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158" y="1971746"/>
            <a:ext cx="1614495" cy="24217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95669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52DC787C-C45D-4617-903D-81B7975A66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698" y="1439863"/>
            <a:ext cx="6986655" cy="4679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Adhésifs lignine / 5-HMF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49A4E4-2AB6-4439-887C-D4846F7C104D}"/>
              </a:ext>
            </a:extLst>
          </p:cNvPr>
          <p:cNvSpPr txBox="1"/>
          <p:nvPr/>
        </p:nvSpPr>
        <p:spPr>
          <a:xfrm>
            <a:off x="632349" y="1104841"/>
            <a:ext cx="1665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>
                <a:solidFill>
                  <a:srgbClr val="585858"/>
                </a:solidFill>
              </a:rPr>
              <a:t>Prix / tonne (CHF)</a:t>
            </a:r>
            <a:endParaRPr lang="en-US" sz="1600" dirty="0">
              <a:solidFill>
                <a:srgbClr val="5858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48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58E489-150A-40F2-A31B-26A4FE57D0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Adhésifs lignine / 5-HMF</a:t>
            </a:r>
            <a:endParaRPr lang="en-US" dirty="0"/>
          </a:p>
        </p:txBody>
      </p:sp>
      <p:pic>
        <p:nvPicPr>
          <p:cNvPr id="26" name="Picture 25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8BBB1C22-F2F4-461A-B5C2-3231F0B87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300" y="4292358"/>
            <a:ext cx="3952874" cy="12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58E489-150A-40F2-A31B-26A4FE57D0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Adhésifs lignine / 5-HMF</a:t>
            </a:r>
            <a:endParaRPr lang="en-US" dirty="0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EF83CB14-E2D6-47EA-A385-4A44DE18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0" y="1083964"/>
            <a:ext cx="6574175" cy="5131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46FBED-200A-44F6-A007-7015F0647CE3}"/>
              </a:ext>
            </a:extLst>
          </p:cNvPr>
          <p:cNvSpPr txBox="1"/>
          <p:nvPr/>
        </p:nvSpPr>
        <p:spPr>
          <a:xfrm>
            <a:off x="6963595" y="2883075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Lignine / 5-HMF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8F8F7-48F2-492B-AD86-DF8C6680C271}"/>
              </a:ext>
            </a:extLst>
          </p:cNvPr>
          <p:cNvSpPr txBox="1"/>
          <p:nvPr/>
        </p:nvSpPr>
        <p:spPr>
          <a:xfrm>
            <a:off x="7092936" y="1236367"/>
            <a:ext cx="196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PF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21673B-1320-401E-9066-F5AEBB3A062E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447087" y="1692477"/>
            <a:ext cx="3516508" cy="1421431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462501-85E4-46EA-9165-654C9F8F1812}"/>
              </a:ext>
            </a:extLst>
          </p:cNvPr>
          <p:cNvCxnSpPr>
            <a:cxnSpLocks/>
          </p:cNvCxnSpPr>
          <p:nvPr/>
        </p:nvCxnSpPr>
        <p:spPr>
          <a:xfrm flipH="1">
            <a:off x="6096000" y="1508512"/>
            <a:ext cx="99693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8E6BFA-06CD-44E3-9D3B-98EFB7044A2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447087" y="2546708"/>
            <a:ext cx="3516508" cy="56720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467A6B-0171-4958-82D4-98EB8DBF490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124325" y="3113908"/>
            <a:ext cx="2839270" cy="872963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8BBB1C22-F2F4-461A-B5C2-3231F0B87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300" y="4292358"/>
            <a:ext cx="3952874" cy="12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7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87480DB-ACB4-428D-B1F9-62A74990D0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02" y="1466150"/>
            <a:ext cx="6654297" cy="4439664"/>
          </a:xfr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Les adhésifs biosourcés ont un avenir</a:t>
            </a:r>
          </a:p>
        </p:txBody>
      </p:sp>
      <p:pic>
        <p:nvPicPr>
          <p:cNvPr id="6" name="Picture 5" descr="A picture containing person, man, holding&#10;&#10;Description generated with very high confidence">
            <a:extLst>
              <a:ext uri="{FF2B5EF4-FFF2-40B4-BE49-F238E27FC236}">
                <a16:creationId xmlns:a16="http://schemas.microsoft.com/office/drawing/2014/main" id="{A2040137-074B-495C-8EF5-075404A30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02" y="1447331"/>
            <a:ext cx="2534025" cy="1773817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520715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468000" y="1084175"/>
            <a:ext cx="8100000" cy="5035824"/>
          </a:xfrm>
        </p:spPr>
        <p:txBody>
          <a:bodyPr/>
          <a:lstStyle/>
          <a:p>
            <a:r>
              <a:rPr lang="fr-CH" sz="1600" dirty="0"/>
              <a:t>Partenaires industriels: AVA </a:t>
            </a:r>
            <a:r>
              <a:rPr lang="fr-CH" sz="1600" dirty="0" err="1"/>
              <a:t>Biochem</a:t>
            </a:r>
            <a:r>
              <a:rPr lang="fr-CH" sz="1600" dirty="0"/>
              <a:t>, Bloom</a:t>
            </a:r>
          </a:p>
          <a:p>
            <a:r>
              <a:rPr lang="fr-CH" sz="1600" dirty="0"/>
              <a:t>Partenaire académique: EPFL</a:t>
            </a:r>
          </a:p>
          <a:p>
            <a:r>
              <a:rPr lang="fr-CH" sz="1600" dirty="0"/>
              <a:t>Financement: Innosuisse</a:t>
            </a:r>
          </a:p>
          <a:p>
            <a:pPr marL="0" indent="0">
              <a:buNone/>
            </a:pPr>
            <a:endParaRPr lang="fr-CH" sz="1600" dirty="0"/>
          </a:p>
          <a:p>
            <a:r>
              <a:rPr lang="fr-CH" sz="1600" dirty="0"/>
              <a:t>Merci à:</a:t>
            </a:r>
          </a:p>
          <a:p>
            <a:pPr marL="0" indent="0">
              <a:buNone/>
            </a:pPr>
            <a:r>
              <a:rPr lang="de-CH" sz="1600" dirty="0">
                <a:latin typeface="Lucida Sans" panose="020B0602030504020204" pitchFamily="34" charset="0"/>
              </a:rPr>
              <a:t>Dr. Masoumeh Ghorbani</a:t>
            </a:r>
          </a:p>
          <a:p>
            <a:pPr marL="0" indent="0">
              <a:buNone/>
            </a:pPr>
            <a:r>
              <a:rPr lang="de-CH" sz="1600" dirty="0">
                <a:latin typeface="Lucida Sans" panose="020B0602030504020204" pitchFamily="34" charset="0"/>
              </a:rPr>
              <a:t>Christopher Holmes</a:t>
            </a:r>
          </a:p>
          <a:p>
            <a:pPr marL="0" indent="0">
              <a:buNone/>
            </a:pPr>
            <a:r>
              <a:rPr lang="en-GB" sz="1600" dirty="0" err="1">
                <a:latin typeface="Lucida Sans" panose="020B0602030504020204" pitchFamily="34" charset="0"/>
              </a:rPr>
              <a:t>Dr.</a:t>
            </a:r>
            <a:r>
              <a:rPr lang="en-GB" sz="1600" dirty="0">
                <a:latin typeface="Lucida Sans" panose="020B0602030504020204" pitchFamily="34" charset="0"/>
              </a:rPr>
              <a:t> Marie-Christine </a:t>
            </a:r>
            <a:r>
              <a:rPr lang="en-GB" sz="1600" dirty="0" err="1">
                <a:latin typeface="Lucida Sans" panose="020B0602030504020204" pitchFamily="34" charset="0"/>
              </a:rPr>
              <a:t>Lagel</a:t>
            </a:r>
            <a:endParaRPr lang="en-GB" sz="1600" dirty="0">
              <a:latin typeface="Lucida Sans" panose="020B0602030504020204" pitchFamily="34" charset="0"/>
            </a:endParaRPr>
          </a:p>
          <a:p>
            <a:pPr marL="0" indent="0">
              <a:buNone/>
            </a:pPr>
            <a:r>
              <a:rPr lang="en-GB" sz="1600" dirty="0">
                <a:latin typeface="Lucida Sans" panose="020B0602030504020204" pitchFamily="34" charset="0"/>
              </a:rPr>
              <a:t>Nathalie Bieri</a:t>
            </a:r>
          </a:p>
          <a:p>
            <a:pPr marL="0" indent="0">
              <a:buNone/>
            </a:pPr>
            <a:r>
              <a:rPr lang="en-GB" sz="1600" dirty="0" err="1">
                <a:latin typeface="Lucida Sans" panose="020B0602030504020204" pitchFamily="34" charset="0"/>
              </a:rPr>
              <a:t>Dr.</a:t>
            </a:r>
            <a:r>
              <a:rPr lang="en-GB" sz="1600" dirty="0">
                <a:latin typeface="Lucida Sans" panose="020B0602030504020204" pitchFamily="34" charset="0"/>
              </a:rPr>
              <a:t> Reto Frei</a:t>
            </a:r>
            <a:br>
              <a:rPr lang="en-GB" sz="1600" dirty="0">
                <a:latin typeface="Lucida Sans" panose="020B0602030504020204" pitchFamily="34" charset="0"/>
              </a:rPr>
            </a:br>
            <a:r>
              <a:rPr lang="en-GB" sz="1600" dirty="0" err="1">
                <a:latin typeface="Lucida Sans" panose="020B0602030504020204" pitchFamily="34" charset="0"/>
              </a:rPr>
              <a:t>Dr.</a:t>
            </a:r>
            <a:r>
              <a:rPr lang="en-GB" sz="1600" dirty="0">
                <a:latin typeface="Lucida Sans" panose="020B0602030504020204" pitchFamily="34" charset="0"/>
              </a:rPr>
              <a:t> Frédéric Pichelin</a:t>
            </a:r>
            <a:endParaRPr lang="de-CH" sz="1600" dirty="0">
              <a:latin typeface="Lucida Sans" panose="020B0602030504020204" pitchFamily="34" charset="0"/>
            </a:endParaRPr>
          </a:p>
          <a:p>
            <a:pPr marL="0" indent="0">
              <a:buNone/>
            </a:pPr>
            <a:endParaRPr lang="fr-CH" sz="1600" dirty="0"/>
          </a:p>
          <a:p>
            <a:r>
              <a:rPr lang="fr-CH" sz="1600" dirty="0"/>
              <a:t>Brevets:</a:t>
            </a:r>
          </a:p>
          <a:p>
            <a:pPr marL="0" indent="0">
              <a:buNone/>
            </a:pPr>
            <a:r>
              <a:rPr lang="de-CH" sz="1600" dirty="0">
                <a:latin typeface="Lucida Sans" panose="020B0602030504020204" pitchFamily="34" charset="0"/>
              </a:rPr>
              <a:t>F. </a:t>
            </a:r>
            <a:r>
              <a:rPr lang="de-CH" sz="1600" dirty="0" err="1">
                <a:latin typeface="Lucida Sans" panose="020B0602030504020204" pitchFamily="34" charset="0"/>
              </a:rPr>
              <a:t>Badoux</a:t>
            </a:r>
            <a:r>
              <a:rPr lang="de-CH" sz="1600" dirty="0">
                <a:latin typeface="Lucida Sans" panose="020B0602030504020204" pitchFamily="34" charset="0"/>
              </a:rPr>
              <a:t>, et. al. (AVALON Industries AG), EP 3366468A1, 2018</a:t>
            </a:r>
          </a:p>
          <a:p>
            <a:pPr marL="0" indent="0">
              <a:buNone/>
            </a:pPr>
            <a:r>
              <a:rPr lang="de-CH" sz="1600" dirty="0">
                <a:latin typeface="Lucida Sans" panose="020B0602030504020204" pitchFamily="34" charset="0"/>
              </a:rPr>
              <a:t>F. </a:t>
            </a:r>
            <a:r>
              <a:rPr lang="de-CH" sz="1600" dirty="0" err="1">
                <a:latin typeface="Lucida Sans" panose="020B0602030504020204" pitchFamily="34" charset="0"/>
              </a:rPr>
              <a:t>Badoux</a:t>
            </a:r>
            <a:r>
              <a:rPr lang="de-CH" sz="1600" dirty="0">
                <a:latin typeface="Lucida Sans" panose="020B0602030504020204" pitchFamily="34" charset="0"/>
              </a:rPr>
              <a:t>, et. al. (AVALON Industries AG), EP 3366712, 2018</a:t>
            </a:r>
          </a:p>
          <a:p>
            <a:pPr marL="0" indent="0">
              <a:buNone/>
            </a:pPr>
            <a:r>
              <a:rPr lang="de-CH" sz="1600" dirty="0">
                <a:latin typeface="Lucida Sans" panose="020B0602030504020204" pitchFamily="34" charset="0"/>
              </a:rPr>
              <a:t>F. </a:t>
            </a:r>
            <a:r>
              <a:rPr lang="de-CH" sz="1600" dirty="0" err="1">
                <a:latin typeface="Lucida Sans" panose="020B0602030504020204" pitchFamily="34" charset="0"/>
              </a:rPr>
              <a:t>Badoux</a:t>
            </a:r>
            <a:r>
              <a:rPr lang="de-CH" sz="1600" dirty="0">
                <a:latin typeface="Lucida Sans" panose="020B0602030504020204" pitchFamily="34" charset="0"/>
              </a:rPr>
              <a:t>, et. al. (AVALON Industries AG), EP 3366713, 2018</a:t>
            </a:r>
          </a:p>
          <a:p>
            <a:pPr marL="0" indent="0">
              <a:buNone/>
            </a:pPr>
            <a:endParaRPr lang="fr-CH" sz="16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Remerciements</a:t>
            </a:r>
          </a:p>
        </p:txBody>
      </p:sp>
      <p:pic>
        <p:nvPicPr>
          <p:cNvPr id="4" name="Picture 2" descr="Image result for innosuisse">
            <a:extLst>
              <a:ext uri="{FF2B5EF4-FFF2-40B4-BE49-F238E27FC236}">
                <a16:creationId xmlns:a16="http://schemas.microsoft.com/office/drawing/2014/main" id="{2D75AC00-31DB-45D4-BD18-FF9213075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2597" y="3547233"/>
            <a:ext cx="2045241" cy="9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A58E4BA3-1ED4-4ACE-A558-0B76E8E10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98" y="875089"/>
            <a:ext cx="2415347" cy="632053"/>
          </a:xfrm>
          <a:prstGeom prst="rect">
            <a:avLst/>
          </a:prstGeom>
        </p:spPr>
      </p:pic>
      <p:pic>
        <p:nvPicPr>
          <p:cNvPr id="6" name="Picture 4" descr="Image result for epfl">
            <a:extLst>
              <a:ext uri="{FF2B5EF4-FFF2-40B4-BE49-F238E27FC236}">
                <a16:creationId xmlns:a16="http://schemas.microsoft.com/office/drawing/2014/main" id="{00D93331-1EC4-4BA4-8D13-69DF9C0F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598" y="2082659"/>
            <a:ext cx="2415347" cy="11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Bloom company epfl">
            <a:extLst>
              <a:ext uri="{FF2B5EF4-FFF2-40B4-BE49-F238E27FC236}">
                <a16:creationId xmlns:a16="http://schemas.microsoft.com/office/drawing/2014/main" id="{85663A26-1640-443C-A853-C41852CE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567" y="1349125"/>
            <a:ext cx="1467068" cy="73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84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7200" y="6258473"/>
            <a:ext cx="7221461" cy="376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0" y="388408"/>
            <a:ext cx="8784000" cy="72000"/>
          </a:xfrm>
          <a:prstGeom prst="roundRect">
            <a:avLst/>
          </a:prstGeom>
          <a:solidFill>
            <a:srgbClr val="697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E78E23"/>
                </a:solidFill>
              </a:rPr>
              <a:t> 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0" y="6423927"/>
            <a:ext cx="8784000" cy="72000"/>
          </a:xfrm>
          <a:prstGeom prst="roundRect">
            <a:avLst/>
          </a:prstGeom>
          <a:solidFill>
            <a:srgbClr val="697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E78E23"/>
                </a:solidFill>
              </a:rPr>
              <a:t> </a:t>
            </a:r>
          </a:p>
        </p:txBody>
      </p:sp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C2DADC17-8EB4-478C-9E78-C0B803BAA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3584" y="2075544"/>
            <a:ext cx="8122635" cy="372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Image result for lignin polymer">
            <a:extLst>
              <a:ext uri="{FF2B5EF4-FFF2-40B4-BE49-F238E27FC236}">
                <a16:creationId xmlns:a16="http://schemas.microsoft.com/office/drawing/2014/main" id="{7B9D353F-CB37-4ED1-9E67-EA929A38A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585" y="2111233"/>
            <a:ext cx="4778675" cy="36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el 4">
            <a:extLst>
              <a:ext uri="{FF2B5EF4-FFF2-40B4-BE49-F238E27FC236}">
                <a16:creationId xmlns:a16="http://schemas.microsoft.com/office/drawing/2014/main" id="{F76B7D42-7AAF-424B-9B83-8BA962891E51}"/>
              </a:ext>
            </a:extLst>
          </p:cNvPr>
          <p:cNvSpPr txBox="1">
            <a:spLocks/>
          </p:cNvSpPr>
          <p:nvPr/>
        </p:nvSpPr>
        <p:spPr>
          <a:xfrm>
            <a:off x="332198" y="1002937"/>
            <a:ext cx="8451802" cy="53310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fr-CH" sz="2600" dirty="0">
                <a:latin typeface="+mn-lt"/>
              </a:rPr>
              <a:t>Merci pour votre attention</a:t>
            </a:r>
          </a:p>
        </p:txBody>
      </p:sp>
      <p:sp>
        <p:nvSpPr>
          <p:cNvPr id="20" name="Untertitel 5">
            <a:extLst>
              <a:ext uri="{FF2B5EF4-FFF2-40B4-BE49-F238E27FC236}">
                <a16:creationId xmlns:a16="http://schemas.microsoft.com/office/drawing/2014/main" id="{32F0CCA3-31A9-454F-91B6-1CDF4A7A1F52}"/>
              </a:ext>
            </a:extLst>
          </p:cNvPr>
          <p:cNvSpPr txBox="1">
            <a:spLocks/>
          </p:cNvSpPr>
          <p:nvPr/>
        </p:nvSpPr>
        <p:spPr>
          <a:xfrm>
            <a:off x="389000" y="1536042"/>
            <a:ext cx="8451802" cy="8055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1600" dirty="0"/>
              <a:t>Des questions?</a:t>
            </a:r>
          </a:p>
        </p:txBody>
      </p:sp>
      <p:sp>
        <p:nvSpPr>
          <p:cNvPr id="21" name="Untertitel 3">
            <a:extLst>
              <a:ext uri="{FF2B5EF4-FFF2-40B4-BE49-F238E27FC236}">
                <a16:creationId xmlns:a16="http://schemas.microsoft.com/office/drawing/2014/main" id="{0B5A75A8-78D5-4436-8A79-2940398049EF}"/>
              </a:ext>
            </a:extLst>
          </p:cNvPr>
          <p:cNvSpPr txBox="1">
            <a:spLocks/>
          </p:cNvSpPr>
          <p:nvPr/>
        </p:nvSpPr>
        <p:spPr>
          <a:xfrm>
            <a:off x="553585" y="5979168"/>
            <a:ext cx="8802785" cy="467310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Lucida Sans Unicode"/>
                <a:ea typeface="+mn-ea"/>
                <a:cs typeface="Lucida Sans Unicode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  <a:latin typeface="Lucida Sans"/>
                <a:cs typeface="Lucida Sans"/>
              </a:rPr>
              <a:t>Marion.sanglard@bfh.ch</a:t>
            </a:r>
          </a:p>
        </p:txBody>
      </p:sp>
    </p:spTree>
    <p:extLst>
      <p:ext uri="{BB962C8B-B14F-4D97-AF65-F5344CB8AC3E}">
        <p14:creationId xmlns:p14="http://schemas.microsoft.com/office/powerpoint/2010/main" val="336774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EEF084F2-6927-42AB-A0DF-B72FDA8B70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824700" y="3908834"/>
            <a:ext cx="2743200" cy="240001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Coller le bois, pourquoi?</a:t>
            </a:r>
          </a:p>
        </p:txBody>
      </p:sp>
      <p:pic>
        <p:nvPicPr>
          <p:cNvPr id="10" name="Picture 9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E6DE8806-61AB-41AB-B0F0-35D7B28B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42" y="1019707"/>
            <a:ext cx="2511594" cy="2196286"/>
          </a:xfrm>
          <a:prstGeom prst="rect">
            <a:avLst/>
          </a:prstGeom>
        </p:spPr>
      </p:pic>
      <p:pic>
        <p:nvPicPr>
          <p:cNvPr id="25" name="Picture 24" descr="A picture containing wall, indoor&#10;&#10;Description generated with high confidence">
            <a:extLst>
              <a:ext uri="{FF2B5EF4-FFF2-40B4-BE49-F238E27FC236}">
                <a16:creationId xmlns:a16="http://schemas.microsoft.com/office/drawing/2014/main" id="{F02887BE-A3B0-4EE7-B712-6DEFAE76C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546" y="1993060"/>
            <a:ext cx="1974294" cy="1974294"/>
          </a:xfrm>
          <a:prstGeom prst="rect">
            <a:avLst/>
          </a:prstGeom>
        </p:spPr>
      </p:pic>
      <p:pic>
        <p:nvPicPr>
          <p:cNvPr id="18" name="Picture 17" descr="A picture containing sky, outdoor, water, dome&#10;&#10;Description generated with very high confidence">
            <a:extLst>
              <a:ext uri="{FF2B5EF4-FFF2-40B4-BE49-F238E27FC236}">
                <a16:creationId xmlns:a16="http://schemas.microsoft.com/office/drawing/2014/main" id="{DF15B739-4064-4BE5-B369-6129BDF61C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958" y="887183"/>
            <a:ext cx="2390960" cy="1937173"/>
          </a:xfrm>
          <a:prstGeom prst="rect">
            <a:avLst/>
          </a:prstGeom>
        </p:spPr>
      </p:pic>
      <p:pic>
        <p:nvPicPr>
          <p:cNvPr id="30" name="Picture 29" descr="A picture containing sky, outdoor, ground, building&#10;&#10;Description generated with very high confidence">
            <a:extLst>
              <a:ext uri="{FF2B5EF4-FFF2-40B4-BE49-F238E27FC236}">
                <a16:creationId xmlns:a16="http://schemas.microsoft.com/office/drawing/2014/main" id="{2B9C2329-A288-474C-847B-A48C227C77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0225" y="64616"/>
            <a:ext cx="3487986" cy="1816689"/>
          </a:xfrm>
          <a:prstGeom prst="rect">
            <a:avLst/>
          </a:prstGeom>
        </p:spPr>
      </p:pic>
      <p:pic>
        <p:nvPicPr>
          <p:cNvPr id="31" name="Picture 30" descr="A picture containing sky, snow, outdoor, building&#10;&#10;Description generated with very high confidence">
            <a:extLst>
              <a:ext uri="{FF2B5EF4-FFF2-40B4-BE49-F238E27FC236}">
                <a16:creationId xmlns:a16="http://schemas.microsoft.com/office/drawing/2014/main" id="{076153F5-A17F-49A1-929D-27EF56E86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299" y="2824356"/>
            <a:ext cx="2230878" cy="1609203"/>
          </a:xfrm>
          <a:prstGeom prst="rect">
            <a:avLst/>
          </a:prstGeom>
        </p:spPr>
      </p:pic>
      <p:pic>
        <p:nvPicPr>
          <p:cNvPr id="33" name="Picture 32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CD7C275C-045F-4C86-A762-824EB754F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233" y="3429000"/>
            <a:ext cx="2198140" cy="2536316"/>
          </a:xfrm>
          <a:prstGeom prst="rect">
            <a:avLst/>
          </a:prstGeom>
        </p:spPr>
      </p:pic>
      <p:pic>
        <p:nvPicPr>
          <p:cNvPr id="34" name="Picture 33" descr="A view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7F6397AF-50A2-43C7-AD9A-84A034DE07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059" y="4562585"/>
            <a:ext cx="2613118" cy="2136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62CB1F-E8B3-4B61-9EDF-EAA8D3449C6E}"/>
              </a:ext>
            </a:extLst>
          </p:cNvPr>
          <p:cNvSpPr txBox="1"/>
          <p:nvPr/>
        </p:nvSpPr>
        <p:spPr>
          <a:xfrm>
            <a:off x="7985991" y="1691065"/>
            <a:ext cx="1112220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Guido </a:t>
            </a:r>
            <a:r>
              <a:rPr lang="en-US" sz="1000" dirty="0" err="1">
                <a:solidFill>
                  <a:schemeClr val="bg1"/>
                </a:solidFill>
              </a:rPr>
              <a:t>Radig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D0C781-F37C-46BC-AC5A-8CB49FC79E51}"/>
              </a:ext>
            </a:extLst>
          </p:cNvPr>
          <p:cNvSpPr txBox="1"/>
          <p:nvPr/>
        </p:nvSpPr>
        <p:spPr>
          <a:xfrm>
            <a:off x="524233" y="3426115"/>
            <a:ext cx="1974294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Image: Shigeru Ban Architects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36360-6A96-4172-8310-16F3245EEDA5}"/>
              </a:ext>
            </a:extLst>
          </p:cNvPr>
          <p:cNvSpPr txBox="1"/>
          <p:nvPr/>
        </p:nvSpPr>
        <p:spPr>
          <a:xfrm>
            <a:off x="2827113" y="3910480"/>
            <a:ext cx="1170553" cy="34412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Image: Shigeru Ban Architects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788AA0-EEA8-421E-9007-AD775F3CB78A}"/>
              </a:ext>
            </a:extLst>
          </p:cNvPr>
          <p:cNvSpPr txBox="1"/>
          <p:nvPr/>
        </p:nvSpPr>
        <p:spPr>
          <a:xfrm>
            <a:off x="3114957" y="883146"/>
            <a:ext cx="1766881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</a:t>
            </a:r>
            <a:r>
              <a:rPr lang="fr-FR" sz="1000" dirty="0" err="1">
                <a:solidFill>
                  <a:schemeClr val="bg1"/>
                </a:solidFill>
              </a:rPr>
              <a:t>GraphyArchy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D3973-3187-498C-A153-522354BA88A3}"/>
              </a:ext>
            </a:extLst>
          </p:cNvPr>
          <p:cNvSpPr txBox="1"/>
          <p:nvPr/>
        </p:nvSpPr>
        <p:spPr>
          <a:xfrm>
            <a:off x="5505918" y="1972412"/>
            <a:ext cx="553905" cy="34412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fr-CH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L. B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oegly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S. Grazia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C3F73D-7B2D-4942-A0EA-ADA814E39B23}"/>
              </a:ext>
            </a:extLst>
          </p:cNvPr>
          <p:cNvSpPr txBox="1"/>
          <p:nvPr/>
        </p:nvSpPr>
        <p:spPr>
          <a:xfrm>
            <a:off x="503142" y="2980207"/>
            <a:ext cx="1678165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Photo: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allesroger.photo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64F92B-53F1-42C7-844D-B820407C453D}"/>
              </a:ext>
            </a:extLst>
          </p:cNvPr>
          <p:cNvSpPr txBox="1"/>
          <p:nvPr/>
        </p:nvSpPr>
        <p:spPr>
          <a:xfrm>
            <a:off x="6759299" y="2805084"/>
            <a:ext cx="2109480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Photo: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Decalaage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Architecture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7FF8A-8771-4C54-B60A-78F681539468}"/>
              </a:ext>
            </a:extLst>
          </p:cNvPr>
          <p:cNvSpPr txBox="1"/>
          <p:nvPr/>
        </p:nvSpPr>
        <p:spPr>
          <a:xfrm>
            <a:off x="6377059" y="6515653"/>
            <a:ext cx="2613118" cy="190240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Groupe H Architecture &amp; </a:t>
            </a:r>
            <a:r>
              <a:rPr lang="en-US" sz="1000" dirty="0" err="1">
                <a:solidFill>
                  <a:schemeClr val="bg1"/>
                </a:solidFill>
              </a:rPr>
              <a:t>Ingénierie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Quel est le problème?</a:t>
            </a:r>
          </a:p>
        </p:txBody>
      </p:sp>
    </p:spTree>
    <p:extLst>
      <p:ext uri="{BB962C8B-B14F-4D97-AF65-F5344CB8AC3E}">
        <p14:creationId xmlns:p14="http://schemas.microsoft.com/office/powerpoint/2010/main" val="80107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Quel est le problème?</a:t>
            </a:r>
          </a:p>
        </p:txBody>
      </p:sp>
      <p:pic>
        <p:nvPicPr>
          <p:cNvPr id="12" name="Picture 11" descr="A person with a sunset in the background&#10;&#10;Description generated with high confidence">
            <a:extLst>
              <a:ext uri="{FF2B5EF4-FFF2-40B4-BE49-F238E27FC236}">
                <a16:creationId xmlns:a16="http://schemas.microsoft.com/office/drawing/2014/main" id="{72D7771D-59A8-4C97-A0BC-33D8322AA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865" y="1175730"/>
            <a:ext cx="3280136" cy="184507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F168513-284F-4E00-BA8E-AC70031FD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2488" y="3020806"/>
            <a:ext cx="1351023" cy="1298042"/>
          </a:xfrm>
          <a:prstGeom prst="rect">
            <a:avLst/>
          </a:prstGeom>
        </p:spPr>
      </p:pic>
      <p:pic>
        <p:nvPicPr>
          <p:cNvPr id="20" name="Picture 19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BC31135B-16BF-4554-A481-CE6E480C9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990" y="4358642"/>
            <a:ext cx="3285011" cy="1897046"/>
          </a:xfrm>
          <a:prstGeom prst="rect">
            <a:avLst/>
          </a:prstGeom>
        </p:spPr>
      </p:pic>
      <p:pic>
        <p:nvPicPr>
          <p:cNvPr id="3072" name="Picture 3071" descr="A statue of a person&#10;&#10;Description generated with high confidence">
            <a:extLst>
              <a:ext uri="{FF2B5EF4-FFF2-40B4-BE49-F238E27FC236}">
                <a16:creationId xmlns:a16="http://schemas.microsoft.com/office/drawing/2014/main" id="{3F2F0F32-D8FA-4544-9A06-24A019405B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1" y="4358641"/>
            <a:ext cx="2845568" cy="1897046"/>
          </a:xfrm>
          <a:prstGeom prst="rect">
            <a:avLst/>
          </a:prstGeom>
        </p:spPr>
      </p:pic>
      <p:pic>
        <p:nvPicPr>
          <p:cNvPr id="13" name="Picture 12" descr="A picture containing sky, smoke, outdoor, train&#10;&#10;Description generated with very high confidence">
            <a:extLst>
              <a:ext uri="{FF2B5EF4-FFF2-40B4-BE49-F238E27FC236}">
                <a16:creationId xmlns:a16="http://schemas.microsoft.com/office/drawing/2014/main" id="{F48E3E86-44E6-4A51-8C14-A0879F76F4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1" y="1175730"/>
            <a:ext cx="3406883" cy="18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9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Existe-t-il des solutions?</a:t>
            </a:r>
          </a:p>
        </p:txBody>
      </p:sp>
    </p:spTree>
    <p:extLst>
      <p:ext uri="{BB962C8B-B14F-4D97-AF65-F5344CB8AC3E}">
        <p14:creationId xmlns:p14="http://schemas.microsoft.com/office/powerpoint/2010/main" val="239499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Existe-t-il des solutions?</a:t>
            </a:r>
          </a:p>
        </p:txBody>
      </p:sp>
      <p:pic>
        <p:nvPicPr>
          <p:cNvPr id="5" name="Picture 4" descr="A picture containing arthropod, animal, invertebrate, crab&#10;&#10;Description generated with very high confidence">
            <a:extLst>
              <a:ext uri="{FF2B5EF4-FFF2-40B4-BE49-F238E27FC236}">
                <a16:creationId xmlns:a16="http://schemas.microsoft.com/office/drawing/2014/main" id="{77B93DBC-4715-466D-9197-0A288460E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553" y="1971844"/>
            <a:ext cx="2513024" cy="26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3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Existe-t-il des solutions?</a:t>
            </a:r>
          </a:p>
        </p:txBody>
      </p:sp>
      <p:pic>
        <p:nvPicPr>
          <p:cNvPr id="6146" name="Picture 2" descr="https://img.purch.com/h/1400/aHR0cDovL3d3dy5saXZlc2NpZW5jZS5jb20vaW1hZ2VzL2kvMDAwLzA5Ni84OTkvb3JpZ2luYWwvcmF3LW1pbGsuanBn">
            <a:extLst>
              <a:ext uri="{FF2B5EF4-FFF2-40B4-BE49-F238E27FC236}">
                <a16:creationId xmlns:a16="http://schemas.microsoft.com/office/drawing/2014/main" id="{C1DCAB67-987F-429F-9608-3A06492A4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31" y="972266"/>
            <a:ext cx="2673122" cy="178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8DD7A99-C497-456B-A776-0BF8CD7787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81" y="2788527"/>
            <a:ext cx="2337586" cy="1688143"/>
          </a:xfrm>
          <a:prstGeom prst="rect">
            <a:avLst/>
          </a:prstGeom>
        </p:spPr>
      </p:pic>
      <p:pic>
        <p:nvPicPr>
          <p:cNvPr id="18" name="Picture 17" descr="A picture containing ground, outdoor, animal, invertebrate&#10;&#10;Description generated with very high confidence">
            <a:extLst>
              <a:ext uri="{FF2B5EF4-FFF2-40B4-BE49-F238E27FC236}">
                <a16:creationId xmlns:a16="http://schemas.microsoft.com/office/drawing/2014/main" id="{92B792F7-3B70-4AFB-8A61-AAC930454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4413" y="1984916"/>
            <a:ext cx="1854729" cy="2612067"/>
          </a:xfrm>
          <a:prstGeom prst="rect">
            <a:avLst/>
          </a:prstGeom>
        </p:spPr>
      </p:pic>
      <p:pic>
        <p:nvPicPr>
          <p:cNvPr id="24" name="Picture 23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F992AB5E-3DB4-4C48-812D-6A5C4AB781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694" y="4703093"/>
            <a:ext cx="3177077" cy="1588539"/>
          </a:xfrm>
          <a:prstGeom prst="rect">
            <a:avLst/>
          </a:prstGeom>
        </p:spPr>
      </p:pic>
      <p:pic>
        <p:nvPicPr>
          <p:cNvPr id="26" name="Picture 25" descr="A close up of food&#10;&#10;Description generated with very high confidence">
            <a:extLst>
              <a:ext uri="{FF2B5EF4-FFF2-40B4-BE49-F238E27FC236}">
                <a16:creationId xmlns:a16="http://schemas.microsoft.com/office/drawing/2014/main" id="{A6D8D9CC-1C3C-4555-A6F1-5EDE09142D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4528018"/>
            <a:ext cx="2658286" cy="1783937"/>
          </a:xfrm>
          <a:prstGeom prst="rect">
            <a:avLst/>
          </a:prstGeom>
        </p:spPr>
      </p:pic>
      <p:pic>
        <p:nvPicPr>
          <p:cNvPr id="4" name="Picture 3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963CC278-AA2D-4CD7-B747-E2EDCBCE47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084" y="83344"/>
            <a:ext cx="2143388" cy="1795462"/>
          </a:xfrm>
          <a:prstGeom prst="rect">
            <a:avLst/>
          </a:prstGeom>
        </p:spPr>
      </p:pic>
      <p:pic>
        <p:nvPicPr>
          <p:cNvPr id="6" name="Picture 5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7F16F4E1-E9AF-40CB-8662-F93C949DF2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000" y="38013"/>
            <a:ext cx="2143388" cy="1912144"/>
          </a:xfrm>
          <a:prstGeom prst="rect">
            <a:avLst/>
          </a:prstGeom>
        </p:spPr>
      </p:pic>
      <p:pic>
        <p:nvPicPr>
          <p:cNvPr id="15" name="Picture 14" descr="A picture containing arthropod, animal, invertebrate, crab&#10;&#10;Description generated with very high confidence">
            <a:extLst>
              <a:ext uri="{FF2B5EF4-FFF2-40B4-BE49-F238E27FC236}">
                <a16:creationId xmlns:a16="http://schemas.microsoft.com/office/drawing/2014/main" id="{B5CF7E62-310D-4E82-A824-58490C7FE7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553" y="1971844"/>
            <a:ext cx="2513024" cy="262514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41490C92-31F0-4D64-B2AA-908C98FE5D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853" y="4661737"/>
            <a:ext cx="1871995" cy="1629896"/>
          </a:xfrm>
        </p:spPr>
      </p:pic>
    </p:spTree>
    <p:extLst>
      <p:ext uri="{BB962C8B-B14F-4D97-AF65-F5344CB8AC3E}">
        <p14:creationId xmlns:p14="http://schemas.microsoft.com/office/powerpoint/2010/main" val="387447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013D1-688E-4B3D-B0C0-C21FEEB5D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Quels sont les challenges?</a:t>
            </a:r>
            <a:endParaRPr lang="en-US" dirty="0"/>
          </a:p>
        </p:txBody>
      </p:sp>
      <p:pic>
        <p:nvPicPr>
          <p:cNvPr id="6" name="Picture 5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791AC738-7284-4015-BF0B-DA656E656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09" y="1032096"/>
            <a:ext cx="7698982" cy="52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69101"/>
      </p:ext>
    </p:extLst>
  </p:cSld>
  <p:clrMapOvr>
    <a:masterClrMapping/>
  </p:clrMapOvr>
</p:sld>
</file>

<file path=ppt/theme/theme1.xml><?xml version="1.0" encoding="utf-8"?>
<a:theme xmlns:a="http://schemas.openxmlformats.org/drawingml/2006/main" name="BFH_PPT_Vorlage_v2">
  <a:themeElements>
    <a:clrScheme name="BFH RGB">
      <a:dk1>
        <a:sysClr val="windowText" lastClr="000000"/>
      </a:dk1>
      <a:lt1>
        <a:sysClr val="window" lastClr="FFFFFF"/>
      </a:lt1>
      <a:dk2>
        <a:srgbClr val="697D91"/>
      </a:dk2>
      <a:lt2>
        <a:srgbClr val="EEECE1"/>
      </a:lt2>
      <a:accent1>
        <a:srgbClr val="556455"/>
      </a:accent1>
      <a:accent2>
        <a:srgbClr val="8CAF82"/>
      </a:accent2>
      <a:accent3>
        <a:srgbClr val="506E96"/>
      </a:accent3>
      <a:accent4>
        <a:srgbClr val="87B9C8"/>
      </a:accent4>
      <a:accent5>
        <a:srgbClr val="645078"/>
      </a:accent5>
      <a:accent6>
        <a:srgbClr val="A087AA"/>
      </a:accent6>
      <a:hlink>
        <a:srgbClr val="699BBE"/>
      </a:hlink>
      <a:folHlink>
        <a:srgbClr val="B99164"/>
      </a:folHlink>
    </a:clrScheme>
    <a:fontScheme name="BFH-Schrif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aesentation.potx" id="{FF593310-CCEB-448C-9AE4-6DBB71D84AB7}" vid="{7E114098-B4C4-43B5-93D6-1B1C477714E1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</Template>
  <TotalTime>0</TotalTime>
  <Words>386</Words>
  <Application>Microsoft Office PowerPoint</Application>
  <PresentationFormat>On-screen Show (4:3)</PresentationFormat>
  <Paragraphs>83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ＭＳ Ｐゴシック</vt:lpstr>
      <vt:lpstr>ＭＳ Ｐゴシック</vt:lpstr>
      <vt:lpstr>Arial</vt:lpstr>
      <vt:lpstr>Calibri</vt:lpstr>
      <vt:lpstr>Lucida Grande</vt:lpstr>
      <vt:lpstr>Lucida Sans</vt:lpstr>
      <vt:lpstr>Lucida Sans Unicode</vt:lpstr>
      <vt:lpstr>Wingdings</vt:lpstr>
      <vt:lpstr>BFH_PPT_Vorlage_v2</vt:lpstr>
      <vt:lpstr>Coller le bois par la chimie verte : </vt:lpstr>
      <vt:lpstr>Coller le bois, pourquoi?</vt:lpstr>
      <vt:lpstr>Coller le bois, pourquoi?</vt:lpstr>
      <vt:lpstr>Quel est le problème?</vt:lpstr>
      <vt:lpstr>Quel est le problème?</vt:lpstr>
      <vt:lpstr>Existe-t-il des solutions?</vt:lpstr>
      <vt:lpstr>Existe-t-il des solutions?</vt:lpstr>
      <vt:lpstr>Existe-t-il des solutions?</vt:lpstr>
      <vt:lpstr>Quels sont les challenges?</vt:lpstr>
      <vt:lpstr>Quels sont les challenges?</vt:lpstr>
      <vt:lpstr>La Bioraffinerie à l’origine des matériaux de demain</vt:lpstr>
      <vt:lpstr>La Bioraffinerie à l’origine des matériaux de demain</vt:lpstr>
      <vt:lpstr>Exemples d’adhésifs biosourcés développés à la BFH</vt:lpstr>
      <vt:lpstr>Exemple: adhésifs urée / formaldéhyde</vt:lpstr>
      <vt:lpstr>Exemple: adhésifs urée / formaldéhyde 5-HMF</vt:lpstr>
      <vt:lpstr>Exemple: adhésifs urée / 5-HMF</vt:lpstr>
      <vt:lpstr>Performance des panneaux de particules urée/5-HMF</vt:lpstr>
      <vt:lpstr>Performance des panneaux de particules urée/5-HMF</vt:lpstr>
      <vt:lpstr>Exemple: adhésifs phénol / formaldéhyde</vt:lpstr>
      <vt:lpstr>Exemple: adhésifs phénol / formaldéhyde</vt:lpstr>
      <vt:lpstr>Exemple: adhésifs phénol / 5-HMF</vt:lpstr>
      <vt:lpstr>Exemple: adhésifs lignine / 5-HMF</vt:lpstr>
      <vt:lpstr>Adhésifs lignine / 5-HMF</vt:lpstr>
      <vt:lpstr>Adhésifs lignine / 5-HMF</vt:lpstr>
      <vt:lpstr>Adhésifs lignine / 5-HMF</vt:lpstr>
      <vt:lpstr>Les adhésifs biosourcés ont un avenir</vt:lpstr>
      <vt:lpstr>Remerciements</vt:lpstr>
      <vt:lpstr>PowerPoint Presentation</vt:lpstr>
    </vt:vector>
  </TitlesOfParts>
  <Company>BFH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Sanglard Marion</dc:creator>
  <dc:description> </dc:description>
  <cp:lastModifiedBy>Reviewer</cp:lastModifiedBy>
  <cp:revision>117</cp:revision>
  <cp:lastPrinted>2013-04-25T14:17:09Z</cp:lastPrinted>
  <dcterms:created xsi:type="dcterms:W3CDTF">2019-01-14T08:55:06Z</dcterms:created>
  <dcterms:modified xsi:type="dcterms:W3CDTF">2019-01-30T09:57:37Z</dcterms:modified>
</cp:coreProperties>
</file>