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33"/>
  </p:notesMasterIdLst>
  <p:handoutMasterIdLst>
    <p:handoutMasterId r:id="rId34"/>
  </p:handoutMasterIdLst>
  <p:sldIdLst>
    <p:sldId id="347" r:id="rId2"/>
    <p:sldId id="471" r:id="rId3"/>
    <p:sldId id="395" r:id="rId4"/>
    <p:sldId id="397" r:id="rId5"/>
    <p:sldId id="502" r:id="rId6"/>
    <p:sldId id="507" r:id="rId7"/>
    <p:sldId id="508" r:id="rId8"/>
    <p:sldId id="501" r:id="rId9"/>
    <p:sldId id="505" r:id="rId10"/>
    <p:sldId id="500" r:id="rId11"/>
    <p:sldId id="510" r:id="rId12"/>
    <p:sldId id="512" r:id="rId13"/>
    <p:sldId id="498" r:id="rId14"/>
    <p:sldId id="511" r:id="rId15"/>
    <p:sldId id="401" r:id="rId16"/>
    <p:sldId id="480" r:id="rId17"/>
    <p:sldId id="481" r:id="rId18"/>
    <p:sldId id="493" r:id="rId19"/>
    <p:sldId id="261" r:id="rId20"/>
    <p:sldId id="486" r:id="rId21"/>
    <p:sldId id="488" r:id="rId22"/>
    <p:sldId id="513" r:id="rId23"/>
    <p:sldId id="515" r:id="rId24"/>
    <p:sldId id="514" r:id="rId25"/>
    <p:sldId id="516" r:id="rId26"/>
    <p:sldId id="517" r:id="rId27"/>
    <p:sldId id="492" r:id="rId28"/>
    <p:sldId id="503" r:id="rId29"/>
    <p:sldId id="487" r:id="rId30"/>
    <p:sldId id="518" r:id="rId31"/>
    <p:sldId id="442"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2" userDrawn="1">
          <p15:clr>
            <a:srgbClr val="A4A3A4"/>
          </p15:clr>
        </p15:guide>
        <p15:guide id="3" orient="horz" pos="2183" userDrawn="1">
          <p15:clr>
            <a:srgbClr val="A4A3A4"/>
          </p15:clr>
        </p15:guide>
        <p15:guide id="4" orient="horz" pos="822" userDrawn="1">
          <p15:clr>
            <a:srgbClr val="A4A3A4"/>
          </p15:clr>
        </p15:guide>
        <p15:guide id="6" pos="445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ksolana Shelest" initials="RS" lastIdx="1" clrIdx="0">
    <p:extLst/>
  </p:cmAuthor>
  <p:cmAuthor id="2" name="Florian Steierer" initials="FS" lastIdx="1" clrIdx="1">
    <p:extLst>
      <p:ext uri="{19B8F6BF-5375-455C-9EA6-DF929625EA0E}">
        <p15:presenceInfo xmlns:p15="http://schemas.microsoft.com/office/powerpoint/2012/main" userId="S-1-5-21-1645522239-1177238915-839522115-38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72D"/>
    <a:srgbClr val="283F19"/>
    <a:srgbClr val="3E2300"/>
    <a:srgbClr val="333300"/>
    <a:srgbClr val="365422"/>
    <a:srgbClr val="7FB957"/>
    <a:srgbClr val="D2DEEF"/>
    <a:srgbClr val="6AA343"/>
    <a:srgbClr val="5C8E3A"/>
    <a:srgbClr val="517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39" autoAdjust="0"/>
  </p:normalViewPr>
  <p:slideViewPr>
    <p:cSldViewPr snapToGrid="0">
      <p:cViewPr>
        <p:scale>
          <a:sx n="100" d="100"/>
          <a:sy n="100" d="100"/>
        </p:scale>
        <p:origin x="852" y="210"/>
      </p:cViewPr>
      <p:guideLst>
        <p:guide pos="322"/>
        <p:guide orient="horz" pos="2183"/>
        <p:guide orient="horz" pos="822"/>
        <p:guide pos="4454"/>
      </p:guideLst>
    </p:cSldViewPr>
  </p:slideViewPr>
  <p:outlineViewPr>
    <p:cViewPr>
      <p:scale>
        <a:sx n="33" d="100"/>
        <a:sy n="33" d="100"/>
      </p:scale>
      <p:origin x="0" y="-4290"/>
    </p:cViewPr>
  </p:outlineViewPr>
  <p:notesTextViewPr>
    <p:cViewPr>
      <p:scale>
        <a:sx n="3" d="2"/>
        <a:sy n="3" d="2"/>
      </p:scale>
      <p:origin x="0" y="0"/>
    </p:cViewPr>
  </p:notesTextViewPr>
  <p:notesViewPr>
    <p:cSldViewPr snapToGrid="0">
      <p:cViewPr varScale="1">
        <p:scale>
          <a:sx n="119" d="100"/>
          <a:sy n="119" d="100"/>
        </p:scale>
        <p:origin x="-229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eierer\Desktop\FAOSTAT_data_11-19-2018%20top%20ten%20countries.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eierer\Desktop\ppt%20mantau%20verabschiedung\Data\FAOSTAT_data_11-19-2018%20top%20ten%20countri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3865705986551"/>
          <c:y val="5.1809015584601728E-2"/>
          <c:w val="0.85111765116789451"/>
          <c:h val="0.7774763364333479"/>
        </c:manualLayout>
      </c:layout>
      <c:lineChart>
        <c:grouping val="standard"/>
        <c:varyColors val="0"/>
        <c:ser>
          <c:idx val="4"/>
          <c:order val="0"/>
          <c:tx>
            <c:strRef>
              <c:f>'coniferous sawnwood prod top'!$A$6</c:f>
              <c:strCache>
                <c:ptCount val="1"/>
                <c:pt idx="0">
                  <c:v>US</c:v>
                </c:pt>
              </c:strCache>
            </c:strRef>
          </c:tx>
          <c:spPr>
            <a:ln w="38100" cap="rnd">
              <a:solidFill>
                <a:srgbClr val="00B050"/>
              </a:solidFill>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top'!$B$6:$V$6</c:f>
              <c:numCache>
                <c:formatCode>General</c:formatCode>
                <c:ptCount val="21"/>
                <c:pt idx="0">
                  <c:v>58933900</c:v>
                </c:pt>
                <c:pt idx="1">
                  <c:v>58947911</c:v>
                </c:pt>
                <c:pt idx="2">
                  <c:v>62342685</c:v>
                </c:pt>
                <c:pt idx="3">
                  <c:v>61144000</c:v>
                </c:pt>
                <c:pt idx="4">
                  <c:v>58780900</c:v>
                </c:pt>
                <c:pt idx="5">
                  <c:v>60912700</c:v>
                </c:pt>
                <c:pt idx="6">
                  <c:v>61189800</c:v>
                </c:pt>
                <c:pt idx="7">
                  <c:v>66427500</c:v>
                </c:pt>
                <c:pt idx="8">
                  <c:v>69186600</c:v>
                </c:pt>
                <c:pt idx="9">
                  <c:v>65548600</c:v>
                </c:pt>
                <c:pt idx="10">
                  <c:v>59768600</c:v>
                </c:pt>
                <c:pt idx="11">
                  <c:v>49415600</c:v>
                </c:pt>
                <c:pt idx="12">
                  <c:v>39576000</c:v>
                </c:pt>
                <c:pt idx="13">
                  <c:v>42163400</c:v>
                </c:pt>
                <c:pt idx="14">
                  <c:v>45481800</c:v>
                </c:pt>
                <c:pt idx="15">
                  <c:v>48746000</c:v>
                </c:pt>
                <c:pt idx="16">
                  <c:v>51051000</c:v>
                </c:pt>
                <c:pt idx="17">
                  <c:v>53803300</c:v>
                </c:pt>
                <c:pt idx="18">
                  <c:v>53793000</c:v>
                </c:pt>
                <c:pt idx="19">
                  <c:v>55627000</c:v>
                </c:pt>
                <c:pt idx="20">
                  <c:v>57600000</c:v>
                </c:pt>
              </c:numCache>
            </c:numRef>
          </c:val>
          <c:smooth val="0"/>
          <c:extLst>
            <c:ext xmlns:c16="http://schemas.microsoft.com/office/drawing/2014/chart" uri="{C3380CC4-5D6E-409C-BE32-E72D297353CC}">
              <c16:uniqueId val="{00000000-6D0E-4325-8EFA-B5E6CE3C25E0}"/>
            </c:ext>
          </c:extLst>
        </c:ser>
        <c:ser>
          <c:idx val="5"/>
          <c:order val="1"/>
          <c:tx>
            <c:strRef>
              <c:f>'coniferous sawnwood prod top'!$A$7</c:f>
              <c:strCache>
                <c:ptCount val="1"/>
                <c:pt idx="0">
                  <c:v>CA</c:v>
                </c:pt>
              </c:strCache>
            </c:strRef>
          </c:tx>
          <c:spPr>
            <a:ln w="38100" cap="rnd">
              <a:solidFill>
                <a:schemeClr val="accent5"/>
              </a:solidFill>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top'!$B$7:$V$7</c:f>
              <c:numCache>
                <c:formatCode>General</c:formatCode>
                <c:ptCount val="21"/>
                <c:pt idx="0">
                  <c:v>46829584</c:v>
                </c:pt>
                <c:pt idx="1">
                  <c:v>46158265</c:v>
                </c:pt>
                <c:pt idx="2">
                  <c:v>49361079</c:v>
                </c:pt>
                <c:pt idx="3">
                  <c:v>49381607</c:v>
                </c:pt>
                <c:pt idx="4">
                  <c:v>52613600</c:v>
                </c:pt>
                <c:pt idx="5">
                  <c:v>56750276</c:v>
                </c:pt>
                <c:pt idx="6">
                  <c:v>55131762</c:v>
                </c:pt>
                <c:pt idx="7">
                  <c:v>59135910</c:v>
                </c:pt>
                <c:pt idx="8">
                  <c:v>58469632</c:v>
                </c:pt>
                <c:pt idx="9">
                  <c:v>57067208</c:v>
                </c:pt>
                <c:pt idx="10">
                  <c:v>50883433</c:v>
                </c:pt>
                <c:pt idx="11">
                  <c:v>40436922</c:v>
                </c:pt>
                <c:pt idx="12">
                  <c:v>32006530</c:v>
                </c:pt>
                <c:pt idx="13">
                  <c:v>37712000</c:v>
                </c:pt>
                <c:pt idx="14">
                  <c:v>37408780</c:v>
                </c:pt>
                <c:pt idx="15">
                  <c:v>39288043</c:v>
                </c:pt>
                <c:pt idx="16">
                  <c:v>41424453</c:v>
                </c:pt>
                <c:pt idx="17">
                  <c:v>41891000</c:v>
                </c:pt>
                <c:pt idx="18">
                  <c:v>45360460</c:v>
                </c:pt>
                <c:pt idx="19">
                  <c:v>48160699</c:v>
                </c:pt>
                <c:pt idx="20">
                  <c:v>48159258</c:v>
                </c:pt>
              </c:numCache>
            </c:numRef>
          </c:val>
          <c:smooth val="0"/>
          <c:extLst>
            <c:ext xmlns:c16="http://schemas.microsoft.com/office/drawing/2014/chart" uri="{C3380CC4-5D6E-409C-BE32-E72D297353CC}">
              <c16:uniqueId val="{00000001-6D0E-4325-8EFA-B5E6CE3C25E0}"/>
            </c:ext>
          </c:extLst>
        </c:ser>
        <c:ser>
          <c:idx val="6"/>
          <c:order val="2"/>
          <c:tx>
            <c:strRef>
              <c:f>'coniferous sawnwood prod top'!$A$8</c:f>
              <c:strCache>
                <c:ptCount val="1"/>
                <c:pt idx="0">
                  <c:v>RF</c:v>
                </c:pt>
              </c:strCache>
            </c:strRef>
          </c:tx>
          <c:spPr>
            <a:ln w="38100" cap="rnd">
              <a:solidFill>
                <a:schemeClr val="accent2"/>
              </a:solidFill>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top'!$B$8:$V$8</c:f>
              <c:numCache>
                <c:formatCode>General</c:formatCode>
                <c:ptCount val="21"/>
                <c:pt idx="0">
                  <c:v>16675000</c:v>
                </c:pt>
                <c:pt idx="1">
                  <c:v>15610000</c:v>
                </c:pt>
                <c:pt idx="2">
                  <c:v>16635000</c:v>
                </c:pt>
                <c:pt idx="3">
                  <c:v>17460000</c:v>
                </c:pt>
                <c:pt idx="4">
                  <c:v>18375000</c:v>
                </c:pt>
                <c:pt idx="5">
                  <c:v>16931000</c:v>
                </c:pt>
                <c:pt idx="6">
                  <c:v>17736000</c:v>
                </c:pt>
                <c:pt idx="7">
                  <c:v>18770000</c:v>
                </c:pt>
                <c:pt idx="8">
                  <c:v>21265000</c:v>
                </c:pt>
                <c:pt idx="9">
                  <c:v>23513000</c:v>
                </c:pt>
                <c:pt idx="10">
                  <c:v>26509000</c:v>
                </c:pt>
                <c:pt idx="11">
                  <c:v>25124000</c:v>
                </c:pt>
                <c:pt idx="12">
                  <c:v>25388000</c:v>
                </c:pt>
                <c:pt idx="13">
                  <c:v>26412000</c:v>
                </c:pt>
                <c:pt idx="14">
                  <c:v>29055000</c:v>
                </c:pt>
                <c:pt idx="15">
                  <c:v>30040000</c:v>
                </c:pt>
                <c:pt idx="16">
                  <c:v>31200000</c:v>
                </c:pt>
                <c:pt idx="17">
                  <c:v>32100000</c:v>
                </c:pt>
                <c:pt idx="18">
                  <c:v>32150000</c:v>
                </c:pt>
                <c:pt idx="19">
                  <c:v>34287975</c:v>
                </c:pt>
                <c:pt idx="20">
                  <c:v>37819636</c:v>
                </c:pt>
              </c:numCache>
            </c:numRef>
          </c:val>
          <c:smooth val="0"/>
          <c:extLst>
            <c:ext xmlns:c16="http://schemas.microsoft.com/office/drawing/2014/chart" uri="{C3380CC4-5D6E-409C-BE32-E72D297353CC}">
              <c16:uniqueId val="{00000002-6D0E-4325-8EFA-B5E6CE3C25E0}"/>
            </c:ext>
          </c:extLst>
        </c:ser>
        <c:ser>
          <c:idx val="7"/>
          <c:order val="3"/>
          <c:tx>
            <c:strRef>
              <c:f>'coniferous sawnwood prod top'!$A$9</c:f>
              <c:strCache>
                <c:ptCount val="1"/>
                <c:pt idx="0">
                  <c:v>DE</c:v>
                </c:pt>
              </c:strCache>
            </c:strRef>
          </c:tx>
          <c:spPr>
            <a:ln w="38100" cap="rnd">
              <a:solidFill>
                <a:srgbClr val="FF0000"/>
              </a:solidFill>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top'!$B$9:$V$9</c:f>
              <c:numCache>
                <c:formatCode>General</c:formatCode>
                <c:ptCount val="21"/>
                <c:pt idx="0">
                  <c:v>13682000</c:v>
                </c:pt>
                <c:pt idx="1">
                  <c:v>13807000</c:v>
                </c:pt>
                <c:pt idx="2">
                  <c:v>14537000</c:v>
                </c:pt>
                <c:pt idx="3">
                  <c:v>15020000</c:v>
                </c:pt>
                <c:pt idx="4">
                  <c:v>14889000</c:v>
                </c:pt>
                <c:pt idx="5">
                  <c:v>15979000</c:v>
                </c:pt>
                <c:pt idx="6">
                  <c:v>16525000</c:v>
                </c:pt>
                <c:pt idx="7">
                  <c:v>18449000</c:v>
                </c:pt>
                <c:pt idx="8">
                  <c:v>20803000</c:v>
                </c:pt>
                <c:pt idx="9">
                  <c:v>23242000</c:v>
                </c:pt>
                <c:pt idx="10">
                  <c:v>23922000</c:v>
                </c:pt>
                <c:pt idx="11">
                  <c:v>18093000</c:v>
                </c:pt>
                <c:pt idx="12">
                  <c:v>19656678</c:v>
                </c:pt>
                <c:pt idx="13">
                  <c:v>21161278</c:v>
                </c:pt>
                <c:pt idx="14">
                  <c:v>21632500</c:v>
                </c:pt>
                <c:pt idx="15">
                  <c:v>20076379</c:v>
                </c:pt>
                <c:pt idx="16">
                  <c:v>20428366</c:v>
                </c:pt>
                <c:pt idx="17">
                  <c:v>20756900</c:v>
                </c:pt>
                <c:pt idx="18">
                  <c:v>20433479</c:v>
                </c:pt>
                <c:pt idx="19">
                  <c:v>21109033</c:v>
                </c:pt>
                <c:pt idx="20">
                  <c:v>22050255</c:v>
                </c:pt>
              </c:numCache>
            </c:numRef>
          </c:val>
          <c:smooth val="0"/>
          <c:extLst>
            <c:ext xmlns:c16="http://schemas.microsoft.com/office/drawing/2014/chart" uri="{C3380CC4-5D6E-409C-BE32-E72D297353CC}">
              <c16:uniqueId val="{00000003-6D0E-4325-8EFA-B5E6CE3C25E0}"/>
            </c:ext>
          </c:extLst>
        </c:ser>
        <c:ser>
          <c:idx val="10"/>
          <c:order val="4"/>
          <c:tx>
            <c:strRef>
              <c:f>'coniferous sawnwood prod top'!$A$10</c:f>
              <c:strCache>
                <c:ptCount val="1"/>
                <c:pt idx="0">
                  <c:v>SE</c:v>
                </c:pt>
              </c:strCache>
            </c:strRef>
          </c:tx>
          <c:spPr>
            <a:ln w="38100" cap="rnd">
              <a:solidFill>
                <a:srgbClr val="7030A0"/>
              </a:solidFill>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top'!$B$10:$V$10</c:f>
              <c:numCache>
                <c:formatCode>General</c:formatCode>
                <c:ptCount val="21"/>
                <c:pt idx="0">
                  <c:v>15419000</c:v>
                </c:pt>
                <c:pt idx="1">
                  <c:v>14874000</c:v>
                </c:pt>
                <c:pt idx="2">
                  <c:v>14608000</c:v>
                </c:pt>
                <c:pt idx="3">
                  <c:v>15970000</c:v>
                </c:pt>
                <c:pt idx="4">
                  <c:v>15830000</c:v>
                </c:pt>
                <c:pt idx="5">
                  <c:v>16012000</c:v>
                </c:pt>
                <c:pt idx="6">
                  <c:v>16640000</c:v>
                </c:pt>
                <c:pt idx="7">
                  <c:v>16740000</c:v>
                </c:pt>
                <c:pt idx="8">
                  <c:v>17440000</c:v>
                </c:pt>
                <c:pt idx="9">
                  <c:v>18190000</c:v>
                </c:pt>
                <c:pt idx="10">
                  <c:v>18637000</c:v>
                </c:pt>
                <c:pt idx="11">
                  <c:v>17500000</c:v>
                </c:pt>
                <c:pt idx="12">
                  <c:v>16115000</c:v>
                </c:pt>
                <c:pt idx="13">
                  <c:v>16642000</c:v>
                </c:pt>
                <c:pt idx="14">
                  <c:v>16398000</c:v>
                </c:pt>
                <c:pt idx="15">
                  <c:v>16143000</c:v>
                </c:pt>
                <c:pt idx="16">
                  <c:v>15964000</c:v>
                </c:pt>
                <c:pt idx="17">
                  <c:v>17400000</c:v>
                </c:pt>
                <c:pt idx="18">
                  <c:v>18074000</c:v>
                </c:pt>
                <c:pt idx="19">
                  <c:v>18260000</c:v>
                </c:pt>
                <c:pt idx="20">
                  <c:v>18310000</c:v>
                </c:pt>
              </c:numCache>
            </c:numRef>
          </c:val>
          <c:smooth val="0"/>
          <c:extLst>
            <c:ext xmlns:c16="http://schemas.microsoft.com/office/drawing/2014/chart" uri="{C3380CC4-5D6E-409C-BE32-E72D297353CC}">
              <c16:uniqueId val="{00000004-6D0E-4325-8EFA-B5E6CE3C25E0}"/>
            </c:ext>
          </c:extLst>
        </c:ser>
        <c:ser>
          <c:idx val="0"/>
          <c:order val="5"/>
          <c:tx>
            <c:strRef>
              <c:f>'coniferous sawnwood prod top'!$A$11</c:f>
              <c:strCache>
                <c:ptCount val="1"/>
                <c:pt idx="0">
                  <c:v>CN</c:v>
                </c:pt>
              </c:strCache>
            </c:strRef>
          </c:tx>
          <c:spPr>
            <a:ln w="38100" cap="rnd">
              <a:solidFill>
                <a:srgbClr val="FF0000"/>
              </a:solidFill>
              <a:prstDash val="sysDash"/>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top'!$B$11:$V$11</c:f>
              <c:numCache>
                <c:formatCode>General</c:formatCode>
                <c:ptCount val="21"/>
                <c:pt idx="0">
                  <c:v>12074000</c:v>
                </c:pt>
                <c:pt idx="1">
                  <c:v>10725000</c:v>
                </c:pt>
                <c:pt idx="2">
                  <c:v>9515000</c:v>
                </c:pt>
                <c:pt idx="3">
                  <c:v>3860000</c:v>
                </c:pt>
                <c:pt idx="4">
                  <c:v>4853000</c:v>
                </c:pt>
                <c:pt idx="5">
                  <c:v>5112000</c:v>
                </c:pt>
                <c:pt idx="6">
                  <c:v>6780000</c:v>
                </c:pt>
                <c:pt idx="7">
                  <c:v>6425000</c:v>
                </c:pt>
                <c:pt idx="8">
                  <c:v>7506000</c:v>
                </c:pt>
                <c:pt idx="9">
                  <c:v>10425000</c:v>
                </c:pt>
                <c:pt idx="10">
                  <c:v>11861000</c:v>
                </c:pt>
                <c:pt idx="11">
                  <c:v>11900000</c:v>
                </c:pt>
                <c:pt idx="12">
                  <c:v>13533000</c:v>
                </c:pt>
                <c:pt idx="13">
                  <c:v>14900000</c:v>
                </c:pt>
                <c:pt idx="14">
                  <c:v>17900000</c:v>
                </c:pt>
                <c:pt idx="15">
                  <c:v>22300000</c:v>
                </c:pt>
                <c:pt idx="16">
                  <c:v>26500000</c:v>
                </c:pt>
                <c:pt idx="17">
                  <c:v>30458000</c:v>
                </c:pt>
                <c:pt idx="18">
                  <c:v>33102000</c:v>
                </c:pt>
                <c:pt idx="19">
                  <c:v>34375000</c:v>
                </c:pt>
                <c:pt idx="20">
                  <c:v>34375000</c:v>
                </c:pt>
              </c:numCache>
            </c:numRef>
          </c:val>
          <c:smooth val="0"/>
          <c:extLst>
            <c:ext xmlns:c16="http://schemas.microsoft.com/office/drawing/2014/chart" uri="{C3380CC4-5D6E-409C-BE32-E72D297353CC}">
              <c16:uniqueId val="{00000005-6D0E-4325-8EFA-B5E6CE3C25E0}"/>
            </c:ext>
          </c:extLst>
        </c:ser>
        <c:ser>
          <c:idx val="1"/>
          <c:order val="6"/>
          <c:tx>
            <c:strRef>
              <c:f>'coniferous sawnwood prod top'!$A$12</c:f>
              <c:strCache>
                <c:ptCount val="1"/>
                <c:pt idx="0">
                  <c:v>JP</c:v>
                </c:pt>
              </c:strCache>
            </c:strRef>
          </c:tx>
          <c:spPr>
            <a:ln w="38100" cap="rnd">
              <a:solidFill>
                <a:srgbClr val="7030A0"/>
              </a:solidFill>
              <a:prstDash val="sysDash"/>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top'!$B$12:$V$12</c:f>
              <c:numCache>
                <c:formatCode>General</c:formatCode>
                <c:ptCount val="21"/>
                <c:pt idx="0">
                  <c:v>20719000</c:v>
                </c:pt>
                <c:pt idx="1">
                  <c:v>17788000</c:v>
                </c:pt>
                <c:pt idx="2">
                  <c:v>17270000</c:v>
                </c:pt>
                <c:pt idx="3">
                  <c:v>16479000</c:v>
                </c:pt>
                <c:pt idx="4">
                  <c:v>14974000</c:v>
                </c:pt>
                <c:pt idx="5">
                  <c:v>13970000</c:v>
                </c:pt>
                <c:pt idx="6">
                  <c:v>13550000</c:v>
                </c:pt>
                <c:pt idx="7">
                  <c:v>13263000</c:v>
                </c:pt>
                <c:pt idx="8">
                  <c:v>12517000</c:v>
                </c:pt>
                <c:pt idx="9">
                  <c:v>12228000</c:v>
                </c:pt>
                <c:pt idx="10">
                  <c:v>11411000</c:v>
                </c:pt>
                <c:pt idx="11">
                  <c:v>10688000</c:v>
                </c:pt>
                <c:pt idx="12">
                  <c:v>9134000</c:v>
                </c:pt>
                <c:pt idx="13">
                  <c:v>9277000</c:v>
                </c:pt>
                <c:pt idx="14">
                  <c:v>9294000</c:v>
                </c:pt>
                <c:pt idx="15">
                  <c:v>8267000</c:v>
                </c:pt>
                <c:pt idx="16">
                  <c:v>9050000</c:v>
                </c:pt>
                <c:pt idx="17">
                  <c:v>8622000</c:v>
                </c:pt>
                <c:pt idx="18">
                  <c:v>8299000</c:v>
                </c:pt>
                <c:pt idx="19">
                  <c:v>8419000</c:v>
                </c:pt>
                <c:pt idx="20">
                  <c:v>8419000</c:v>
                </c:pt>
              </c:numCache>
            </c:numRef>
          </c:val>
          <c:smooth val="0"/>
          <c:extLst>
            <c:ext xmlns:c16="http://schemas.microsoft.com/office/drawing/2014/chart" uri="{C3380CC4-5D6E-409C-BE32-E72D297353CC}">
              <c16:uniqueId val="{00000006-6D0E-4325-8EFA-B5E6CE3C25E0}"/>
            </c:ext>
          </c:extLst>
        </c:ser>
        <c:ser>
          <c:idx val="2"/>
          <c:order val="7"/>
          <c:tx>
            <c:strRef>
              <c:f>'coniferous sawnwood prod top'!$A$13</c:f>
              <c:strCache>
                <c:ptCount val="1"/>
                <c:pt idx="0">
                  <c:v>FI</c:v>
                </c:pt>
              </c:strCache>
            </c:strRef>
          </c:tx>
          <c:spPr>
            <a:ln w="38100" cap="rnd">
              <a:solidFill>
                <a:schemeClr val="accent6"/>
              </a:solidFill>
              <a:prstDash val="sysDash"/>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top'!$B$13:$V$13</c:f>
              <c:numCache>
                <c:formatCode>General</c:formatCode>
                <c:ptCount val="21"/>
                <c:pt idx="0">
                  <c:v>11360000</c:v>
                </c:pt>
                <c:pt idx="1">
                  <c:v>12240000</c:v>
                </c:pt>
                <c:pt idx="2">
                  <c:v>12708000</c:v>
                </c:pt>
                <c:pt idx="3">
                  <c:v>13320000</c:v>
                </c:pt>
                <c:pt idx="4">
                  <c:v>12670000</c:v>
                </c:pt>
                <c:pt idx="5">
                  <c:v>13280000</c:v>
                </c:pt>
                <c:pt idx="6">
                  <c:v>13645000</c:v>
                </c:pt>
                <c:pt idx="7">
                  <c:v>13460000</c:v>
                </c:pt>
                <c:pt idx="8">
                  <c:v>12190000</c:v>
                </c:pt>
                <c:pt idx="9">
                  <c:v>12145000</c:v>
                </c:pt>
                <c:pt idx="10">
                  <c:v>12400000</c:v>
                </c:pt>
                <c:pt idx="11">
                  <c:v>9800000</c:v>
                </c:pt>
                <c:pt idx="12">
                  <c:v>8000000</c:v>
                </c:pt>
                <c:pt idx="13">
                  <c:v>9400000</c:v>
                </c:pt>
                <c:pt idx="14">
                  <c:v>9700000</c:v>
                </c:pt>
                <c:pt idx="15">
                  <c:v>9400000</c:v>
                </c:pt>
                <c:pt idx="16">
                  <c:v>10400000</c:v>
                </c:pt>
                <c:pt idx="17">
                  <c:v>10880000</c:v>
                </c:pt>
                <c:pt idx="18">
                  <c:v>10600000</c:v>
                </c:pt>
                <c:pt idx="19">
                  <c:v>11370000</c:v>
                </c:pt>
                <c:pt idx="20">
                  <c:v>11700000</c:v>
                </c:pt>
              </c:numCache>
            </c:numRef>
          </c:val>
          <c:smooth val="0"/>
          <c:extLst>
            <c:ext xmlns:c16="http://schemas.microsoft.com/office/drawing/2014/chart" uri="{C3380CC4-5D6E-409C-BE32-E72D297353CC}">
              <c16:uniqueId val="{00000007-6D0E-4325-8EFA-B5E6CE3C25E0}"/>
            </c:ext>
          </c:extLst>
        </c:ser>
        <c:ser>
          <c:idx val="3"/>
          <c:order val="8"/>
          <c:tx>
            <c:strRef>
              <c:f>'coniferous sawnwood prod top'!$A$14</c:f>
              <c:strCache>
                <c:ptCount val="1"/>
                <c:pt idx="0">
                  <c:v>AT</c:v>
                </c:pt>
              </c:strCache>
            </c:strRef>
          </c:tx>
          <c:spPr>
            <a:ln w="38100" cap="rnd">
              <a:solidFill>
                <a:schemeClr val="accent5"/>
              </a:solidFill>
              <a:prstDash val="sysDash"/>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top'!$B$14:$V$14</c:f>
              <c:numCache>
                <c:formatCode>General</c:formatCode>
                <c:ptCount val="21"/>
                <c:pt idx="0">
                  <c:v>8254000</c:v>
                </c:pt>
                <c:pt idx="1">
                  <c:v>8534000</c:v>
                </c:pt>
                <c:pt idx="2">
                  <c:v>9400000</c:v>
                </c:pt>
                <c:pt idx="3">
                  <c:v>10150000</c:v>
                </c:pt>
                <c:pt idx="4">
                  <c:v>10011000</c:v>
                </c:pt>
                <c:pt idx="5">
                  <c:v>10191000</c:v>
                </c:pt>
                <c:pt idx="6">
                  <c:v>10263000</c:v>
                </c:pt>
                <c:pt idx="7">
                  <c:v>10917000</c:v>
                </c:pt>
                <c:pt idx="8">
                  <c:v>10884000</c:v>
                </c:pt>
                <c:pt idx="9">
                  <c:v>10265000</c:v>
                </c:pt>
                <c:pt idx="10">
                  <c:v>11580000</c:v>
                </c:pt>
                <c:pt idx="11">
                  <c:v>10595000</c:v>
                </c:pt>
                <c:pt idx="12">
                  <c:v>8295000</c:v>
                </c:pt>
                <c:pt idx="13">
                  <c:v>9445000</c:v>
                </c:pt>
                <c:pt idx="14">
                  <c:v>9485000</c:v>
                </c:pt>
                <c:pt idx="15">
                  <c:v>8793000</c:v>
                </c:pt>
                <c:pt idx="16">
                  <c:v>8385000</c:v>
                </c:pt>
                <c:pt idx="17">
                  <c:v>8327000</c:v>
                </c:pt>
                <c:pt idx="18">
                  <c:v>8605000</c:v>
                </c:pt>
                <c:pt idx="19">
                  <c:v>9256000</c:v>
                </c:pt>
                <c:pt idx="20">
                  <c:v>9439000</c:v>
                </c:pt>
              </c:numCache>
            </c:numRef>
          </c:val>
          <c:smooth val="0"/>
          <c:extLst>
            <c:ext xmlns:c16="http://schemas.microsoft.com/office/drawing/2014/chart" uri="{C3380CC4-5D6E-409C-BE32-E72D297353CC}">
              <c16:uniqueId val="{00000008-6D0E-4325-8EFA-B5E6CE3C25E0}"/>
            </c:ext>
          </c:extLst>
        </c:ser>
        <c:ser>
          <c:idx val="8"/>
          <c:order val="9"/>
          <c:tx>
            <c:strRef>
              <c:f>'coniferous sawnwood prod top'!$A$15</c:f>
              <c:strCache>
                <c:ptCount val="1"/>
                <c:pt idx="0">
                  <c:v>BR</c:v>
                </c:pt>
              </c:strCache>
            </c:strRef>
          </c:tx>
          <c:spPr>
            <a:ln w="38100" cap="rnd">
              <a:solidFill>
                <a:schemeClr val="accent2"/>
              </a:solidFill>
              <a:prstDash val="sysDash"/>
              <a:round/>
            </a:ln>
            <a:effectLst/>
          </c:spPr>
          <c:marker>
            <c:symbol val="none"/>
          </c:marker>
          <c:cat>
            <c:numRef>
              <c:f>'coniferous sawnwood prod top'!$B$5:$V$5</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'coniferous sawnwood prod top'!$B$15:$V$15</c:f>
              <c:numCache>
                <c:formatCode>General</c:formatCode>
                <c:ptCount val="21"/>
                <c:pt idx="0">
                  <c:v>5610000</c:v>
                </c:pt>
                <c:pt idx="1">
                  <c:v>6020000</c:v>
                </c:pt>
                <c:pt idx="2">
                  <c:v>6730000</c:v>
                </c:pt>
                <c:pt idx="3">
                  <c:v>7500000</c:v>
                </c:pt>
                <c:pt idx="4">
                  <c:v>7950000</c:v>
                </c:pt>
                <c:pt idx="5">
                  <c:v>8320000</c:v>
                </c:pt>
                <c:pt idx="6">
                  <c:v>8660000</c:v>
                </c:pt>
                <c:pt idx="7">
                  <c:v>8990000</c:v>
                </c:pt>
                <c:pt idx="8">
                  <c:v>8935000</c:v>
                </c:pt>
                <c:pt idx="9">
                  <c:v>9078000</c:v>
                </c:pt>
                <c:pt idx="10">
                  <c:v>9260000</c:v>
                </c:pt>
                <c:pt idx="11">
                  <c:v>8797000</c:v>
                </c:pt>
                <c:pt idx="12">
                  <c:v>8470000</c:v>
                </c:pt>
                <c:pt idx="13">
                  <c:v>8970000</c:v>
                </c:pt>
                <c:pt idx="14">
                  <c:v>9060000</c:v>
                </c:pt>
                <c:pt idx="15">
                  <c:v>9170000</c:v>
                </c:pt>
                <c:pt idx="16">
                  <c:v>9370000</c:v>
                </c:pt>
                <c:pt idx="17">
                  <c:v>9230000</c:v>
                </c:pt>
                <c:pt idx="18">
                  <c:v>8800000</c:v>
                </c:pt>
                <c:pt idx="19">
                  <c:v>8600000</c:v>
                </c:pt>
                <c:pt idx="20">
                  <c:v>8600000</c:v>
                </c:pt>
              </c:numCache>
            </c:numRef>
          </c:val>
          <c:smooth val="0"/>
          <c:extLst>
            <c:ext xmlns:c16="http://schemas.microsoft.com/office/drawing/2014/chart" uri="{C3380CC4-5D6E-409C-BE32-E72D297353CC}">
              <c16:uniqueId val="{00000009-6D0E-4325-8EFA-B5E6CE3C25E0}"/>
            </c:ext>
          </c:extLst>
        </c:ser>
        <c:dLbls>
          <c:showLegendKey val="0"/>
          <c:showVal val="0"/>
          <c:showCatName val="0"/>
          <c:showSerName val="0"/>
          <c:showPercent val="0"/>
          <c:showBubbleSize val="0"/>
        </c:dLbls>
        <c:smooth val="0"/>
        <c:axId val="749531848"/>
        <c:axId val="749534472"/>
      </c:lineChart>
      <c:catAx>
        <c:axId val="74953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49534472"/>
        <c:crosses val="autoZero"/>
        <c:auto val="1"/>
        <c:lblAlgn val="ctr"/>
        <c:lblOffset val="100"/>
        <c:tickLblSkip val="2"/>
        <c:tickMarkSkip val="1"/>
        <c:noMultiLvlLbl val="0"/>
      </c:catAx>
      <c:valAx>
        <c:axId val="749534472"/>
        <c:scaling>
          <c:orientation val="minMax"/>
          <c:max val="7050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49531848"/>
        <c:crosses val="autoZero"/>
        <c:crossBetween val="midCat"/>
        <c:majorUnit val="10000000"/>
        <c:dispUnits>
          <c:builtInUnit val="millions"/>
          <c:dispUnitsLbl>
            <c:layout>
              <c:manualLayout>
                <c:xMode val="edge"/>
                <c:yMode val="edge"/>
                <c:x val="9.5686271301900511E-3"/>
                <c:y val="0.31462162820158374"/>
              </c:manualLayout>
            </c:layout>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million m3</a:t>
                  </a:r>
                </a:p>
              </c:rich>
            </c:tx>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1.2908713036872349E-2"/>
          <c:y val="0.91942584693824192"/>
          <c:w val="0.98709128696312765"/>
          <c:h val="6.799681373164856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'Sawn softwood exporter'!$A$2</c:f>
              <c:strCache>
                <c:ptCount val="1"/>
                <c:pt idx="0">
                  <c:v>CA</c:v>
                </c:pt>
              </c:strCache>
            </c:strRef>
          </c:tx>
          <c:spPr>
            <a:ln w="38100" cap="rnd">
              <a:solidFill>
                <a:schemeClr val="accent6"/>
              </a:solidFill>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exporter'!$B$2:$V$2</c:f>
              <c:numCache>
                <c:formatCode>General</c:formatCode>
                <c:ptCount val="21"/>
                <c:pt idx="0">
                  <c:v>34328778</c:v>
                </c:pt>
                <c:pt idx="1">
                  <c:v>33981881</c:v>
                </c:pt>
                <c:pt idx="2">
                  <c:v>34852436</c:v>
                </c:pt>
                <c:pt idx="3">
                  <c:v>35011299</c:v>
                </c:pt>
                <c:pt idx="4">
                  <c:v>35075700</c:v>
                </c:pt>
                <c:pt idx="5">
                  <c:v>35964579</c:v>
                </c:pt>
                <c:pt idx="6">
                  <c:v>36609248</c:v>
                </c:pt>
                <c:pt idx="7">
                  <c:v>39731748</c:v>
                </c:pt>
                <c:pt idx="8">
                  <c:v>39836912</c:v>
                </c:pt>
                <c:pt idx="9">
                  <c:v>37908669</c:v>
                </c:pt>
                <c:pt idx="10">
                  <c:v>32385408</c:v>
                </c:pt>
                <c:pt idx="11">
                  <c:v>23734605</c:v>
                </c:pt>
                <c:pt idx="12">
                  <c:v>18671617</c:v>
                </c:pt>
                <c:pt idx="13">
                  <c:v>21866147</c:v>
                </c:pt>
                <c:pt idx="14">
                  <c:v>23797309</c:v>
                </c:pt>
                <c:pt idx="15">
                  <c:v>24886000</c:v>
                </c:pt>
                <c:pt idx="16">
                  <c:v>27567209</c:v>
                </c:pt>
                <c:pt idx="17">
                  <c:v>28943000</c:v>
                </c:pt>
                <c:pt idx="18">
                  <c:v>29783821</c:v>
                </c:pt>
                <c:pt idx="19">
                  <c:v>32634273</c:v>
                </c:pt>
                <c:pt idx="20">
                  <c:v>31075582</c:v>
                </c:pt>
              </c:numCache>
            </c:numRef>
          </c:val>
          <c:smooth val="0"/>
          <c:extLst>
            <c:ext xmlns:c16="http://schemas.microsoft.com/office/drawing/2014/chart" uri="{C3380CC4-5D6E-409C-BE32-E72D297353CC}">
              <c16:uniqueId val="{00000000-F7E8-49F7-AEEB-A248115410DA}"/>
            </c:ext>
          </c:extLst>
        </c:ser>
        <c:ser>
          <c:idx val="1"/>
          <c:order val="1"/>
          <c:tx>
            <c:strRef>
              <c:f>'Sawn softwood exporter'!$A$3</c:f>
              <c:strCache>
                <c:ptCount val="1"/>
                <c:pt idx="0">
                  <c:v>RF</c:v>
                </c:pt>
              </c:strCache>
            </c:strRef>
          </c:tx>
          <c:spPr>
            <a:ln w="38100" cap="rnd">
              <a:solidFill>
                <a:schemeClr val="accent2"/>
              </a:solidFill>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exporter'!$B$3:$V$3</c:f>
              <c:numCache>
                <c:formatCode>General</c:formatCode>
                <c:ptCount val="21"/>
                <c:pt idx="0">
                  <c:v>4780000</c:v>
                </c:pt>
                <c:pt idx="1">
                  <c:v>4632000</c:v>
                </c:pt>
                <c:pt idx="2">
                  <c:v>6125000</c:v>
                </c:pt>
                <c:pt idx="3">
                  <c:v>7373000</c:v>
                </c:pt>
                <c:pt idx="4">
                  <c:v>7325000</c:v>
                </c:pt>
                <c:pt idx="5">
                  <c:v>8600000</c:v>
                </c:pt>
                <c:pt idx="6">
                  <c:v>10156000</c:v>
                </c:pt>
                <c:pt idx="7">
                  <c:v>12208000</c:v>
                </c:pt>
                <c:pt idx="8">
                  <c:v>14312000</c:v>
                </c:pt>
                <c:pt idx="9">
                  <c:v>15430000</c:v>
                </c:pt>
                <c:pt idx="10">
                  <c:v>16766000</c:v>
                </c:pt>
                <c:pt idx="11">
                  <c:v>14876000</c:v>
                </c:pt>
                <c:pt idx="12">
                  <c:v>15825000</c:v>
                </c:pt>
                <c:pt idx="13">
                  <c:v>17117636</c:v>
                </c:pt>
                <c:pt idx="14">
                  <c:v>18846000</c:v>
                </c:pt>
                <c:pt idx="15">
                  <c:v>19415508</c:v>
                </c:pt>
                <c:pt idx="16">
                  <c:v>20215000</c:v>
                </c:pt>
                <c:pt idx="17">
                  <c:v>21381000</c:v>
                </c:pt>
                <c:pt idx="18">
                  <c:v>23067759</c:v>
                </c:pt>
                <c:pt idx="19">
                  <c:v>25429137</c:v>
                </c:pt>
                <c:pt idx="20">
                  <c:v>27971388</c:v>
                </c:pt>
              </c:numCache>
            </c:numRef>
          </c:val>
          <c:smooth val="0"/>
          <c:extLst>
            <c:ext xmlns:c16="http://schemas.microsoft.com/office/drawing/2014/chart" uri="{C3380CC4-5D6E-409C-BE32-E72D297353CC}">
              <c16:uniqueId val="{00000001-F7E8-49F7-AEEB-A248115410DA}"/>
            </c:ext>
          </c:extLst>
        </c:ser>
        <c:ser>
          <c:idx val="2"/>
          <c:order val="2"/>
          <c:tx>
            <c:strRef>
              <c:f>'Sawn softwood exporter'!$A$4</c:f>
              <c:strCache>
                <c:ptCount val="1"/>
                <c:pt idx="0">
                  <c:v>SE</c:v>
                </c:pt>
              </c:strCache>
            </c:strRef>
          </c:tx>
          <c:spPr>
            <a:ln w="38100" cap="rnd">
              <a:solidFill>
                <a:srgbClr val="7030A0"/>
              </a:solidFill>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exporter'!$B$4:$V$4</c:f>
              <c:numCache>
                <c:formatCode>General</c:formatCode>
                <c:ptCount val="21"/>
                <c:pt idx="0">
                  <c:v>10902000</c:v>
                </c:pt>
                <c:pt idx="1">
                  <c:v>10975300</c:v>
                </c:pt>
                <c:pt idx="2">
                  <c:v>11060000</c:v>
                </c:pt>
                <c:pt idx="3">
                  <c:v>11022000</c:v>
                </c:pt>
                <c:pt idx="4">
                  <c:v>10967000</c:v>
                </c:pt>
                <c:pt idx="5">
                  <c:v>11272802</c:v>
                </c:pt>
                <c:pt idx="6">
                  <c:v>10995839</c:v>
                </c:pt>
                <c:pt idx="7">
                  <c:v>11247000</c:v>
                </c:pt>
                <c:pt idx="8">
                  <c:v>11887000</c:v>
                </c:pt>
                <c:pt idx="9">
                  <c:v>13203000</c:v>
                </c:pt>
                <c:pt idx="10">
                  <c:v>11332000</c:v>
                </c:pt>
                <c:pt idx="11">
                  <c:v>11984404</c:v>
                </c:pt>
                <c:pt idx="12">
                  <c:v>12252000</c:v>
                </c:pt>
                <c:pt idx="13">
                  <c:v>11358840</c:v>
                </c:pt>
                <c:pt idx="14">
                  <c:v>11656400</c:v>
                </c:pt>
                <c:pt idx="15">
                  <c:v>11842000</c:v>
                </c:pt>
                <c:pt idx="16">
                  <c:v>11504599</c:v>
                </c:pt>
                <c:pt idx="17">
                  <c:v>12131470</c:v>
                </c:pt>
                <c:pt idx="18">
                  <c:v>12827600</c:v>
                </c:pt>
                <c:pt idx="19">
                  <c:v>12996000</c:v>
                </c:pt>
                <c:pt idx="20">
                  <c:v>13110654</c:v>
                </c:pt>
              </c:numCache>
            </c:numRef>
          </c:val>
          <c:smooth val="0"/>
          <c:extLst>
            <c:ext xmlns:c16="http://schemas.microsoft.com/office/drawing/2014/chart" uri="{C3380CC4-5D6E-409C-BE32-E72D297353CC}">
              <c16:uniqueId val="{00000002-F7E8-49F7-AEEB-A248115410DA}"/>
            </c:ext>
          </c:extLst>
        </c:ser>
        <c:ser>
          <c:idx val="3"/>
          <c:order val="3"/>
          <c:tx>
            <c:strRef>
              <c:f>'Sawn softwood exporter'!$A$5</c:f>
              <c:strCache>
                <c:ptCount val="1"/>
                <c:pt idx="0">
                  <c:v>FI</c:v>
                </c:pt>
              </c:strCache>
            </c:strRef>
          </c:tx>
          <c:spPr>
            <a:ln w="38100" cap="rnd">
              <a:solidFill>
                <a:schemeClr val="accent6"/>
              </a:solidFill>
              <a:prstDash val="sysDash"/>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exporter'!$B$5:$V$5</c:f>
              <c:numCache>
                <c:formatCode>General</c:formatCode>
                <c:ptCount val="21"/>
                <c:pt idx="0">
                  <c:v>7509000</c:v>
                </c:pt>
                <c:pt idx="1">
                  <c:v>8203800</c:v>
                </c:pt>
                <c:pt idx="2">
                  <c:v>8269000</c:v>
                </c:pt>
                <c:pt idx="3">
                  <c:v>8405359</c:v>
                </c:pt>
                <c:pt idx="4">
                  <c:v>8113512</c:v>
                </c:pt>
                <c:pt idx="5">
                  <c:v>8167234</c:v>
                </c:pt>
                <c:pt idx="6">
                  <c:v>8152034</c:v>
                </c:pt>
                <c:pt idx="7">
                  <c:v>8208668</c:v>
                </c:pt>
                <c:pt idx="8">
                  <c:v>7648746</c:v>
                </c:pt>
                <c:pt idx="9">
                  <c:v>7712413</c:v>
                </c:pt>
                <c:pt idx="10">
                  <c:v>7065690</c:v>
                </c:pt>
                <c:pt idx="11">
                  <c:v>5980787</c:v>
                </c:pt>
                <c:pt idx="12">
                  <c:v>5099188</c:v>
                </c:pt>
                <c:pt idx="13">
                  <c:v>5824166</c:v>
                </c:pt>
                <c:pt idx="14">
                  <c:v>6101435</c:v>
                </c:pt>
                <c:pt idx="15">
                  <c:v>6437347</c:v>
                </c:pt>
                <c:pt idx="16">
                  <c:v>7140117</c:v>
                </c:pt>
                <c:pt idx="17">
                  <c:v>7464390</c:v>
                </c:pt>
                <c:pt idx="18">
                  <c:v>7866917</c:v>
                </c:pt>
                <c:pt idx="19">
                  <c:v>8605656</c:v>
                </c:pt>
                <c:pt idx="20">
                  <c:v>9357517</c:v>
                </c:pt>
              </c:numCache>
            </c:numRef>
          </c:val>
          <c:smooth val="0"/>
          <c:extLst>
            <c:ext xmlns:c16="http://schemas.microsoft.com/office/drawing/2014/chart" uri="{C3380CC4-5D6E-409C-BE32-E72D297353CC}">
              <c16:uniqueId val="{00000003-F7E8-49F7-AEEB-A248115410DA}"/>
            </c:ext>
          </c:extLst>
        </c:ser>
        <c:ser>
          <c:idx val="4"/>
          <c:order val="4"/>
          <c:tx>
            <c:strRef>
              <c:f>'Sawn softwood exporter'!$A$6</c:f>
              <c:strCache>
                <c:ptCount val="1"/>
                <c:pt idx="0">
                  <c:v>DE</c:v>
                </c:pt>
              </c:strCache>
            </c:strRef>
          </c:tx>
          <c:spPr>
            <a:ln w="38100" cap="rnd">
              <a:solidFill>
                <a:srgbClr val="FF0000"/>
              </a:solidFill>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exporter'!$B$6:$V$6</c:f>
              <c:numCache>
                <c:formatCode>General</c:formatCode>
                <c:ptCount val="21"/>
                <c:pt idx="0">
                  <c:v>1895000</c:v>
                </c:pt>
                <c:pt idx="1">
                  <c:v>2223000</c:v>
                </c:pt>
                <c:pt idx="2">
                  <c:v>1891000</c:v>
                </c:pt>
                <c:pt idx="3">
                  <c:v>3295000</c:v>
                </c:pt>
                <c:pt idx="4">
                  <c:v>3496000</c:v>
                </c:pt>
                <c:pt idx="5">
                  <c:v>4237000</c:v>
                </c:pt>
                <c:pt idx="6">
                  <c:v>4113000</c:v>
                </c:pt>
                <c:pt idx="7">
                  <c:v>5526000</c:v>
                </c:pt>
                <c:pt idx="8">
                  <c:v>6624000</c:v>
                </c:pt>
                <c:pt idx="9">
                  <c:v>7042327</c:v>
                </c:pt>
                <c:pt idx="10">
                  <c:v>8432139</c:v>
                </c:pt>
                <c:pt idx="11">
                  <c:v>11990000</c:v>
                </c:pt>
                <c:pt idx="12">
                  <c:v>6261864</c:v>
                </c:pt>
                <c:pt idx="13">
                  <c:v>6648734</c:v>
                </c:pt>
                <c:pt idx="14">
                  <c:v>6793579</c:v>
                </c:pt>
                <c:pt idx="15">
                  <c:v>6177053</c:v>
                </c:pt>
                <c:pt idx="16">
                  <c:v>6269876</c:v>
                </c:pt>
                <c:pt idx="17">
                  <c:v>6682698</c:v>
                </c:pt>
                <c:pt idx="18">
                  <c:v>6289002</c:v>
                </c:pt>
                <c:pt idx="19">
                  <c:v>7049500</c:v>
                </c:pt>
                <c:pt idx="20">
                  <c:v>7519050</c:v>
                </c:pt>
              </c:numCache>
            </c:numRef>
          </c:val>
          <c:smooth val="0"/>
          <c:extLst>
            <c:ext xmlns:c16="http://schemas.microsoft.com/office/drawing/2014/chart" uri="{C3380CC4-5D6E-409C-BE32-E72D297353CC}">
              <c16:uniqueId val="{00000004-F7E8-49F7-AEEB-A248115410DA}"/>
            </c:ext>
          </c:extLst>
        </c:ser>
        <c:ser>
          <c:idx val="5"/>
          <c:order val="5"/>
          <c:tx>
            <c:strRef>
              <c:f>'Sawn softwood exporter'!$A$7</c:f>
              <c:strCache>
                <c:ptCount val="1"/>
                <c:pt idx="0">
                  <c:v>AT</c:v>
                </c:pt>
              </c:strCache>
            </c:strRef>
          </c:tx>
          <c:spPr>
            <a:ln w="38100" cap="rnd">
              <a:solidFill>
                <a:schemeClr val="accent5"/>
              </a:solidFill>
              <a:prstDash val="sysDash"/>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exporter'!$B$7:$V$7</c:f>
              <c:numCache>
                <c:formatCode>General</c:formatCode>
                <c:ptCount val="21"/>
                <c:pt idx="0">
                  <c:v>4838000</c:v>
                </c:pt>
                <c:pt idx="1">
                  <c:v>4752000</c:v>
                </c:pt>
                <c:pt idx="2">
                  <c:v>5652000</c:v>
                </c:pt>
                <c:pt idx="3">
                  <c:v>6147000</c:v>
                </c:pt>
                <c:pt idx="4">
                  <c:v>5932000</c:v>
                </c:pt>
                <c:pt idx="5">
                  <c:v>6289000</c:v>
                </c:pt>
                <c:pt idx="6">
                  <c:v>6626000</c:v>
                </c:pt>
                <c:pt idx="7">
                  <c:v>7246000</c:v>
                </c:pt>
                <c:pt idx="8">
                  <c:v>7111000</c:v>
                </c:pt>
                <c:pt idx="9">
                  <c:v>6694000</c:v>
                </c:pt>
                <c:pt idx="10">
                  <c:v>7637000</c:v>
                </c:pt>
                <c:pt idx="11">
                  <c:v>7012800</c:v>
                </c:pt>
                <c:pt idx="12">
                  <c:v>5662380</c:v>
                </c:pt>
                <c:pt idx="13">
                  <c:v>5981449</c:v>
                </c:pt>
                <c:pt idx="14">
                  <c:v>5585991</c:v>
                </c:pt>
                <c:pt idx="15">
                  <c:v>5033426</c:v>
                </c:pt>
                <c:pt idx="16">
                  <c:v>4932123</c:v>
                </c:pt>
                <c:pt idx="17">
                  <c:v>4883990</c:v>
                </c:pt>
                <c:pt idx="18">
                  <c:v>5058953</c:v>
                </c:pt>
                <c:pt idx="19">
                  <c:v>5320305</c:v>
                </c:pt>
                <c:pt idx="20">
                  <c:v>5449450</c:v>
                </c:pt>
              </c:numCache>
            </c:numRef>
          </c:val>
          <c:smooth val="0"/>
          <c:extLst>
            <c:ext xmlns:c16="http://schemas.microsoft.com/office/drawing/2014/chart" uri="{C3380CC4-5D6E-409C-BE32-E72D297353CC}">
              <c16:uniqueId val="{00000005-F7E8-49F7-AEEB-A248115410DA}"/>
            </c:ext>
          </c:extLst>
        </c:ser>
        <c:ser>
          <c:idx val="6"/>
          <c:order val="6"/>
          <c:tx>
            <c:strRef>
              <c:f>'Sawn softwood exporter'!$A$8</c:f>
              <c:strCache>
                <c:ptCount val="1"/>
                <c:pt idx="0">
                  <c:v>CL</c:v>
                </c:pt>
              </c:strCache>
            </c:strRef>
          </c:tx>
          <c:spPr>
            <a:ln w="38100" cap="rnd">
              <a:solidFill>
                <a:schemeClr val="accent5"/>
              </a:solidFill>
              <a:prstDash val="sysDot"/>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exporter'!$B$8:$V$8</c:f>
              <c:numCache>
                <c:formatCode>General</c:formatCode>
                <c:ptCount val="21"/>
                <c:pt idx="0">
                  <c:v>1426400</c:v>
                </c:pt>
                <c:pt idx="1">
                  <c:v>1366200</c:v>
                </c:pt>
                <c:pt idx="2">
                  <c:v>1587300</c:v>
                </c:pt>
                <c:pt idx="3">
                  <c:v>1867800</c:v>
                </c:pt>
                <c:pt idx="4">
                  <c:v>1962600</c:v>
                </c:pt>
                <c:pt idx="5">
                  <c:v>2294000</c:v>
                </c:pt>
                <c:pt idx="6">
                  <c:v>2625900</c:v>
                </c:pt>
                <c:pt idx="7">
                  <c:v>3124100</c:v>
                </c:pt>
                <c:pt idx="8">
                  <c:v>3409600</c:v>
                </c:pt>
                <c:pt idx="9">
                  <c:v>3300900</c:v>
                </c:pt>
                <c:pt idx="10">
                  <c:v>3564600</c:v>
                </c:pt>
                <c:pt idx="11">
                  <c:v>3223400</c:v>
                </c:pt>
                <c:pt idx="12">
                  <c:v>2124600</c:v>
                </c:pt>
                <c:pt idx="13">
                  <c:v>2191600</c:v>
                </c:pt>
                <c:pt idx="14">
                  <c:v>2511900</c:v>
                </c:pt>
                <c:pt idx="15">
                  <c:v>2653600</c:v>
                </c:pt>
                <c:pt idx="16">
                  <c:v>2949900</c:v>
                </c:pt>
                <c:pt idx="17">
                  <c:v>3407400</c:v>
                </c:pt>
                <c:pt idx="18">
                  <c:v>2978100</c:v>
                </c:pt>
                <c:pt idx="19">
                  <c:v>3170900</c:v>
                </c:pt>
                <c:pt idx="20">
                  <c:v>3170900</c:v>
                </c:pt>
              </c:numCache>
            </c:numRef>
          </c:val>
          <c:smooth val="0"/>
          <c:extLst>
            <c:ext xmlns:c16="http://schemas.microsoft.com/office/drawing/2014/chart" uri="{C3380CC4-5D6E-409C-BE32-E72D297353CC}">
              <c16:uniqueId val="{00000006-F7E8-49F7-AEEB-A248115410DA}"/>
            </c:ext>
          </c:extLst>
        </c:ser>
        <c:ser>
          <c:idx val="7"/>
          <c:order val="7"/>
          <c:tx>
            <c:strRef>
              <c:f>'Sawn softwood exporter'!$A$9</c:f>
              <c:strCache>
                <c:ptCount val="1"/>
                <c:pt idx="0">
                  <c:v>US</c:v>
                </c:pt>
              </c:strCache>
            </c:strRef>
          </c:tx>
          <c:spPr>
            <a:ln w="38100" cap="rnd">
              <a:solidFill>
                <a:schemeClr val="accent6"/>
              </a:solidFill>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exporter'!$B$9:$V$9</c:f>
              <c:numCache>
                <c:formatCode>General</c:formatCode>
                <c:ptCount val="21"/>
                <c:pt idx="0">
                  <c:v>2905823</c:v>
                </c:pt>
                <c:pt idx="1">
                  <c:v>2078786</c:v>
                </c:pt>
                <c:pt idx="2">
                  <c:v>2322970</c:v>
                </c:pt>
                <c:pt idx="3">
                  <c:v>2178900</c:v>
                </c:pt>
                <c:pt idx="4">
                  <c:v>1646871</c:v>
                </c:pt>
                <c:pt idx="5">
                  <c:v>1642791</c:v>
                </c:pt>
                <c:pt idx="6">
                  <c:v>1625962</c:v>
                </c:pt>
                <c:pt idx="7">
                  <c:v>1395454</c:v>
                </c:pt>
                <c:pt idx="8">
                  <c:v>1370188</c:v>
                </c:pt>
                <c:pt idx="9">
                  <c:v>1483192</c:v>
                </c:pt>
                <c:pt idx="10">
                  <c:v>1381677</c:v>
                </c:pt>
                <c:pt idx="11">
                  <c:v>1473370</c:v>
                </c:pt>
                <c:pt idx="12">
                  <c:v>1713734</c:v>
                </c:pt>
                <c:pt idx="13">
                  <c:v>2415766</c:v>
                </c:pt>
                <c:pt idx="14">
                  <c:v>2957045</c:v>
                </c:pt>
                <c:pt idx="15">
                  <c:v>2759000</c:v>
                </c:pt>
                <c:pt idx="16">
                  <c:v>3112416</c:v>
                </c:pt>
                <c:pt idx="17">
                  <c:v>3041107</c:v>
                </c:pt>
                <c:pt idx="18">
                  <c:v>2732818</c:v>
                </c:pt>
                <c:pt idx="19">
                  <c:v>2779169</c:v>
                </c:pt>
                <c:pt idx="20">
                  <c:v>2889844</c:v>
                </c:pt>
              </c:numCache>
            </c:numRef>
          </c:val>
          <c:smooth val="0"/>
          <c:extLst>
            <c:ext xmlns:c16="http://schemas.microsoft.com/office/drawing/2014/chart" uri="{C3380CC4-5D6E-409C-BE32-E72D297353CC}">
              <c16:uniqueId val="{00000007-F7E8-49F7-AEEB-A248115410DA}"/>
            </c:ext>
          </c:extLst>
        </c:ser>
        <c:ser>
          <c:idx val="8"/>
          <c:order val="8"/>
          <c:tx>
            <c:strRef>
              <c:f>'Sawn softwood exporter'!$A$10</c:f>
              <c:strCache>
                <c:ptCount val="1"/>
                <c:pt idx="0">
                  <c:v>LT</c:v>
                </c:pt>
              </c:strCache>
            </c:strRef>
          </c:tx>
          <c:spPr>
            <a:ln w="38100" cap="rnd">
              <a:solidFill>
                <a:schemeClr val="accent6"/>
              </a:solidFill>
              <a:prstDash val="sysDot"/>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exporter'!$B$10:$V$10</c:f>
              <c:numCache>
                <c:formatCode>General</c:formatCode>
                <c:ptCount val="21"/>
                <c:pt idx="0">
                  <c:v>2060000</c:v>
                </c:pt>
                <c:pt idx="1">
                  <c:v>2250000</c:v>
                </c:pt>
                <c:pt idx="2">
                  <c:v>2447000</c:v>
                </c:pt>
                <c:pt idx="3">
                  <c:v>2635200</c:v>
                </c:pt>
                <c:pt idx="4">
                  <c:v>2416890</c:v>
                </c:pt>
                <c:pt idx="5">
                  <c:v>2289580</c:v>
                </c:pt>
                <c:pt idx="6">
                  <c:v>2607456</c:v>
                </c:pt>
                <c:pt idx="7">
                  <c:v>2425766</c:v>
                </c:pt>
                <c:pt idx="8">
                  <c:v>2462398</c:v>
                </c:pt>
                <c:pt idx="9">
                  <c:v>2162183</c:v>
                </c:pt>
                <c:pt idx="10">
                  <c:v>1762370</c:v>
                </c:pt>
                <c:pt idx="11">
                  <c:v>1313124</c:v>
                </c:pt>
                <c:pt idx="12">
                  <c:v>1411192</c:v>
                </c:pt>
                <c:pt idx="13">
                  <c:v>1836945</c:v>
                </c:pt>
                <c:pt idx="14">
                  <c:v>1906046</c:v>
                </c:pt>
                <c:pt idx="15">
                  <c:v>1985882</c:v>
                </c:pt>
                <c:pt idx="16">
                  <c:v>2085165</c:v>
                </c:pt>
                <c:pt idx="17">
                  <c:v>2275548</c:v>
                </c:pt>
                <c:pt idx="18">
                  <c:v>2446820</c:v>
                </c:pt>
                <c:pt idx="19">
                  <c:v>2793761</c:v>
                </c:pt>
                <c:pt idx="20">
                  <c:v>2845590</c:v>
                </c:pt>
              </c:numCache>
            </c:numRef>
          </c:val>
          <c:smooth val="0"/>
          <c:extLst>
            <c:ext xmlns:c16="http://schemas.microsoft.com/office/drawing/2014/chart" uri="{C3380CC4-5D6E-409C-BE32-E72D297353CC}">
              <c16:uniqueId val="{00000008-F7E8-49F7-AEEB-A248115410DA}"/>
            </c:ext>
          </c:extLst>
        </c:ser>
        <c:ser>
          <c:idx val="9"/>
          <c:order val="9"/>
          <c:tx>
            <c:strRef>
              <c:f>'Sawn softwood exporter'!$A$11</c:f>
              <c:strCache>
                <c:ptCount val="1"/>
                <c:pt idx="0">
                  <c:v>BY</c:v>
                </c:pt>
              </c:strCache>
            </c:strRef>
          </c:tx>
          <c:spPr>
            <a:ln w="38100" cap="rnd">
              <a:solidFill>
                <a:schemeClr val="accent2"/>
              </a:solidFill>
              <a:prstDash val="sysDot"/>
              <a:round/>
            </a:ln>
            <a:effectLst/>
          </c:spPr>
          <c:marker>
            <c:symbol val="none"/>
          </c:marker>
          <c:cat>
            <c:numRef>
              <c:f>'Sawn softwood exporter'!$B$1:$V$1</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'Sawn softwood exporter'!$B$11:$V$11</c:f>
              <c:numCache>
                <c:formatCode>General</c:formatCode>
                <c:ptCount val="21"/>
                <c:pt idx="0">
                  <c:v>80000</c:v>
                </c:pt>
                <c:pt idx="1">
                  <c:v>80000</c:v>
                </c:pt>
                <c:pt idx="2">
                  <c:v>312300</c:v>
                </c:pt>
                <c:pt idx="3">
                  <c:v>599300</c:v>
                </c:pt>
                <c:pt idx="4">
                  <c:v>581800</c:v>
                </c:pt>
                <c:pt idx="5">
                  <c:v>850100</c:v>
                </c:pt>
                <c:pt idx="6">
                  <c:v>1139000</c:v>
                </c:pt>
                <c:pt idx="7">
                  <c:v>1139000</c:v>
                </c:pt>
                <c:pt idx="8">
                  <c:v>1139000</c:v>
                </c:pt>
                <c:pt idx="9">
                  <c:v>1139000</c:v>
                </c:pt>
                <c:pt idx="10">
                  <c:v>1139000</c:v>
                </c:pt>
                <c:pt idx="11">
                  <c:v>192000</c:v>
                </c:pt>
                <c:pt idx="12">
                  <c:v>284630</c:v>
                </c:pt>
                <c:pt idx="13">
                  <c:v>412145</c:v>
                </c:pt>
                <c:pt idx="14">
                  <c:v>536000</c:v>
                </c:pt>
                <c:pt idx="15">
                  <c:v>645000</c:v>
                </c:pt>
                <c:pt idx="16">
                  <c:v>786000</c:v>
                </c:pt>
                <c:pt idx="17">
                  <c:v>1339000</c:v>
                </c:pt>
                <c:pt idx="18">
                  <c:v>1074263</c:v>
                </c:pt>
                <c:pt idx="19">
                  <c:v>1467300</c:v>
                </c:pt>
                <c:pt idx="20">
                  <c:v>2295700</c:v>
                </c:pt>
              </c:numCache>
            </c:numRef>
          </c:val>
          <c:smooth val="0"/>
          <c:extLst>
            <c:ext xmlns:c16="http://schemas.microsoft.com/office/drawing/2014/chart" uri="{C3380CC4-5D6E-409C-BE32-E72D297353CC}">
              <c16:uniqueId val="{00000009-F7E8-49F7-AEEB-A248115410DA}"/>
            </c:ext>
          </c:extLst>
        </c:ser>
        <c:dLbls>
          <c:showLegendKey val="0"/>
          <c:showVal val="0"/>
          <c:showCatName val="0"/>
          <c:showSerName val="0"/>
          <c:showPercent val="0"/>
          <c:showBubbleSize val="0"/>
        </c:dLbls>
        <c:smooth val="0"/>
        <c:axId val="308268616"/>
        <c:axId val="308270584"/>
      </c:lineChart>
      <c:catAx>
        <c:axId val="30826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8270584"/>
        <c:crosses val="autoZero"/>
        <c:auto val="1"/>
        <c:lblAlgn val="ctr"/>
        <c:lblOffset val="100"/>
        <c:tickLblSkip val="2"/>
        <c:noMultiLvlLbl val="0"/>
      </c:catAx>
      <c:valAx>
        <c:axId val="308270584"/>
        <c:scaling>
          <c:orientation val="minMax"/>
          <c:max val="4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08268616"/>
        <c:crosses val="autoZero"/>
        <c:crossBetween val="between"/>
        <c:dispUnits>
          <c:builtInUnit val="millions"/>
          <c:dispUnitsLbl>
            <c:layout>
              <c:manualLayout>
                <c:xMode val="edge"/>
                <c:yMode val="edge"/>
                <c:x val="8.2016803973057589E-3"/>
                <c:y val="0.34836400380318566"/>
              </c:manualLayout>
            </c:layout>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million m3</a:t>
                  </a:r>
                </a:p>
              </c:rich>
            </c:tx>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4.5287297522043451E-4"/>
          <c:y val="0.92070451046403423"/>
          <c:w val="0.99954712702477955"/>
          <c:h val="6.614197612378387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fr-CH" dirty="0" err="1"/>
              <a:t>Title</a:t>
            </a:r>
            <a:r>
              <a:rPr lang="fr-CH" dirty="0"/>
              <a:t> of </a:t>
            </a:r>
            <a:r>
              <a:rPr lang="fr-CH" dirty="0" err="1"/>
              <a:t>Presentation</a:t>
            </a:r>
            <a:endParaRPr lang="en-GB" dirty="0"/>
          </a:p>
        </p:txBody>
      </p:sp>
      <p:sp>
        <p:nvSpPr>
          <p:cNvPr id="3" name="Date Placeholder 2"/>
          <p:cNvSpPr>
            <a:spLocks noGrp="1"/>
          </p:cNvSpPr>
          <p:nvPr>
            <p:ph type="dt" sz="quarter" idx="1"/>
          </p:nvPr>
        </p:nvSpPr>
        <p:spPr>
          <a:xfrm>
            <a:off x="3850837" y="0"/>
            <a:ext cx="2945659" cy="496332"/>
          </a:xfrm>
          <a:prstGeom prst="rect">
            <a:avLst/>
          </a:prstGeom>
        </p:spPr>
        <p:txBody>
          <a:bodyPr vert="horz" lIns="91440" tIns="45720" rIns="91440" bIns="45720" rtlCol="0"/>
          <a:lstStyle>
            <a:lvl1pPr algn="r">
              <a:defRPr sz="1200"/>
            </a:lvl1pPr>
          </a:lstStyle>
          <a:p>
            <a:fld id="{114A3DD5-07C1-4681-82E3-10408967883E}" type="datetimeFigureOut">
              <a:rPr lang="en-GB" smtClean="0"/>
              <a:t>28/01/2019</a:t>
            </a:fld>
            <a:endParaRPr lang="en-GB"/>
          </a:p>
        </p:txBody>
      </p:sp>
      <p:sp>
        <p:nvSpPr>
          <p:cNvPr id="4" name="Footer Placeholder 3"/>
          <p:cNvSpPr>
            <a:spLocks noGrp="1"/>
          </p:cNvSpPr>
          <p:nvPr>
            <p:ph type="ftr" sz="quarter" idx="2"/>
          </p:nvPr>
        </p:nvSpPr>
        <p:spPr>
          <a:xfrm>
            <a:off x="0" y="9428009"/>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837" y="9428009"/>
            <a:ext cx="2945659" cy="496332"/>
          </a:xfrm>
          <a:prstGeom prst="rect">
            <a:avLst/>
          </a:prstGeom>
        </p:spPr>
        <p:txBody>
          <a:bodyPr vert="horz" lIns="91440" tIns="45720" rIns="91440" bIns="45720" rtlCol="0" anchor="b"/>
          <a:lstStyle>
            <a:lvl1pPr algn="r">
              <a:defRPr sz="1200"/>
            </a:lvl1pPr>
          </a:lstStyle>
          <a:p>
            <a:fld id="{B48DF8F7-A2E2-4E30-B689-B49EBFBCBB0B}" type="slidenum">
              <a:rPr lang="en-GB" smtClean="0"/>
              <a:t>‹#›</a:t>
            </a:fld>
            <a:endParaRPr lang="en-GB"/>
          </a:p>
        </p:txBody>
      </p:sp>
    </p:spTree>
    <p:extLst>
      <p:ext uri="{BB962C8B-B14F-4D97-AF65-F5344CB8AC3E}">
        <p14:creationId xmlns:p14="http://schemas.microsoft.com/office/powerpoint/2010/main" val="249545768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3"/>
            <a:ext cx="2945659" cy="498055"/>
          </a:xfrm>
          <a:prstGeom prst="rect">
            <a:avLst/>
          </a:prstGeom>
        </p:spPr>
        <p:txBody>
          <a:bodyPr vert="horz" lIns="91440" tIns="45720" rIns="91440" bIns="45720" rtlCol="0"/>
          <a:lstStyle>
            <a:lvl1pPr algn="r">
              <a:defRPr sz="1200"/>
            </a:lvl1pPr>
          </a:lstStyle>
          <a:p>
            <a:fld id="{147FDE8E-C9EA-4A43-8789-DFF19C510078}" type="datetimeFigureOut">
              <a:rPr lang="en-US" smtClean="0"/>
              <a:t>1/28/2019</a:t>
            </a:fld>
            <a:endParaRPr lang="en-US"/>
          </a:p>
        </p:txBody>
      </p:sp>
      <p:sp>
        <p:nvSpPr>
          <p:cNvPr id="4" name="Slide Image Placehold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4"/>
          </a:xfrm>
          <a:prstGeom prst="rect">
            <a:avLst/>
          </a:prstGeom>
        </p:spPr>
        <p:txBody>
          <a:bodyPr vert="horz" lIns="91440" tIns="45720" rIns="91440" bIns="45720" rtlCol="0" anchor="b"/>
          <a:lstStyle>
            <a:lvl1pPr algn="r">
              <a:defRPr sz="1200"/>
            </a:lvl1pPr>
          </a:lstStyle>
          <a:p>
            <a:fld id="{8F856F99-1514-4F4B-89CD-D1870C008194}" type="slidenum">
              <a:rPr lang="en-US" smtClean="0"/>
              <a:t>‹#›</a:t>
            </a:fld>
            <a:endParaRPr lang="en-US"/>
          </a:p>
        </p:txBody>
      </p:sp>
    </p:spTree>
    <p:extLst>
      <p:ext uri="{BB962C8B-B14F-4D97-AF65-F5344CB8AC3E}">
        <p14:creationId xmlns:p14="http://schemas.microsoft.com/office/powerpoint/2010/main" val="571344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a:t>
            </a:fld>
            <a:endParaRPr lang="en-US"/>
          </a:p>
        </p:txBody>
      </p:sp>
    </p:spTree>
    <p:extLst>
      <p:ext uri="{BB962C8B-B14F-4D97-AF65-F5344CB8AC3E}">
        <p14:creationId xmlns:p14="http://schemas.microsoft.com/office/powerpoint/2010/main" val="183846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fr-CH" dirty="0" err="1"/>
              <a:t>Holznot</a:t>
            </a:r>
            <a:r>
              <a:rPr lang="fr-CH" dirty="0"/>
              <a:t> in the 16th-19th century </a:t>
            </a:r>
          </a:p>
          <a:p>
            <a:endParaRPr lang="fr-CH" dirty="0"/>
          </a:p>
          <a:p>
            <a:r>
              <a:rPr lang="fr-CH" dirty="0"/>
              <a:t>One of the </a:t>
            </a:r>
            <a:r>
              <a:rPr lang="fr-CH" dirty="0" err="1"/>
              <a:t>oldest</a:t>
            </a:r>
            <a:r>
              <a:rPr lang="fr-CH" dirty="0"/>
              <a:t> </a:t>
            </a:r>
            <a:r>
              <a:rPr lang="fr-CH" dirty="0" err="1"/>
              <a:t>landscape</a:t>
            </a:r>
            <a:r>
              <a:rPr lang="fr-CH" dirty="0"/>
              <a:t> </a:t>
            </a:r>
            <a:r>
              <a:rPr lang="fr-CH" dirty="0" err="1"/>
              <a:t>paintings</a:t>
            </a:r>
            <a:r>
              <a:rPr lang="fr-CH" dirty="0"/>
              <a:t> </a:t>
            </a:r>
          </a:p>
          <a:p>
            <a:endParaRPr lang="fr-CH" dirty="0"/>
          </a:p>
          <a:p>
            <a:r>
              <a:rPr lang="fr-CH" dirty="0"/>
              <a:t>Little </a:t>
            </a:r>
            <a:r>
              <a:rPr lang="fr-CH" dirty="0" err="1"/>
              <a:t>forest</a:t>
            </a:r>
            <a:r>
              <a:rPr lang="fr-CH" dirty="0"/>
              <a:t> in the painting – </a:t>
            </a:r>
            <a:r>
              <a:rPr lang="fr-CH" dirty="0" err="1"/>
              <a:t>actually</a:t>
            </a:r>
            <a:r>
              <a:rPr lang="fr-CH" dirty="0"/>
              <a:t> </a:t>
            </a:r>
            <a:r>
              <a:rPr lang="fr-CH" dirty="0" err="1"/>
              <a:t>it</a:t>
            </a:r>
            <a:r>
              <a:rPr lang="fr-CH" dirty="0"/>
              <a:t> </a:t>
            </a:r>
            <a:r>
              <a:rPr lang="fr-CH" dirty="0" err="1"/>
              <a:t>is</a:t>
            </a:r>
            <a:r>
              <a:rPr lang="fr-CH" dirty="0"/>
              <a:t> </a:t>
            </a:r>
            <a:r>
              <a:rPr lang="fr-CH" dirty="0" err="1"/>
              <a:t>painted</a:t>
            </a:r>
            <a:r>
              <a:rPr lang="fr-CH" dirty="0"/>
              <a:t> 1444 – about 50 to 100 </a:t>
            </a:r>
            <a:r>
              <a:rPr lang="fr-CH" dirty="0" err="1"/>
              <a:t>years</a:t>
            </a:r>
            <a:r>
              <a:rPr lang="fr-CH" dirty="0"/>
              <a:t> </a:t>
            </a:r>
            <a:r>
              <a:rPr lang="fr-CH" dirty="0" err="1"/>
              <a:t>before</a:t>
            </a:r>
            <a:r>
              <a:rPr lang="fr-CH" dirty="0"/>
              <a:t> in Germany and </a:t>
            </a:r>
            <a:r>
              <a:rPr lang="fr-CH" dirty="0" err="1"/>
              <a:t>other</a:t>
            </a:r>
            <a:r>
              <a:rPr lang="fr-CH" dirty="0"/>
              <a:t> </a:t>
            </a:r>
            <a:r>
              <a:rPr lang="fr-CH" dirty="0" err="1"/>
              <a:t>regions</a:t>
            </a:r>
            <a:r>
              <a:rPr lang="fr-CH" dirty="0"/>
              <a:t> the </a:t>
            </a:r>
            <a:r>
              <a:rPr lang="fr-CH" dirty="0" err="1"/>
              <a:t>Holznot</a:t>
            </a:r>
            <a:r>
              <a:rPr lang="fr-CH" dirty="0"/>
              <a:t> </a:t>
            </a:r>
            <a:r>
              <a:rPr lang="fr-CH" dirty="0" err="1"/>
              <a:t>was</a:t>
            </a:r>
            <a:r>
              <a:rPr lang="fr-CH" dirty="0"/>
              <a:t> </a:t>
            </a:r>
            <a:r>
              <a:rPr lang="fr-CH" dirty="0" err="1"/>
              <a:t>proclaimed</a:t>
            </a:r>
            <a:r>
              <a:rPr lang="fr-CH" dirty="0"/>
              <a:t> – </a:t>
            </a:r>
            <a:r>
              <a:rPr lang="fr-CH" dirty="0" err="1"/>
              <a:t>wood</a:t>
            </a:r>
            <a:r>
              <a:rPr lang="fr-CH" dirty="0"/>
              <a:t> </a:t>
            </a:r>
            <a:r>
              <a:rPr lang="fr-CH" dirty="0" err="1"/>
              <a:t>scarcity</a:t>
            </a:r>
            <a:r>
              <a:rPr lang="fr-CH" dirty="0"/>
              <a:t> </a:t>
            </a:r>
            <a:r>
              <a:rPr lang="fr-CH" dirty="0" err="1"/>
              <a:t>caused</a:t>
            </a:r>
            <a:r>
              <a:rPr lang="fr-CH" dirty="0"/>
              <a:t> by </a:t>
            </a:r>
            <a:r>
              <a:rPr lang="fr-CH" dirty="0" err="1"/>
              <a:t>early</a:t>
            </a:r>
            <a:r>
              <a:rPr lang="fr-CH" dirty="0"/>
              <a:t> </a:t>
            </a:r>
            <a:r>
              <a:rPr lang="fr-CH" dirty="0" err="1"/>
              <a:t>industrialization</a:t>
            </a:r>
            <a:r>
              <a:rPr lang="fr-CH" dirty="0"/>
              <a:t> – Salines, </a:t>
            </a:r>
            <a:r>
              <a:rPr lang="fr-CH" dirty="0" err="1"/>
              <a:t>mining</a:t>
            </a:r>
            <a:r>
              <a:rPr lang="fr-CH" dirty="0"/>
              <a:t> – </a:t>
            </a:r>
            <a:r>
              <a:rPr lang="fr-CH" dirty="0" err="1"/>
              <a:t>melting</a:t>
            </a:r>
            <a:r>
              <a:rPr lang="fr-CH" dirty="0"/>
              <a:t> and building tunnels, glass-</a:t>
            </a:r>
            <a:r>
              <a:rPr lang="fr-CH" dirty="0" err="1"/>
              <a:t>making</a:t>
            </a:r>
            <a:r>
              <a:rPr lang="fr-CH" dirty="0"/>
              <a:t> (</a:t>
            </a:r>
            <a:r>
              <a:rPr lang="fr-CH" dirty="0" err="1"/>
              <a:t>potash</a:t>
            </a:r>
            <a:r>
              <a:rPr lang="fr-CH" dirty="0"/>
              <a:t>), </a:t>
            </a:r>
            <a:r>
              <a:rPr lang="fr-CH" dirty="0" err="1"/>
              <a:t>ship</a:t>
            </a:r>
            <a:r>
              <a:rPr lang="fr-CH" dirty="0"/>
              <a:t> building etc. </a:t>
            </a:r>
            <a:r>
              <a:rPr lang="fr-CH" dirty="0" err="1"/>
              <a:t>had</a:t>
            </a:r>
            <a:r>
              <a:rPr lang="fr-CH" dirty="0"/>
              <a:t> a </a:t>
            </a:r>
            <a:r>
              <a:rPr lang="fr-CH" dirty="0" err="1"/>
              <a:t>huge</a:t>
            </a:r>
            <a:r>
              <a:rPr lang="fr-CH" dirty="0"/>
              <a:t> </a:t>
            </a:r>
            <a:r>
              <a:rPr lang="fr-CH" dirty="0" err="1"/>
              <a:t>toll</a:t>
            </a:r>
            <a:r>
              <a:rPr lang="fr-CH" dirty="0"/>
              <a:t> on </a:t>
            </a:r>
            <a:r>
              <a:rPr lang="fr-CH" dirty="0" err="1"/>
              <a:t>forest</a:t>
            </a:r>
            <a:r>
              <a:rPr lang="fr-CH" dirty="0"/>
              <a:t> </a:t>
            </a:r>
            <a:r>
              <a:rPr lang="fr-CH" dirty="0" err="1"/>
              <a:t>resources</a:t>
            </a:r>
            <a:r>
              <a:rPr lang="fr-CH" dirty="0"/>
              <a:t>. </a:t>
            </a:r>
          </a:p>
          <a:p>
            <a:endParaRPr lang="fr-CH" dirty="0"/>
          </a:p>
          <a:p>
            <a:r>
              <a:rPr lang="fr-CH" dirty="0"/>
              <a:t>2000 – 2015 – </a:t>
            </a:r>
            <a:r>
              <a:rPr lang="fr-CH" dirty="0" err="1"/>
              <a:t>forest</a:t>
            </a:r>
            <a:r>
              <a:rPr lang="fr-CH" dirty="0"/>
              <a:t> area in Europe </a:t>
            </a:r>
            <a:r>
              <a:rPr lang="fr-CH" dirty="0" err="1"/>
              <a:t>increased</a:t>
            </a:r>
            <a:r>
              <a:rPr lang="fr-CH" dirty="0"/>
              <a:t> by 8.9 million ha (EU/EFTA 6.2 million ha – or 3.7 %) – </a:t>
            </a:r>
            <a:r>
              <a:rPr lang="fr-CH" dirty="0" err="1"/>
              <a:t>Switzerland</a:t>
            </a:r>
            <a:r>
              <a:rPr lang="fr-CH" dirty="0"/>
              <a:t> has about 1.2 million ha of </a:t>
            </a:r>
            <a:r>
              <a:rPr lang="fr-CH" dirty="0" err="1"/>
              <a:t>forests</a:t>
            </a:r>
            <a:endParaRPr lang="fr-CH" dirty="0"/>
          </a:p>
          <a:p>
            <a:endParaRPr lang="fr-CH" dirty="0"/>
          </a:p>
          <a:p>
            <a:pPr rtl="0"/>
            <a:r>
              <a:rPr lang="fr-CH" dirty="0"/>
              <a:t>The </a:t>
            </a:r>
            <a:r>
              <a:rPr lang="fr-CH" dirty="0" err="1"/>
              <a:t>growing</a:t>
            </a:r>
            <a:r>
              <a:rPr lang="fr-CH" dirty="0"/>
              <a:t> stock </a:t>
            </a:r>
            <a:r>
              <a:rPr lang="fr-CH" dirty="0" err="1"/>
              <a:t>increased</a:t>
            </a:r>
            <a:r>
              <a:rPr lang="fr-CH" dirty="0"/>
              <a:t> </a:t>
            </a:r>
            <a:r>
              <a:rPr lang="fr-CH" dirty="0" err="1"/>
              <a:t>even</a:t>
            </a:r>
            <a:r>
              <a:rPr lang="fr-CH" dirty="0"/>
              <a:t> </a:t>
            </a:r>
            <a:r>
              <a:rPr lang="fr-CH" dirty="0" err="1"/>
              <a:t>faster</a:t>
            </a:r>
            <a:r>
              <a:rPr lang="fr-CH" dirty="0"/>
              <a:t>, i.e. </a:t>
            </a:r>
            <a:r>
              <a:rPr lang="fr-CH" dirty="0" err="1"/>
              <a:t>that</a:t>
            </a:r>
            <a:r>
              <a:rPr lang="fr-CH" dirty="0"/>
              <a:t> </a:t>
            </a:r>
            <a:r>
              <a:rPr lang="fr-CH" dirty="0" err="1"/>
              <a:t>member</a:t>
            </a:r>
            <a:r>
              <a:rPr lang="fr-CH" dirty="0"/>
              <a:t> states </a:t>
            </a:r>
            <a:r>
              <a:rPr lang="fr-CH" dirty="0" err="1"/>
              <a:t>don’t</a:t>
            </a:r>
            <a:r>
              <a:rPr lang="fr-CH" dirty="0"/>
              <a:t> use the full </a:t>
            </a:r>
            <a:r>
              <a:rPr lang="fr-CH" dirty="0" err="1"/>
              <a:t>potential</a:t>
            </a:r>
            <a:r>
              <a:rPr lang="fr-CH" dirty="0"/>
              <a:t> of </a:t>
            </a:r>
            <a:r>
              <a:rPr lang="fr-CH" dirty="0" err="1"/>
              <a:t>their</a:t>
            </a:r>
            <a:r>
              <a:rPr lang="fr-CH" dirty="0"/>
              <a:t> </a:t>
            </a:r>
            <a:r>
              <a:rPr lang="fr-CH" dirty="0" err="1"/>
              <a:t>forests</a:t>
            </a:r>
            <a:r>
              <a:rPr lang="fr-CH" dirty="0"/>
              <a:t> – EU/EFTA </a:t>
            </a:r>
            <a:r>
              <a:rPr lang="fr-CH" dirty="0" err="1"/>
              <a:t>growing</a:t>
            </a:r>
            <a:r>
              <a:rPr lang="fr-CH" dirty="0"/>
              <a:t> stock </a:t>
            </a:r>
            <a:r>
              <a:rPr lang="fr-CH" dirty="0" err="1"/>
              <a:t>increased</a:t>
            </a:r>
            <a:r>
              <a:rPr lang="fr-CH" dirty="0"/>
              <a:t> by 4.8 billion m3 </a:t>
            </a:r>
            <a:r>
              <a:rPr lang="fr-CH" dirty="0" err="1"/>
              <a:t>from</a:t>
            </a:r>
            <a:r>
              <a:rPr lang="fr-CH" dirty="0"/>
              <a:t> 2000 </a:t>
            </a:r>
            <a:r>
              <a:rPr lang="fr-CH" dirty="0" err="1"/>
              <a:t>until</a:t>
            </a:r>
            <a:r>
              <a:rPr lang="fr-CH" dirty="0"/>
              <a:t> 2015 – an </a:t>
            </a:r>
            <a:r>
              <a:rPr lang="fr-CH" dirty="0" err="1"/>
              <a:t>increase</a:t>
            </a:r>
            <a:r>
              <a:rPr lang="fr-CH" dirty="0"/>
              <a:t> by 21% - </a:t>
            </a:r>
            <a:r>
              <a:rPr lang="fr-CH" dirty="0" err="1"/>
              <a:t>Swiss</a:t>
            </a:r>
            <a:r>
              <a:rPr lang="fr-CH" dirty="0"/>
              <a:t> </a:t>
            </a:r>
            <a:r>
              <a:rPr lang="fr-CH" dirty="0" err="1"/>
              <a:t>forests</a:t>
            </a:r>
            <a:r>
              <a:rPr lang="fr-CH" dirty="0"/>
              <a:t> stock about 440 million m3 </a:t>
            </a:r>
          </a:p>
          <a:p>
            <a:pPr rtl="0"/>
            <a:endParaRPr lang="fr-CH" dirty="0"/>
          </a:p>
          <a:p>
            <a:pPr rtl="0"/>
            <a:r>
              <a:rPr lang="en-US" sz="1200" b="0" i="0" u="none" strike="noStrike" kern="1200" dirty="0">
                <a:solidFill>
                  <a:schemeClr val="tx1"/>
                </a:solidFill>
                <a:effectLst/>
                <a:latin typeface="+mn-lt"/>
                <a:ea typeface="+mn-ea"/>
                <a:cs typeface="+mn-cs"/>
              </a:rPr>
              <a:t>3.70%</a:t>
            </a:r>
            <a:r>
              <a:rPr lang="en-US" dirty="0"/>
              <a:t> = </a:t>
            </a:r>
            <a:r>
              <a:rPr lang="en-US" sz="1200" b="0" i="0" u="none" strike="noStrike" kern="1200" dirty="0">
                <a:solidFill>
                  <a:schemeClr val="tx1"/>
                </a:solidFill>
                <a:effectLst/>
                <a:latin typeface="+mn-lt"/>
                <a:ea typeface="+mn-ea"/>
                <a:cs typeface="+mn-cs"/>
              </a:rPr>
              <a:t>0.26%</a:t>
            </a:r>
            <a:r>
              <a:rPr lang="en-US" dirty="0"/>
              <a:t>  per year </a:t>
            </a:r>
            <a:r>
              <a:rPr lang="en-US" sz="1200" b="0" i="0" u="none" strike="noStrike" kern="1200" dirty="0">
                <a:solidFill>
                  <a:schemeClr val="tx1"/>
                </a:solidFill>
                <a:effectLst/>
                <a:latin typeface="+mn-lt"/>
                <a:ea typeface="+mn-ea"/>
                <a:cs typeface="+mn-cs"/>
              </a:rPr>
              <a:t>14.60%</a:t>
            </a:r>
            <a:r>
              <a:rPr lang="en-US" dirty="0"/>
              <a:t> = </a:t>
            </a:r>
            <a:r>
              <a:rPr lang="en-US" sz="1200" b="0" i="0" u="none" strike="noStrike" kern="1200" dirty="0">
                <a:solidFill>
                  <a:schemeClr val="tx1"/>
                </a:solidFill>
                <a:effectLst/>
                <a:latin typeface="+mn-lt"/>
                <a:ea typeface="+mn-ea"/>
                <a:cs typeface="+mn-cs"/>
              </a:rPr>
              <a:t>0.98%</a:t>
            </a:r>
            <a:r>
              <a:rPr lang="en-US" dirty="0"/>
              <a:t> per year </a:t>
            </a:r>
            <a:r>
              <a:rPr lang="en-US" sz="1200" b="0" i="0" u="none" strike="noStrike" kern="1200" dirty="0">
                <a:solidFill>
                  <a:schemeClr val="tx1"/>
                </a:solidFill>
                <a:effectLst/>
                <a:latin typeface="+mn-lt"/>
                <a:ea typeface="+mn-ea"/>
                <a:cs typeface="+mn-cs"/>
              </a:rPr>
              <a:t>30.90%</a:t>
            </a:r>
            <a:r>
              <a:rPr lang="en-US" dirty="0"/>
              <a:t> = </a:t>
            </a:r>
            <a:r>
              <a:rPr lang="en-US" sz="1200" b="0" i="0" u="none" strike="noStrike" kern="1200" dirty="0">
                <a:solidFill>
                  <a:schemeClr val="tx1"/>
                </a:solidFill>
                <a:effectLst/>
                <a:latin typeface="+mn-lt"/>
                <a:ea typeface="+mn-ea"/>
                <a:cs typeface="+mn-cs"/>
              </a:rPr>
              <a:t>1.95%</a:t>
            </a:r>
            <a:r>
              <a:rPr lang="en-US" dirty="0"/>
              <a:t> per year</a:t>
            </a:r>
            <a:endParaRPr lang="fr-CH" dirty="0"/>
          </a:p>
          <a:p>
            <a:pPr rtl="0"/>
            <a:endParaRPr lang="fr-CH" dirty="0"/>
          </a:p>
          <a:p>
            <a:pPr rtl="0"/>
            <a:r>
              <a:rPr lang="fr-CH" dirty="0" err="1"/>
              <a:t>Hardwood</a:t>
            </a:r>
            <a:r>
              <a:rPr lang="fr-CH" dirty="0"/>
              <a:t> </a:t>
            </a:r>
            <a:r>
              <a:rPr lang="fr-CH" dirty="0" err="1"/>
              <a:t>accounting</a:t>
            </a:r>
            <a:r>
              <a:rPr lang="fr-CH" dirty="0"/>
              <a:t> for 42 % of the </a:t>
            </a:r>
            <a:r>
              <a:rPr lang="fr-CH" dirty="0" err="1"/>
              <a:t>growing</a:t>
            </a:r>
            <a:r>
              <a:rPr lang="fr-CH" dirty="0"/>
              <a:t> stock </a:t>
            </a:r>
            <a:r>
              <a:rPr lang="fr-CH" dirty="0" err="1"/>
              <a:t>increased</a:t>
            </a:r>
            <a:r>
              <a:rPr lang="fr-CH" dirty="0"/>
              <a:t> by 31% and </a:t>
            </a:r>
            <a:r>
              <a:rPr lang="fr-CH" dirty="0" err="1"/>
              <a:t>softwood</a:t>
            </a:r>
            <a:r>
              <a:rPr lang="fr-CH" dirty="0"/>
              <a:t> </a:t>
            </a:r>
            <a:r>
              <a:rPr lang="fr-CH" dirty="0" err="1"/>
              <a:t>accounting</a:t>
            </a:r>
            <a:r>
              <a:rPr lang="fr-CH" dirty="0"/>
              <a:t> for 58% </a:t>
            </a:r>
            <a:r>
              <a:rPr lang="fr-CH" dirty="0" err="1"/>
              <a:t>increased</a:t>
            </a:r>
            <a:r>
              <a:rPr lang="fr-CH" dirty="0"/>
              <a:t> by 15% - </a:t>
            </a:r>
            <a:r>
              <a:rPr lang="fr-CH" dirty="0" err="1"/>
              <a:t>so</a:t>
            </a:r>
            <a:r>
              <a:rPr lang="fr-CH" dirty="0"/>
              <a:t> </a:t>
            </a:r>
            <a:r>
              <a:rPr lang="fr-CH" dirty="0" err="1"/>
              <a:t>we</a:t>
            </a:r>
            <a:r>
              <a:rPr lang="fr-CH" dirty="0"/>
              <a:t> are not running out for </a:t>
            </a:r>
            <a:r>
              <a:rPr lang="fr-CH" dirty="0" err="1"/>
              <a:t>wood</a:t>
            </a:r>
            <a:r>
              <a:rPr lang="fr-CH" dirty="0"/>
              <a:t> due to </a:t>
            </a:r>
            <a:r>
              <a:rPr lang="fr-CH" dirty="0" err="1"/>
              <a:t>overuse</a:t>
            </a:r>
            <a:r>
              <a:rPr lang="fr-CH" dirty="0"/>
              <a:t>, </a:t>
            </a:r>
            <a:r>
              <a:rPr lang="fr-CH" dirty="0" err="1"/>
              <a:t>however</a:t>
            </a:r>
            <a:r>
              <a:rPr lang="fr-CH" dirty="0"/>
              <a:t>, </a:t>
            </a:r>
            <a:r>
              <a:rPr lang="fr-CH" dirty="0" err="1"/>
              <a:t>climate</a:t>
            </a:r>
            <a:r>
              <a:rPr lang="fr-CH" dirty="0"/>
              <a:t> change and </a:t>
            </a:r>
            <a:r>
              <a:rPr lang="fr-CH" dirty="0" err="1"/>
              <a:t>biotic</a:t>
            </a:r>
            <a:r>
              <a:rPr lang="fr-CH" dirty="0"/>
              <a:t> and </a:t>
            </a:r>
            <a:r>
              <a:rPr lang="fr-CH" dirty="0" err="1"/>
              <a:t>abiotic</a:t>
            </a:r>
            <a:r>
              <a:rPr lang="fr-CH" dirty="0"/>
              <a:t> </a:t>
            </a:r>
            <a:r>
              <a:rPr lang="fr-CH" dirty="0" err="1"/>
              <a:t>disturbances</a:t>
            </a:r>
            <a:r>
              <a:rPr lang="fr-CH" dirty="0"/>
              <a:t> </a:t>
            </a:r>
            <a:r>
              <a:rPr lang="fr-CH" dirty="0" err="1"/>
              <a:t>may</a:t>
            </a:r>
            <a:r>
              <a:rPr lang="fr-CH" dirty="0"/>
              <a:t> </a:t>
            </a:r>
            <a:r>
              <a:rPr lang="fr-CH" dirty="0" err="1"/>
              <a:t>be</a:t>
            </a:r>
            <a:r>
              <a:rPr lang="fr-CH" dirty="0"/>
              <a:t> more </a:t>
            </a:r>
            <a:r>
              <a:rPr lang="fr-CH" dirty="0" err="1"/>
              <a:t>challenging</a:t>
            </a:r>
            <a:r>
              <a:rPr lang="fr-CH" dirty="0"/>
              <a:t> for </a:t>
            </a:r>
            <a:r>
              <a:rPr lang="fr-CH" dirty="0" err="1"/>
              <a:t>coniferous</a:t>
            </a:r>
            <a:r>
              <a:rPr lang="fr-CH" dirty="0"/>
              <a:t> </a:t>
            </a:r>
            <a:r>
              <a:rPr lang="fr-CH" dirty="0" err="1"/>
              <a:t>tree</a:t>
            </a:r>
            <a:r>
              <a:rPr lang="fr-CH" dirty="0"/>
              <a:t> </a:t>
            </a:r>
            <a:r>
              <a:rPr lang="fr-CH" dirty="0" err="1"/>
              <a:t>species</a:t>
            </a:r>
            <a:r>
              <a:rPr lang="fr-CH" dirty="0"/>
              <a:t>. </a:t>
            </a:r>
          </a:p>
          <a:p>
            <a:endParaRPr lang="fr-CH" dirty="0"/>
          </a:p>
          <a:p>
            <a:r>
              <a:rPr lang="fr-FR" sz="1200" b="0" i="0" kern="1200" dirty="0">
                <a:solidFill>
                  <a:schemeClr val="tx1"/>
                </a:solidFill>
                <a:effectLst/>
                <a:latin typeface="+mn-lt"/>
                <a:ea typeface="+mn-ea"/>
                <a:cs typeface="+mn-cs"/>
              </a:rPr>
              <a:t>États membres de l'UE, des États parties à l'Association </a:t>
            </a:r>
            <a:r>
              <a:rPr lang="fr-FR" sz="1200" b="0" i="0" kern="1200" dirty="0" err="1">
                <a:solidFill>
                  <a:schemeClr val="tx1"/>
                </a:solidFill>
                <a:effectLst/>
                <a:latin typeface="+mn-lt"/>
                <a:ea typeface="+mn-ea"/>
                <a:cs typeface="+mn-cs"/>
              </a:rPr>
              <a:t>européennede</a:t>
            </a:r>
            <a:r>
              <a:rPr lang="fr-FR" sz="1200" b="0" i="0" kern="1200" dirty="0">
                <a:solidFill>
                  <a:schemeClr val="tx1"/>
                </a:solidFill>
                <a:effectLst/>
                <a:latin typeface="+mn-lt"/>
                <a:ea typeface="+mn-ea"/>
                <a:cs typeface="+mn-cs"/>
              </a:rPr>
              <a:t> libre-échange (AELE) </a:t>
            </a:r>
            <a:endParaRPr lang="fr-CH" dirty="0"/>
          </a:p>
          <a:p>
            <a:endParaRPr lang="fr-CH" dirty="0"/>
          </a:p>
          <a:p>
            <a:endParaRPr lang="fr-CH"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11</a:t>
            </a:fld>
            <a:endParaRPr lang="en-US"/>
          </a:p>
        </p:txBody>
      </p:sp>
    </p:spTree>
    <p:extLst>
      <p:ext uri="{BB962C8B-B14F-4D97-AF65-F5344CB8AC3E}">
        <p14:creationId xmlns:p14="http://schemas.microsoft.com/office/powerpoint/2010/main" val="21109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fr-CH" dirty="0" err="1"/>
              <a:t>Holznot</a:t>
            </a:r>
            <a:r>
              <a:rPr lang="fr-CH" dirty="0"/>
              <a:t> in the 16th-19th century </a:t>
            </a:r>
          </a:p>
          <a:p>
            <a:endParaRPr lang="fr-CH" dirty="0"/>
          </a:p>
          <a:p>
            <a:r>
              <a:rPr lang="fr-CH" dirty="0"/>
              <a:t>One of the </a:t>
            </a:r>
            <a:r>
              <a:rPr lang="fr-CH" dirty="0" err="1"/>
              <a:t>oldest</a:t>
            </a:r>
            <a:r>
              <a:rPr lang="fr-CH" dirty="0"/>
              <a:t> </a:t>
            </a:r>
            <a:r>
              <a:rPr lang="fr-CH" dirty="0" err="1"/>
              <a:t>landscape</a:t>
            </a:r>
            <a:r>
              <a:rPr lang="fr-CH" dirty="0"/>
              <a:t> </a:t>
            </a:r>
            <a:r>
              <a:rPr lang="fr-CH" dirty="0" err="1"/>
              <a:t>paintings</a:t>
            </a:r>
            <a:r>
              <a:rPr lang="fr-CH" dirty="0"/>
              <a:t> </a:t>
            </a:r>
          </a:p>
          <a:p>
            <a:endParaRPr lang="fr-CH" dirty="0"/>
          </a:p>
          <a:p>
            <a:r>
              <a:rPr lang="fr-CH" dirty="0"/>
              <a:t>Little </a:t>
            </a:r>
            <a:r>
              <a:rPr lang="fr-CH" dirty="0" err="1"/>
              <a:t>forest</a:t>
            </a:r>
            <a:r>
              <a:rPr lang="fr-CH" dirty="0"/>
              <a:t> in the painting – </a:t>
            </a:r>
            <a:r>
              <a:rPr lang="fr-CH" dirty="0" err="1"/>
              <a:t>actually</a:t>
            </a:r>
            <a:r>
              <a:rPr lang="fr-CH" dirty="0"/>
              <a:t> </a:t>
            </a:r>
            <a:r>
              <a:rPr lang="fr-CH" dirty="0" err="1"/>
              <a:t>it</a:t>
            </a:r>
            <a:r>
              <a:rPr lang="fr-CH" dirty="0"/>
              <a:t> </a:t>
            </a:r>
            <a:r>
              <a:rPr lang="fr-CH" dirty="0" err="1"/>
              <a:t>is</a:t>
            </a:r>
            <a:r>
              <a:rPr lang="fr-CH" dirty="0"/>
              <a:t> </a:t>
            </a:r>
            <a:r>
              <a:rPr lang="fr-CH" dirty="0" err="1"/>
              <a:t>painted</a:t>
            </a:r>
            <a:r>
              <a:rPr lang="fr-CH" dirty="0"/>
              <a:t> 1444 – about 50 to 100 </a:t>
            </a:r>
            <a:r>
              <a:rPr lang="fr-CH" dirty="0" err="1"/>
              <a:t>years</a:t>
            </a:r>
            <a:r>
              <a:rPr lang="fr-CH" dirty="0"/>
              <a:t> </a:t>
            </a:r>
            <a:r>
              <a:rPr lang="fr-CH" dirty="0" err="1"/>
              <a:t>before</a:t>
            </a:r>
            <a:r>
              <a:rPr lang="fr-CH" dirty="0"/>
              <a:t> in Germany and </a:t>
            </a:r>
            <a:r>
              <a:rPr lang="fr-CH" dirty="0" err="1"/>
              <a:t>other</a:t>
            </a:r>
            <a:r>
              <a:rPr lang="fr-CH" dirty="0"/>
              <a:t> </a:t>
            </a:r>
            <a:r>
              <a:rPr lang="fr-CH" dirty="0" err="1"/>
              <a:t>regions</a:t>
            </a:r>
            <a:r>
              <a:rPr lang="fr-CH" dirty="0"/>
              <a:t> the </a:t>
            </a:r>
            <a:r>
              <a:rPr lang="fr-CH" dirty="0" err="1"/>
              <a:t>Holznot</a:t>
            </a:r>
            <a:r>
              <a:rPr lang="fr-CH" dirty="0"/>
              <a:t> </a:t>
            </a:r>
            <a:r>
              <a:rPr lang="fr-CH" dirty="0" err="1"/>
              <a:t>was</a:t>
            </a:r>
            <a:r>
              <a:rPr lang="fr-CH" dirty="0"/>
              <a:t> </a:t>
            </a:r>
            <a:r>
              <a:rPr lang="fr-CH" dirty="0" err="1"/>
              <a:t>proclaimed</a:t>
            </a:r>
            <a:r>
              <a:rPr lang="fr-CH" dirty="0"/>
              <a:t> – </a:t>
            </a:r>
            <a:r>
              <a:rPr lang="fr-CH" dirty="0" err="1"/>
              <a:t>wood</a:t>
            </a:r>
            <a:r>
              <a:rPr lang="fr-CH" dirty="0"/>
              <a:t> </a:t>
            </a:r>
            <a:r>
              <a:rPr lang="fr-CH" dirty="0" err="1"/>
              <a:t>scarcity</a:t>
            </a:r>
            <a:r>
              <a:rPr lang="fr-CH" dirty="0"/>
              <a:t> </a:t>
            </a:r>
            <a:r>
              <a:rPr lang="fr-CH" dirty="0" err="1"/>
              <a:t>caused</a:t>
            </a:r>
            <a:r>
              <a:rPr lang="fr-CH" dirty="0"/>
              <a:t> by </a:t>
            </a:r>
            <a:r>
              <a:rPr lang="fr-CH" dirty="0" err="1"/>
              <a:t>early</a:t>
            </a:r>
            <a:r>
              <a:rPr lang="fr-CH" dirty="0"/>
              <a:t> </a:t>
            </a:r>
            <a:r>
              <a:rPr lang="fr-CH" dirty="0" err="1"/>
              <a:t>industrialization</a:t>
            </a:r>
            <a:r>
              <a:rPr lang="fr-CH" dirty="0"/>
              <a:t> – Salines, </a:t>
            </a:r>
            <a:r>
              <a:rPr lang="fr-CH" dirty="0" err="1"/>
              <a:t>mining</a:t>
            </a:r>
            <a:r>
              <a:rPr lang="fr-CH" dirty="0"/>
              <a:t> – </a:t>
            </a:r>
            <a:r>
              <a:rPr lang="fr-CH" dirty="0" err="1"/>
              <a:t>melting</a:t>
            </a:r>
            <a:r>
              <a:rPr lang="fr-CH" dirty="0"/>
              <a:t> and building tunnels, glass-</a:t>
            </a:r>
            <a:r>
              <a:rPr lang="fr-CH" dirty="0" err="1"/>
              <a:t>making</a:t>
            </a:r>
            <a:r>
              <a:rPr lang="fr-CH" dirty="0"/>
              <a:t> (</a:t>
            </a:r>
            <a:r>
              <a:rPr lang="fr-CH" dirty="0" err="1"/>
              <a:t>potash</a:t>
            </a:r>
            <a:r>
              <a:rPr lang="fr-CH" dirty="0"/>
              <a:t>), </a:t>
            </a:r>
            <a:r>
              <a:rPr lang="fr-CH" dirty="0" err="1"/>
              <a:t>ship</a:t>
            </a:r>
            <a:r>
              <a:rPr lang="fr-CH" dirty="0"/>
              <a:t> building etc. </a:t>
            </a:r>
            <a:r>
              <a:rPr lang="fr-CH" dirty="0" err="1"/>
              <a:t>had</a:t>
            </a:r>
            <a:r>
              <a:rPr lang="fr-CH" dirty="0"/>
              <a:t> a </a:t>
            </a:r>
            <a:r>
              <a:rPr lang="fr-CH" dirty="0" err="1"/>
              <a:t>huge</a:t>
            </a:r>
            <a:r>
              <a:rPr lang="fr-CH" dirty="0"/>
              <a:t> </a:t>
            </a:r>
            <a:r>
              <a:rPr lang="fr-CH" dirty="0" err="1"/>
              <a:t>toll</a:t>
            </a:r>
            <a:r>
              <a:rPr lang="fr-CH" dirty="0"/>
              <a:t> on </a:t>
            </a:r>
            <a:r>
              <a:rPr lang="fr-CH" dirty="0" err="1"/>
              <a:t>forest</a:t>
            </a:r>
            <a:r>
              <a:rPr lang="fr-CH" dirty="0"/>
              <a:t> </a:t>
            </a:r>
            <a:r>
              <a:rPr lang="fr-CH" dirty="0" err="1"/>
              <a:t>resources</a:t>
            </a:r>
            <a:r>
              <a:rPr lang="fr-CH" dirty="0"/>
              <a:t>. </a:t>
            </a:r>
          </a:p>
          <a:p>
            <a:endParaRPr lang="fr-CH" dirty="0"/>
          </a:p>
          <a:p>
            <a:r>
              <a:rPr lang="fr-CH" dirty="0"/>
              <a:t>2000 – 2015 – </a:t>
            </a:r>
            <a:r>
              <a:rPr lang="fr-CH" dirty="0" err="1"/>
              <a:t>forest</a:t>
            </a:r>
            <a:r>
              <a:rPr lang="fr-CH" dirty="0"/>
              <a:t> area in Europe </a:t>
            </a:r>
            <a:r>
              <a:rPr lang="fr-CH" dirty="0" err="1"/>
              <a:t>increased</a:t>
            </a:r>
            <a:r>
              <a:rPr lang="fr-CH" dirty="0"/>
              <a:t> by 8.9 million ha (EU/EFTA 6.2 million ha – or 3.7 %) – </a:t>
            </a:r>
            <a:r>
              <a:rPr lang="fr-CH" dirty="0" err="1"/>
              <a:t>Switzerland</a:t>
            </a:r>
            <a:r>
              <a:rPr lang="fr-CH" dirty="0"/>
              <a:t> has about 1.2 million ha of </a:t>
            </a:r>
            <a:r>
              <a:rPr lang="fr-CH" dirty="0" err="1"/>
              <a:t>forests</a:t>
            </a:r>
            <a:endParaRPr lang="fr-CH" dirty="0"/>
          </a:p>
          <a:p>
            <a:endParaRPr lang="fr-CH" dirty="0"/>
          </a:p>
          <a:p>
            <a:pPr rtl="0"/>
            <a:r>
              <a:rPr lang="fr-CH" dirty="0"/>
              <a:t>The </a:t>
            </a:r>
            <a:r>
              <a:rPr lang="fr-CH" dirty="0" err="1"/>
              <a:t>growing</a:t>
            </a:r>
            <a:r>
              <a:rPr lang="fr-CH" dirty="0"/>
              <a:t> stock </a:t>
            </a:r>
            <a:r>
              <a:rPr lang="fr-CH" dirty="0" err="1"/>
              <a:t>increased</a:t>
            </a:r>
            <a:r>
              <a:rPr lang="fr-CH" dirty="0"/>
              <a:t> </a:t>
            </a:r>
            <a:r>
              <a:rPr lang="fr-CH" dirty="0" err="1"/>
              <a:t>even</a:t>
            </a:r>
            <a:r>
              <a:rPr lang="fr-CH" dirty="0"/>
              <a:t> </a:t>
            </a:r>
            <a:r>
              <a:rPr lang="fr-CH" dirty="0" err="1"/>
              <a:t>faster</a:t>
            </a:r>
            <a:r>
              <a:rPr lang="fr-CH" dirty="0"/>
              <a:t>, i.e. </a:t>
            </a:r>
            <a:r>
              <a:rPr lang="fr-CH" dirty="0" err="1"/>
              <a:t>that</a:t>
            </a:r>
            <a:r>
              <a:rPr lang="fr-CH" dirty="0"/>
              <a:t> </a:t>
            </a:r>
            <a:r>
              <a:rPr lang="fr-CH" dirty="0" err="1"/>
              <a:t>member</a:t>
            </a:r>
            <a:r>
              <a:rPr lang="fr-CH" dirty="0"/>
              <a:t> states </a:t>
            </a:r>
            <a:r>
              <a:rPr lang="fr-CH" dirty="0" err="1"/>
              <a:t>don’t</a:t>
            </a:r>
            <a:r>
              <a:rPr lang="fr-CH" dirty="0"/>
              <a:t> use the full </a:t>
            </a:r>
            <a:r>
              <a:rPr lang="fr-CH" dirty="0" err="1"/>
              <a:t>potential</a:t>
            </a:r>
            <a:r>
              <a:rPr lang="fr-CH" dirty="0"/>
              <a:t> of </a:t>
            </a:r>
            <a:r>
              <a:rPr lang="fr-CH" dirty="0" err="1"/>
              <a:t>their</a:t>
            </a:r>
            <a:r>
              <a:rPr lang="fr-CH" dirty="0"/>
              <a:t> </a:t>
            </a:r>
            <a:r>
              <a:rPr lang="fr-CH" dirty="0" err="1"/>
              <a:t>forests</a:t>
            </a:r>
            <a:r>
              <a:rPr lang="fr-CH" dirty="0"/>
              <a:t> – EU/EFTA </a:t>
            </a:r>
            <a:r>
              <a:rPr lang="fr-CH" dirty="0" err="1"/>
              <a:t>growing</a:t>
            </a:r>
            <a:r>
              <a:rPr lang="fr-CH" dirty="0"/>
              <a:t> stock </a:t>
            </a:r>
            <a:r>
              <a:rPr lang="fr-CH" dirty="0" err="1"/>
              <a:t>increased</a:t>
            </a:r>
            <a:r>
              <a:rPr lang="fr-CH" dirty="0"/>
              <a:t> by 4.8 billion m3 </a:t>
            </a:r>
            <a:r>
              <a:rPr lang="fr-CH" dirty="0" err="1"/>
              <a:t>from</a:t>
            </a:r>
            <a:r>
              <a:rPr lang="fr-CH" dirty="0"/>
              <a:t> 2000 </a:t>
            </a:r>
            <a:r>
              <a:rPr lang="fr-CH" dirty="0" err="1"/>
              <a:t>until</a:t>
            </a:r>
            <a:r>
              <a:rPr lang="fr-CH" dirty="0"/>
              <a:t> 2015 – an </a:t>
            </a:r>
            <a:r>
              <a:rPr lang="fr-CH" dirty="0" err="1"/>
              <a:t>increase</a:t>
            </a:r>
            <a:r>
              <a:rPr lang="fr-CH" dirty="0"/>
              <a:t> by 21% - </a:t>
            </a:r>
            <a:r>
              <a:rPr lang="fr-CH" dirty="0" err="1"/>
              <a:t>Swiss</a:t>
            </a:r>
            <a:r>
              <a:rPr lang="fr-CH" dirty="0"/>
              <a:t> </a:t>
            </a:r>
            <a:r>
              <a:rPr lang="fr-CH" dirty="0" err="1"/>
              <a:t>forests</a:t>
            </a:r>
            <a:r>
              <a:rPr lang="fr-CH" dirty="0"/>
              <a:t> stock about 440 million m3 </a:t>
            </a:r>
          </a:p>
          <a:p>
            <a:pPr rtl="0"/>
            <a:endParaRPr lang="fr-CH" dirty="0"/>
          </a:p>
          <a:p>
            <a:pPr rtl="0"/>
            <a:endParaRPr lang="fr-CH" dirty="0"/>
          </a:p>
          <a:p>
            <a:pPr rtl="0"/>
            <a:endParaRPr lang="fr-CH" dirty="0"/>
          </a:p>
          <a:p>
            <a:pPr rtl="0"/>
            <a:r>
              <a:rPr lang="fr-CH" dirty="0" err="1"/>
              <a:t>Hardwood</a:t>
            </a:r>
            <a:r>
              <a:rPr lang="fr-CH" dirty="0"/>
              <a:t> </a:t>
            </a:r>
            <a:r>
              <a:rPr lang="fr-CH" dirty="0" err="1"/>
              <a:t>accounting</a:t>
            </a:r>
            <a:r>
              <a:rPr lang="fr-CH" dirty="0"/>
              <a:t> for 42 % of the </a:t>
            </a:r>
            <a:r>
              <a:rPr lang="fr-CH" dirty="0" err="1"/>
              <a:t>growing</a:t>
            </a:r>
            <a:r>
              <a:rPr lang="fr-CH" dirty="0"/>
              <a:t> stock </a:t>
            </a:r>
            <a:r>
              <a:rPr lang="fr-CH" dirty="0" err="1"/>
              <a:t>increased</a:t>
            </a:r>
            <a:r>
              <a:rPr lang="fr-CH" dirty="0"/>
              <a:t> by 31% and </a:t>
            </a:r>
            <a:r>
              <a:rPr lang="fr-CH" dirty="0" err="1"/>
              <a:t>softwood</a:t>
            </a:r>
            <a:r>
              <a:rPr lang="fr-CH" dirty="0"/>
              <a:t> </a:t>
            </a:r>
            <a:r>
              <a:rPr lang="fr-CH" dirty="0" err="1"/>
              <a:t>accounting</a:t>
            </a:r>
            <a:r>
              <a:rPr lang="fr-CH" dirty="0"/>
              <a:t> for 58% </a:t>
            </a:r>
            <a:r>
              <a:rPr lang="fr-CH" dirty="0" err="1"/>
              <a:t>increased</a:t>
            </a:r>
            <a:r>
              <a:rPr lang="fr-CH" dirty="0"/>
              <a:t> by 15% - </a:t>
            </a:r>
            <a:r>
              <a:rPr lang="fr-CH" dirty="0" err="1"/>
              <a:t>so</a:t>
            </a:r>
            <a:r>
              <a:rPr lang="fr-CH" dirty="0"/>
              <a:t> </a:t>
            </a:r>
            <a:r>
              <a:rPr lang="fr-CH" dirty="0" err="1"/>
              <a:t>we</a:t>
            </a:r>
            <a:r>
              <a:rPr lang="fr-CH" dirty="0"/>
              <a:t> are not running out for </a:t>
            </a:r>
            <a:r>
              <a:rPr lang="fr-CH" dirty="0" err="1"/>
              <a:t>wood</a:t>
            </a:r>
            <a:r>
              <a:rPr lang="fr-CH" dirty="0"/>
              <a:t> due to </a:t>
            </a:r>
            <a:r>
              <a:rPr lang="fr-CH" dirty="0" err="1"/>
              <a:t>overuse</a:t>
            </a:r>
            <a:r>
              <a:rPr lang="fr-CH" dirty="0"/>
              <a:t>, </a:t>
            </a:r>
            <a:r>
              <a:rPr lang="fr-CH" dirty="0" err="1"/>
              <a:t>however</a:t>
            </a:r>
            <a:r>
              <a:rPr lang="fr-CH" dirty="0"/>
              <a:t>, </a:t>
            </a:r>
            <a:r>
              <a:rPr lang="fr-CH" dirty="0" err="1"/>
              <a:t>climate</a:t>
            </a:r>
            <a:r>
              <a:rPr lang="fr-CH" dirty="0"/>
              <a:t> change and </a:t>
            </a:r>
            <a:r>
              <a:rPr lang="fr-CH" dirty="0" err="1"/>
              <a:t>biotic</a:t>
            </a:r>
            <a:r>
              <a:rPr lang="fr-CH" dirty="0"/>
              <a:t> and </a:t>
            </a:r>
            <a:r>
              <a:rPr lang="fr-CH" dirty="0" err="1"/>
              <a:t>abiotic</a:t>
            </a:r>
            <a:r>
              <a:rPr lang="fr-CH" dirty="0"/>
              <a:t> </a:t>
            </a:r>
            <a:r>
              <a:rPr lang="fr-CH" dirty="0" err="1"/>
              <a:t>disturbances</a:t>
            </a:r>
            <a:r>
              <a:rPr lang="fr-CH" dirty="0"/>
              <a:t> </a:t>
            </a:r>
            <a:r>
              <a:rPr lang="fr-CH" dirty="0" err="1"/>
              <a:t>may</a:t>
            </a:r>
            <a:r>
              <a:rPr lang="fr-CH" dirty="0"/>
              <a:t> </a:t>
            </a:r>
            <a:r>
              <a:rPr lang="fr-CH" dirty="0" err="1"/>
              <a:t>be</a:t>
            </a:r>
            <a:r>
              <a:rPr lang="fr-CH" dirty="0"/>
              <a:t> more </a:t>
            </a:r>
            <a:r>
              <a:rPr lang="fr-CH" dirty="0" err="1"/>
              <a:t>challenging</a:t>
            </a:r>
            <a:r>
              <a:rPr lang="fr-CH" dirty="0"/>
              <a:t> for </a:t>
            </a:r>
            <a:r>
              <a:rPr lang="fr-CH" dirty="0" err="1"/>
              <a:t>coniferous</a:t>
            </a:r>
            <a:r>
              <a:rPr lang="fr-CH" dirty="0"/>
              <a:t> </a:t>
            </a:r>
            <a:r>
              <a:rPr lang="fr-CH" dirty="0" err="1"/>
              <a:t>tree</a:t>
            </a:r>
            <a:r>
              <a:rPr lang="fr-CH" dirty="0"/>
              <a:t> </a:t>
            </a:r>
            <a:r>
              <a:rPr lang="fr-CH" dirty="0" err="1"/>
              <a:t>species</a:t>
            </a:r>
            <a:r>
              <a:rPr lang="fr-CH" dirty="0"/>
              <a:t>. </a:t>
            </a:r>
          </a:p>
          <a:p>
            <a:endParaRPr lang="fr-CH" dirty="0"/>
          </a:p>
          <a:p>
            <a:r>
              <a:rPr lang="fr-FR" sz="1200" b="0" i="0" kern="1200" dirty="0">
                <a:solidFill>
                  <a:schemeClr val="tx1"/>
                </a:solidFill>
                <a:effectLst/>
                <a:latin typeface="+mn-lt"/>
                <a:ea typeface="+mn-ea"/>
                <a:cs typeface="+mn-cs"/>
              </a:rPr>
              <a:t>États membres de l'UE, des États parties à l'Association </a:t>
            </a:r>
            <a:r>
              <a:rPr lang="fr-FR" sz="1200" b="0" i="0" kern="1200" dirty="0" err="1">
                <a:solidFill>
                  <a:schemeClr val="tx1"/>
                </a:solidFill>
                <a:effectLst/>
                <a:latin typeface="+mn-lt"/>
                <a:ea typeface="+mn-ea"/>
                <a:cs typeface="+mn-cs"/>
              </a:rPr>
              <a:t>européennede</a:t>
            </a:r>
            <a:r>
              <a:rPr lang="fr-FR" sz="1200" b="0" i="0" kern="1200" dirty="0">
                <a:solidFill>
                  <a:schemeClr val="tx1"/>
                </a:solidFill>
                <a:effectLst/>
                <a:latin typeface="+mn-lt"/>
                <a:ea typeface="+mn-ea"/>
                <a:cs typeface="+mn-cs"/>
              </a:rPr>
              <a:t> libre-échange (AELE) </a:t>
            </a:r>
            <a:endParaRPr lang="fr-CH" dirty="0"/>
          </a:p>
          <a:p>
            <a:endParaRPr lang="fr-CH" dirty="0"/>
          </a:p>
          <a:p>
            <a:endParaRPr lang="fr-CH"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13</a:t>
            </a:fld>
            <a:endParaRPr lang="en-US"/>
          </a:p>
        </p:txBody>
      </p:sp>
    </p:spTree>
    <p:extLst>
      <p:ext uri="{BB962C8B-B14F-4D97-AF65-F5344CB8AC3E}">
        <p14:creationId xmlns:p14="http://schemas.microsoft.com/office/powerpoint/2010/main" val="401210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856F99-1514-4F4B-89CD-D1870C0081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21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15</a:t>
            </a:fld>
            <a:endParaRPr lang="en-US"/>
          </a:p>
        </p:txBody>
      </p:sp>
    </p:spTree>
    <p:extLst>
      <p:ext uri="{BB962C8B-B14F-4D97-AF65-F5344CB8AC3E}">
        <p14:creationId xmlns:p14="http://schemas.microsoft.com/office/powerpoint/2010/main" val="143575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20</a:t>
            </a:fld>
            <a:endParaRPr lang="en-US"/>
          </a:p>
        </p:txBody>
      </p:sp>
    </p:spTree>
    <p:extLst>
      <p:ext uri="{BB962C8B-B14F-4D97-AF65-F5344CB8AC3E}">
        <p14:creationId xmlns:p14="http://schemas.microsoft.com/office/powerpoint/2010/main" val="53305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21</a:t>
            </a:fld>
            <a:endParaRPr lang="en-US"/>
          </a:p>
        </p:txBody>
      </p:sp>
    </p:spTree>
    <p:extLst>
      <p:ext uri="{BB962C8B-B14F-4D97-AF65-F5344CB8AC3E}">
        <p14:creationId xmlns:p14="http://schemas.microsoft.com/office/powerpoint/2010/main" val="321626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25</a:t>
            </a:fld>
            <a:endParaRPr lang="en-US"/>
          </a:p>
        </p:txBody>
      </p:sp>
    </p:spTree>
    <p:extLst>
      <p:ext uri="{BB962C8B-B14F-4D97-AF65-F5344CB8AC3E}">
        <p14:creationId xmlns:p14="http://schemas.microsoft.com/office/powerpoint/2010/main" val="25947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27</a:t>
            </a:fld>
            <a:endParaRPr lang="en-US"/>
          </a:p>
        </p:txBody>
      </p:sp>
    </p:spTree>
    <p:extLst>
      <p:ext uri="{BB962C8B-B14F-4D97-AF65-F5344CB8AC3E}">
        <p14:creationId xmlns:p14="http://schemas.microsoft.com/office/powerpoint/2010/main" val="170320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31</a:t>
            </a:fld>
            <a:endParaRPr lang="en-US"/>
          </a:p>
        </p:txBody>
      </p:sp>
    </p:spTree>
    <p:extLst>
      <p:ext uri="{BB962C8B-B14F-4D97-AF65-F5344CB8AC3E}">
        <p14:creationId xmlns:p14="http://schemas.microsoft.com/office/powerpoint/2010/main" val="191719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en-GB" dirty="0"/>
              <a:t>As I am the first speaker today – I will provide a bit the big picture overview</a:t>
            </a:r>
          </a:p>
          <a:p>
            <a:r>
              <a:rPr lang="en-GB" dirty="0"/>
              <a:t>Where does the EU stand with respect to forest resources</a:t>
            </a:r>
          </a:p>
          <a:p>
            <a:r>
              <a:rPr lang="en-GB" dirty="0"/>
              <a:t>And where are we heading in the future – looking at the results from our outlook studies until 2030 and at major trends until 2050</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2</a:t>
            </a:fld>
            <a:endParaRPr lang="en-US"/>
          </a:p>
        </p:txBody>
      </p:sp>
    </p:spTree>
    <p:extLst>
      <p:ext uri="{BB962C8B-B14F-4D97-AF65-F5344CB8AC3E}">
        <p14:creationId xmlns:p14="http://schemas.microsoft.com/office/powerpoint/2010/main" val="1521512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en-GB" dirty="0"/>
              <a:t>But first a few words about who we are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3</a:t>
            </a:fld>
            <a:endParaRPr lang="en-US"/>
          </a:p>
        </p:txBody>
      </p:sp>
    </p:spTree>
    <p:extLst>
      <p:ext uri="{BB962C8B-B14F-4D97-AF65-F5344CB8AC3E}">
        <p14:creationId xmlns:p14="http://schemas.microsoft.com/office/powerpoint/2010/main" val="1558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4</a:t>
            </a:fld>
            <a:endParaRPr lang="en-US"/>
          </a:p>
        </p:txBody>
      </p:sp>
    </p:spTree>
    <p:extLst>
      <p:ext uri="{BB962C8B-B14F-4D97-AF65-F5344CB8AC3E}">
        <p14:creationId xmlns:p14="http://schemas.microsoft.com/office/powerpoint/2010/main" val="165170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5</a:t>
            </a:fld>
            <a:endParaRPr lang="en-US"/>
          </a:p>
        </p:txBody>
      </p:sp>
    </p:spTree>
    <p:extLst>
      <p:ext uri="{BB962C8B-B14F-4D97-AF65-F5344CB8AC3E}">
        <p14:creationId xmlns:p14="http://schemas.microsoft.com/office/powerpoint/2010/main" val="71775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6</a:t>
            </a:fld>
            <a:endParaRPr lang="en-US"/>
          </a:p>
        </p:txBody>
      </p:sp>
    </p:spTree>
    <p:extLst>
      <p:ext uri="{BB962C8B-B14F-4D97-AF65-F5344CB8AC3E}">
        <p14:creationId xmlns:p14="http://schemas.microsoft.com/office/powerpoint/2010/main" val="88405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856F99-1514-4F4B-89CD-D1870C0081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59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en-GB" dirty="0"/>
              <a:t>But first a few words about who we are</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8</a:t>
            </a:fld>
            <a:endParaRPr lang="en-US"/>
          </a:p>
        </p:txBody>
      </p:sp>
    </p:spTree>
    <p:extLst>
      <p:ext uri="{BB962C8B-B14F-4D97-AF65-F5344CB8AC3E}">
        <p14:creationId xmlns:p14="http://schemas.microsoft.com/office/powerpoint/2010/main" val="256599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39838"/>
            <a:ext cx="5953125" cy="3349625"/>
          </a:xfrm>
        </p:spPr>
      </p:sp>
      <p:sp>
        <p:nvSpPr>
          <p:cNvPr id="3" name="Notes Placeholder 2"/>
          <p:cNvSpPr>
            <a:spLocks noGrp="1"/>
          </p:cNvSpPr>
          <p:nvPr>
            <p:ph type="body" idx="1"/>
          </p:nvPr>
        </p:nvSpPr>
        <p:spPr/>
        <p:txBody>
          <a:bodyPr/>
          <a:lstStyle/>
          <a:p>
            <a:r>
              <a:rPr lang="fr-CH" dirty="0" err="1"/>
              <a:t>Holznot</a:t>
            </a:r>
            <a:r>
              <a:rPr lang="fr-CH" dirty="0"/>
              <a:t> in the 16th-19th century </a:t>
            </a:r>
          </a:p>
          <a:p>
            <a:endParaRPr lang="fr-CH" dirty="0"/>
          </a:p>
          <a:p>
            <a:r>
              <a:rPr lang="fr-CH" dirty="0"/>
              <a:t>One of the </a:t>
            </a:r>
            <a:r>
              <a:rPr lang="fr-CH" dirty="0" err="1"/>
              <a:t>oldest</a:t>
            </a:r>
            <a:r>
              <a:rPr lang="fr-CH" dirty="0"/>
              <a:t> </a:t>
            </a:r>
            <a:r>
              <a:rPr lang="fr-CH" dirty="0" err="1"/>
              <a:t>landscape</a:t>
            </a:r>
            <a:r>
              <a:rPr lang="fr-CH" dirty="0"/>
              <a:t> </a:t>
            </a:r>
            <a:r>
              <a:rPr lang="fr-CH" dirty="0" err="1"/>
              <a:t>paintings</a:t>
            </a:r>
            <a:r>
              <a:rPr lang="fr-CH" dirty="0"/>
              <a:t> </a:t>
            </a:r>
          </a:p>
          <a:p>
            <a:endParaRPr lang="fr-CH" dirty="0"/>
          </a:p>
          <a:p>
            <a:r>
              <a:rPr lang="fr-CH" dirty="0"/>
              <a:t>Little </a:t>
            </a:r>
            <a:r>
              <a:rPr lang="fr-CH" dirty="0" err="1"/>
              <a:t>forest</a:t>
            </a:r>
            <a:r>
              <a:rPr lang="fr-CH" dirty="0"/>
              <a:t> in the painting – </a:t>
            </a:r>
            <a:r>
              <a:rPr lang="fr-CH" dirty="0" err="1"/>
              <a:t>actually</a:t>
            </a:r>
            <a:r>
              <a:rPr lang="fr-CH" dirty="0"/>
              <a:t> </a:t>
            </a:r>
            <a:r>
              <a:rPr lang="fr-CH" dirty="0" err="1"/>
              <a:t>it</a:t>
            </a:r>
            <a:r>
              <a:rPr lang="fr-CH" dirty="0"/>
              <a:t> </a:t>
            </a:r>
            <a:r>
              <a:rPr lang="fr-CH" dirty="0" err="1"/>
              <a:t>is</a:t>
            </a:r>
            <a:r>
              <a:rPr lang="fr-CH" dirty="0"/>
              <a:t> </a:t>
            </a:r>
            <a:r>
              <a:rPr lang="fr-CH" dirty="0" err="1"/>
              <a:t>painted</a:t>
            </a:r>
            <a:r>
              <a:rPr lang="fr-CH" dirty="0"/>
              <a:t> 1444 – about 50 to 100 </a:t>
            </a:r>
            <a:r>
              <a:rPr lang="fr-CH" dirty="0" err="1"/>
              <a:t>years</a:t>
            </a:r>
            <a:r>
              <a:rPr lang="fr-CH" dirty="0"/>
              <a:t> </a:t>
            </a:r>
            <a:r>
              <a:rPr lang="fr-CH" dirty="0" err="1"/>
              <a:t>before</a:t>
            </a:r>
            <a:r>
              <a:rPr lang="fr-CH" dirty="0"/>
              <a:t> in Germany and </a:t>
            </a:r>
            <a:r>
              <a:rPr lang="fr-CH" dirty="0" err="1"/>
              <a:t>other</a:t>
            </a:r>
            <a:r>
              <a:rPr lang="fr-CH" dirty="0"/>
              <a:t> </a:t>
            </a:r>
            <a:r>
              <a:rPr lang="fr-CH" dirty="0" err="1"/>
              <a:t>regions</a:t>
            </a:r>
            <a:r>
              <a:rPr lang="fr-CH" dirty="0"/>
              <a:t> the </a:t>
            </a:r>
            <a:r>
              <a:rPr lang="fr-CH" dirty="0" err="1"/>
              <a:t>Holznot</a:t>
            </a:r>
            <a:r>
              <a:rPr lang="fr-CH" dirty="0"/>
              <a:t> </a:t>
            </a:r>
            <a:r>
              <a:rPr lang="fr-CH" dirty="0" err="1"/>
              <a:t>was</a:t>
            </a:r>
            <a:r>
              <a:rPr lang="fr-CH" dirty="0"/>
              <a:t> </a:t>
            </a:r>
            <a:r>
              <a:rPr lang="fr-CH" dirty="0" err="1"/>
              <a:t>proclaimed</a:t>
            </a:r>
            <a:r>
              <a:rPr lang="fr-CH" dirty="0"/>
              <a:t> – </a:t>
            </a:r>
            <a:r>
              <a:rPr lang="fr-CH" dirty="0" err="1"/>
              <a:t>wood</a:t>
            </a:r>
            <a:r>
              <a:rPr lang="fr-CH" dirty="0"/>
              <a:t> </a:t>
            </a:r>
            <a:r>
              <a:rPr lang="fr-CH" dirty="0" err="1"/>
              <a:t>scarcity</a:t>
            </a:r>
            <a:r>
              <a:rPr lang="fr-CH" dirty="0"/>
              <a:t> </a:t>
            </a:r>
            <a:r>
              <a:rPr lang="fr-CH" dirty="0" err="1"/>
              <a:t>caused</a:t>
            </a:r>
            <a:r>
              <a:rPr lang="fr-CH" dirty="0"/>
              <a:t> by </a:t>
            </a:r>
            <a:r>
              <a:rPr lang="fr-CH" dirty="0" err="1"/>
              <a:t>early</a:t>
            </a:r>
            <a:r>
              <a:rPr lang="fr-CH" dirty="0"/>
              <a:t> </a:t>
            </a:r>
            <a:r>
              <a:rPr lang="fr-CH" dirty="0" err="1"/>
              <a:t>industrialization</a:t>
            </a:r>
            <a:r>
              <a:rPr lang="fr-CH" dirty="0"/>
              <a:t> – Salines, </a:t>
            </a:r>
            <a:r>
              <a:rPr lang="fr-CH" dirty="0" err="1"/>
              <a:t>mining</a:t>
            </a:r>
            <a:r>
              <a:rPr lang="fr-CH" dirty="0"/>
              <a:t> – </a:t>
            </a:r>
            <a:r>
              <a:rPr lang="fr-CH" dirty="0" err="1"/>
              <a:t>melting</a:t>
            </a:r>
            <a:r>
              <a:rPr lang="fr-CH" dirty="0"/>
              <a:t> and building tunnels, glass-</a:t>
            </a:r>
            <a:r>
              <a:rPr lang="fr-CH" dirty="0" err="1"/>
              <a:t>making</a:t>
            </a:r>
            <a:r>
              <a:rPr lang="fr-CH" dirty="0"/>
              <a:t> (</a:t>
            </a:r>
            <a:r>
              <a:rPr lang="fr-CH" dirty="0" err="1"/>
              <a:t>potash</a:t>
            </a:r>
            <a:r>
              <a:rPr lang="fr-CH" dirty="0"/>
              <a:t>), </a:t>
            </a:r>
            <a:r>
              <a:rPr lang="fr-CH" dirty="0" err="1"/>
              <a:t>ship</a:t>
            </a:r>
            <a:r>
              <a:rPr lang="fr-CH" dirty="0"/>
              <a:t> building etc. </a:t>
            </a:r>
            <a:r>
              <a:rPr lang="fr-CH" dirty="0" err="1"/>
              <a:t>had</a:t>
            </a:r>
            <a:r>
              <a:rPr lang="fr-CH" dirty="0"/>
              <a:t> a </a:t>
            </a:r>
            <a:r>
              <a:rPr lang="fr-CH" dirty="0" err="1"/>
              <a:t>huge</a:t>
            </a:r>
            <a:r>
              <a:rPr lang="fr-CH" dirty="0"/>
              <a:t> </a:t>
            </a:r>
            <a:r>
              <a:rPr lang="fr-CH" dirty="0" err="1"/>
              <a:t>toll</a:t>
            </a:r>
            <a:r>
              <a:rPr lang="fr-CH" dirty="0"/>
              <a:t> on </a:t>
            </a:r>
            <a:r>
              <a:rPr lang="fr-CH" dirty="0" err="1"/>
              <a:t>forest</a:t>
            </a:r>
            <a:r>
              <a:rPr lang="fr-CH" dirty="0"/>
              <a:t> </a:t>
            </a:r>
            <a:r>
              <a:rPr lang="fr-CH" dirty="0" err="1"/>
              <a:t>resources</a:t>
            </a:r>
            <a:r>
              <a:rPr lang="fr-CH" dirty="0"/>
              <a:t>. </a:t>
            </a:r>
          </a:p>
          <a:p>
            <a:endParaRPr lang="fr-CH" dirty="0"/>
          </a:p>
          <a:p>
            <a:r>
              <a:rPr lang="fr-CH" dirty="0"/>
              <a:t>2000 – 2015 – </a:t>
            </a:r>
            <a:r>
              <a:rPr lang="fr-CH" dirty="0" err="1"/>
              <a:t>forest</a:t>
            </a:r>
            <a:r>
              <a:rPr lang="fr-CH" dirty="0"/>
              <a:t> area in Europe </a:t>
            </a:r>
            <a:r>
              <a:rPr lang="fr-CH" dirty="0" err="1"/>
              <a:t>increased</a:t>
            </a:r>
            <a:r>
              <a:rPr lang="fr-CH" dirty="0"/>
              <a:t> by 8.9 million ha (EU/EFTA 6.2 million ha – or 3.7 %) – </a:t>
            </a:r>
            <a:r>
              <a:rPr lang="fr-CH" dirty="0" err="1"/>
              <a:t>Switzerland</a:t>
            </a:r>
            <a:r>
              <a:rPr lang="fr-CH" dirty="0"/>
              <a:t> has about 1.2 million ha of </a:t>
            </a:r>
            <a:r>
              <a:rPr lang="fr-CH" dirty="0" err="1"/>
              <a:t>forests</a:t>
            </a:r>
            <a:endParaRPr lang="fr-CH" dirty="0"/>
          </a:p>
          <a:p>
            <a:endParaRPr lang="fr-CH" dirty="0"/>
          </a:p>
          <a:p>
            <a:pPr rtl="0"/>
            <a:r>
              <a:rPr lang="fr-CH" dirty="0"/>
              <a:t>The </a:t>
            </a:r>
            <a:r>
              <a:rPr lang="fr-CH" dirty="0" err="1"/>
              <a:t>growing</a:t>
            </a:r>
            <a:r>
              <a:rPr lang="fr-CH" dirty="0"/>
              <a:t> stock </a:t>
            </a:r>
            <a:r>
              <a:rPr lang="fr-CH" dirty="0" err="1"/>
              <a:t>increased</a:t>
            </a:r>
            <a:r>
              <a:rPr lang="fr-CH" dirty="0"/>
              <a:t> </a:t>
            </a:r>
            <a:r>
              <a:rPr lang="fr-CH" dirty="0" err="1"/>
              <a:t>even</a:t>
            </a:r>
            <a:r>
              <a:rPr lang="fr-CH" dirty="0"/>
              <a:t> </a:t>
            </a:r>
            <a:r>
              <a:rPr lang="fr-CH" dirty="0" err="1"/>
              <a:t>faster</a:t>
            </a:r>
            <a:r>
              <a:rPr lang="fr-CH" dirty="0"/>
              <a:t>, i.e. </a:t>
            </a:r>
            <a:r>
              <a:rPr lang="fr-CH" dirty="0" err="1"/>
              <a:t>that</a:t>
            </a:r>
            <a:r>
              <a:rPr lang="fr-CH" dirty="0"/>
              <a:t> </a:t>
            </a:r>
            <a:r>
              <a:rPr lang="fr-CH" dirty="0" err="1"/>
              <a:t>member</a:t>
            </a:r>
            <a:r>
              <a:rPr lang="fr-CH" dirty="0"/>
              <a:t> states </a:t>
            </a:r>
            <a:r>
              <a:rPr lang="fr-CH" dirty="0" err="1"/>
              <a:t>don’t</a:t>
            </a:r>
            <a:r>
              <a:rPr lang="fr-CH" dirty="0"/>
              <a:t> use the full </a:t>
            </a:r>
            <a:r>
              <a:rPr lang="fr-CH" dirty="0" err="1"/>
              <a:t>potential</a:t>
            </a:r>
            <a:r>
              <a:rPr lang="fr-CH" dirty="0"/>
              <a:t> of </a:t>
            </a:r>
            <a:r>
              <a:rPr lang="fr-CH" dirty="0" err="1"/>
              <a:t>their</a:t>
            </a:r>
            <a:r>
              <a:rPr lang="fr-CH" dirty="0"/>
              <a:t> </a:t>
            </a:r>
            <a:r>
              <a:rPr lang="fr-CH" dirty="0" err="1"/>
              <a:t>forests</a:t>
            </a:r>
            <a:r>
              <a:rPr lang="fr-CH" dirty="0"/>
              <a:t> – EU/EFTA </a:t>
            </a:r>
            <a:r>
              <a:rPr lang="fr-CH" dirty="0" err="1"/>
              <a:t>growing</a:t>
            </a:r>
            <a:r>
              <a:rPr lang="fr-CH" dirty="0"/>
              <a:t> stock </a:t>
            </a:r>
            <a:r>
              <a:rPr lang="fr-CH" dirty="0" err="1"/>
              <a:t>increased</a:t>
            </a:r>
            <a:r>
              <a:rPr lang="fr-CH" dirty="0"/>
              <a:t> by 4.8 billion m3 </a:t>
            </a:r>
            <a:r>
              <a:rPr lang="fr-CH" dirty="0" err="1"/>
              <a:t>from</a:t>
            </a:r>
            <a:r>
              <a:rPr lang="fr-CH" dirty="0"/>
              <a:t> 2000 </a:t>
            </a:r>
            <a:r>
              <a:rPr lang="fr-CH" dirty="0" err="1"/>
              <a:t>until</a:t>
            </a:r>
            <a:r>
              <a:rPr lang="fr-CH" dirty="0"/>
              <a:t> 2015 – an </a:t>
            </a:r>
            <a:r>
              <a:rPr lang="fr-CH" dirty="0" err="1"/>
              <a:t>increase</a:t>
            </a:r>
            <a:r>
              <a:rPr lang="fr-CH" dirty="0"/>
              <a:t> by 21% - </a:t>
            </a:r>
            <a:r>
              <a:rPr lang="fr-CH" dirty="0" err="1"/>
              <a:t>Swiss</a:t>
            </a:r>
            <a:r>
              <a:rPr lang="fr-CH" dirty="0"/>
              <a:t> </a:t>
            </a:r>
            <a:r>
              <a:rPr lang="fr-CH" dirty="0" err="1"/>
              <a:t>forests</a:t>
            </a:r>
            <a:r>
              <a:rPr lang="fr-CH" dirty="0"/>
              <a:t> stock about 440 million m3 </a:t>
            </a:r>
          </a:p>
          <a:p>
            <a:pPr rtl="0"/>
            <a:endParaRPr lang="fr-CH" dirty="0"/>
          </a:p>
          <a:p>
            <a:pPr rtl="0"/>
            <a:endParaRPr lang="fr-CH" dirty="0"/>
          </a:p>
          <a:p>
            <a:pPr rtl="0"/>
            <a:endParaRPr lang="fr-CH" dirty="0"/>
          </a:p>
          <a:p>
            <a:pPr rtl="0"/>
            <a:r>
              <a:rPr lang="fr-CH" dirty="0" err="1"/>
              <a:t>Hardwood</a:t>
            </a:r>
            <a:r>
              <a:rPr lang="fr-CH" dirty="0"/>
              <a:t> </a:t>
            </a:r>
            <a:r>
              <a:rPr lang="fr-CH" dirty="0" err="1"/>
              <a:t>accounting</a:t>
            </a:r>
            <a:r>
              <a:rPr lang="fr-CH" dirty="0"/>
              <a:t> for 42 % of the </a:t>
            </a:r>
            <a:r>
              <a:rPr lang="fr-CH" dirty="0" err="1"/>
              <a:t>growing</a:t>
            </a:r>
            <a:r>
              <a:rPr lang="fr-CH" dirty="0"/>
              <a:t> stock </a:t>
            </a:r>
            <a:r>
              <a:rPr lang="fr-CH" dirty="0" err="1"/>
              <a:t>increased</a:t>
            </a:r>
            <a:r>
              <a:rPr lang="fr-CH" dirty="0"/>
              <a:t> by 31% and </a:t>
            </a:r>
            <a:r>
              <a:rPr lang="fr-CH" dirty="0" err="1"/>
              <a:t>softwood</a:t>
            </a:r>
            <a:r>
              <a:rPr lang="fr-CH" dirty="0"/>
              <a:t> </a:t>
            </a:r>
            <a:r>
              <a:rPr lang="fr-CH" dirty="0" err="1"/>
              <a:t>accounting</a:t>
            </a:r>
            <a:r>
              <a:rPr lang="fr-CH" dirty="0"/>
              <a:t> for 58% </a:t>
            </a:r>
            <a:r>
              <a:rPr lang="fr-CH" dirty="0" err="1"/>
              <a:t>increased</a:t>
            </a:r>
            <a:r>
              <a:rPr lang="fr-CH" dirty="0"/>
              <a:t> by 15% - </a:t>
            </a:r>
            <a:r>
              <a:rPr lang="fr-CH" dirty="0" err="1"/>
              <a:t>so</a:t>
            </a:r>
            <a:r>
              <a:rPr lang="fr-CH" dirty="0"/>
              <a:t> </a:t>
            </a:r>
            <a:r>
              <a:rPr lang="fr-CH" dirty="0" err="1"/>
              <a:t>we</a:t>
            </a:r>
            <a:r>
              <a:rPr lang="fr-CH" dirty="0"/>
              <a:t> are not running out for </a:t>
            </a:r>
            <a:r>
              <a:rPr lang="fr-CH" dirty="0" err="1"/>
              <a:t>wood</a:t>
            </a:r>
            <a:r>
              <a:rPr lang="fr-CH" dirty="0"/>
              <a:t> due to </a:t>
            </a:r>
            <a:r>
              <a:rPr lang="fr-CH" dirty="0" err="1"/>
              <a:t>overuse</a:t>
            </a:r>
            <a:r>
              <a:rPr lang="fr-CH" dirty="0"/>
              <a:t>, </a:t>
            </a:r>
            <a:r>
              <a:rPr lang="fr-CH" dirty="0" err="1"/>
              <a:t>however</a:t>
            </a:r>
            <a:r>
              <a:rPr lang="fr-CH" dirty="0"/>
              <a:t>, </a:t>
            </a:r>
            <a:r>
              <a:rPr lang="fr-CH" dirty="0" err="1"/>
              <a:t>climate</a:t>
            </a:r>
            <a:r>
              <a:rPr lang="fr-CH" dirty="0"/>
              <a:t> change and </a:t>
            </a:r>
            <a:r>
              <a:rPr lang="fr-CH" dirty="0" err="1"/>
              <a:t>biotic</a:t>
            </a:r>
            <a:r>
              <a:rPr lang="fr-CH" dirty="0"/>
              <a:t> and </a:t>
            </a:r>
            <a:r>
              <a:rPr lang="fr-CH" dirty="0" err="1"/>
              <a:t>abiotic</a:t>
            </a:r>
            <a:r>
              <a:rPr lang="fr-CH" dirty="0"/>
              <a:t> </a:t>
            </a:r>
            <a:r>
              <a:rPr lang="fr-CH" dirty="0" err="1"/>
              <a:t>disturbances</a:t>
            </a:r>
            <a:r>
              <a:rPr lang="fr-CH" dirty="0"/>
              <a:t> </a:t>
            </a:r>
            <a:r>
              <a:rPr lang="fr-CH" dirty="0" err="1"/>
              <a:t>may</a:t>
            </a:r>
            <a:r>
              <a:rPr lang="fr-CH" dirty="0"/>
              <a:t> </a:t>
            </a:r>
            <a:r>
              <a:rPr lang="fr-CH" dirty="0" err="1"/>
              <a:t>be</a:t>
            </a:r>
            <a:r>
              <a:rPr lang="fr-CH" dirty="0"/>
              <a:t> more </a:t>
            </a:r>
            <a:r>
              <a:rPr lang="fr-CH" dirty="0" err="1"/>
              <a:t>challenging</a:t>
            </a:r>
            <a:r>
              <a:rPr lang="fr-CH" dirty="0"/>
              <a:t> for </a:t>
            </a:r>
            <a:r>
              <a:rPr lang="fr-CH" dirty="0" err="1"/>
              <a:t>coniferous</a:t>
            </a:r>
            <a:r>
              <a:rPr lang="fr-CH" dirty="0"/>
              <a:t> </a:t>
            </a:r>
            <a:r>
              <a:rPr lang="fr-CH" dirty="0" err="1"/>
              <a:t>tree</a:t>
            </a:r>
            <a:r>
              <a:rPr lang="fr-CH" dirty="0"/>
              <a:t> </a:t>
            </a:r>
            <a:r>
              <a:rPr lang="fr-CH" dirty="0" err="1"/>
              <a:t>species</a:t>
            </a:r>
            <a:r>
              <a:rPr lang="fr-CH" dirty="0"/>
              <a:t>. </a:t>
            </a:r>
          </a:p>
          <a:p>
            <a:endParaRPr lang="fr-CH" dirty="0"/>
          </a:p>
          <a:p>
            <a:r>
              <a:rPr lang="fr-FR" sz="1200" b="0" i="0" kern="1200" dirty="0">
                <a:solidFill>
                  <a:schemeClr val="tx1"/>
                </a:solidFill>
                <a:effectLst/>
                <a:latin typeface="+mn-lt"/>
                <a:ea typeface="+mn-ea"/>
                <a:cs typeface="+mn-cs"/>
              </a:rPr>
              <a:t>États membres de l'UE, des États parties à l'Association </a:t>
            </a:r>
            <a:r>
              <a:rPr lang="fr-FR" sz="1200" b="0" i="0" kern="1200" dirty="0" err="1">
                <a:solidFill>
                  <a:schemeClr val="tx1"/>
                </a:solidFill>
                <a:effectLst/>
                <a:latin typeface="+mn-lt"/>
                <a:ea typeface="+mn-ea"/>
                <a:cs typeface="+mn-cs"/>
              </a:rPr>
              <a:t>européennede</a:t>
            </a:r>
            <a:r>
              <a:rPr lang="fr-FR" sz="1200" b="0" i="0" kern="1200" dirty="0">
                <a:solidFill>
                  <a:schemeClr val="tx1"/>
                </a:solidFill>
                <a:effectLst/>
                <a:latin typeface="+mn-lt"/>
                <a:ea typeface="+mn-ea"/>
                <a:cs typeface="+mn-cs"/>
              </a:rPr>
              <a:t> libre-échange (AELE) </a:t>
            </a:r>
            <a:endParaRPr lang="fr-CH" dirty="0"/>
          </a:p>
          <a:p>
            <a:endParaRPr lang="fr-CH" dirty="0"/>
          </a:p>
          <a:p>
            <a:endParaRPr lang="fr-CH"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56F99-1514-4F4B-89CD-D1870C008194}" type="slidenum">
              <a:rPr lang="en-US" smtClean="0"/>
              <a:t>10</a:t>
            </a:fld>
            <a:endParaRPr lang="en-US"/>
          </a:p>
        </p:txBody>
      </p:sp>
    </p:spTree>
    <p:extLst>
      <p:ext uri="{BB962C8B-B14F-4D97-AF65-F5344CB8AC3E}">
        <p14:creationId xmlns:p14="http://schemas.microsoft.com/office/powerpoint/2010/main" val="3717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3.jpeg"/><Relationship Id="rId7" Type="http://schemas.microsoft.com/office/2007/relationships/hdphoto" Target="../media/hdphoto3.wdp"/><Relationship Id="rId12" Type="http://schemas.openxmlformats.org/officeDocument/2006/relationships/image" Target="../media/image9.png"/><Relationship Id="rId17" Type="http://schemas.microsoft.com/office/2007/relationships/hdphoto" Target="../media/hdphoto8.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png"/><Relationship Id="rId19" Type="http://schemas.microsoft.com/office/2007/relationships/hdphoto" Target="../media/hdphoto9.wdp"/><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18" Type="http://schemas.openxmlformats.org/officeDocument/2006/relationships/image" Target="../media/image12.png"/><Relationship Id="rId3" Type="http://schemas.microsoft.com/office/2007/relationships/hdphoto" Target="../media/hdphoto1.wdp"/><Relationship Id="rId21" Type="http://schemas.openxmlformats.org/officeDocument/2006/relationships/image" Target="../media/image2.jpeg"/><Relationship Id="rId7" Type="http://schemas.microsoft.com/office/2007/relationships/hdphoto" Target="../media/hdphoto3.wdp"/><Relationship Id="rId12" Type="http://schemas.openxmlformats.org/officeDocument/2006/relationships/image" Target="../media/image9.png"/><Relationship Id="rId17" Type="http://schemas.microsoft.com/office/2007/relationships/hdphoto" Target="../media/hdphoto8.wdp"/><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hyperlink" Target="http://www.unece.org/forests"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8.png"/><Relationship Id="rId19" Type="http://schemas.microsoft.com/office/2007/relationships/hdphoto" Target="../media/hdphoto9.wdp"/><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0.png"/><Relationship Id="rId2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97848149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2410563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42826421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4" name="Group 3"/>
          <p:cNvGrpSpPr/>
          <p:nvPr userDrawn="1"/>
        </p:nvGrpSpPr>
        <p:grpSpPr>
          <a:xfrm>
            <a:off x="508747" y="486641"/>
            <a:ext cx="11272969" cy="5994610"/>
            <a:chOff x="413355" y="486641"/>
            <a:chExt cx="9159287" cy="5994610"/>
          </a:xfrm>
        </p:grpSpPr>
        <p:grpSp>
          <p:nvGrpSpPr>
            <p:cNvPr id="5" name="Group 4"/>
            <p:cNvGrpSpPr/>
            <p:nvPr/>
          </p:nvGrpSpPr>
          <p:grpSpPr>
            <a:xfrm>
              <a:off x="8801387" y="1161709"/>
              <a:ext cx="696748" cy="603621"/>
              <a:chOff x="8259614" y="1445817"/>
              <a:chExt cx="700405" cy="603621"/>
            </a:xfrm>
          </p:grpSpPr>
          <p:sp>
            <p:nvSpPr>
              <p:cNvPr id="30" name="Rectangle 29"/>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1" name="Picture 30"/>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59614" y="1810135"/>
                <a:ext cx="698657" cy="233207"/>
              </a:xfrm>
              <a:prstGeom prst="rect">
                <a:avLst/>
              </a:prstGeom>
            </p:spPr>
          </p:pic>
        </p:grpSp>
        <p:grpSp>
          <p:nvGrpSpPr>
            <p:cNvPr id="6" name="Group 5"/>
            <p:cNvGrpSpPr/>
            <p:nvPr/>
          </p:nvGrpSpPr>
          <p:grpSpPr>
            <a:xfrm>
              <a:off x="8804695" y="5122152"/>
              <a:ext cx="693597" cy="591914"/>
              <a:chOff x="8242285" y="5445224"/>
              <a:chExt cx="693597" cy="591914"/>
            </a:xfrm>
          </p:grpSpPr>
          <p:sp>
            <p:nvSpPr>
              <p:cNvPr id="28" name="Rectangle 27"/>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05472" y="5504894"/>
                <a:ext cx="587008" cy="532243"/>
              </a:xfrm>
              <a:prstGeom prst="rect">
                <a:avLst/>
              </a:prstGeom>
            </p:spPr>
          </p:pic>
        </p:grpSp>
        <p:grpSp>
          <p:nvGrpSpPr>
            <p:cNvPr id="7" name="Group 6"/>
            <p:cNvGrpSpPr/>
            <p:nvPr/>
          </p:nvGrpSpPr>
          <p:grpSpPr>
            <a:xfrm>
              <a:off x="8809318" y="5783536"/>
              <a:ext cx="691316" cy="697715"/>
              <a:chOff x="8251076" y="6115661"/>
              <a:chExt cx="691316" cy="697715"/>
            </a:xfrm>
          </p:grpSpPr>
          <p:sp>
            <p:nvSpPr>
              <p:cNvPr id="26" name="Rectangle 25"/>
              <p:cNvSpPr/>
              <p:nvPr/>
            </p:nvSpPr>
            <p:spPr>
              <a:xfrm flipV="1">
                <a:off x="8251076" y="6115661"/>
                <a:ext cx="691316"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5345" y="6332681"/>
                <a:ext cx="530157" cy="480695"/>
              </a:xfrm>
              <a:prstGeom prst="rect">
                <a:avLst/>
              </a:prstGeom>
            </p:spPr>
          </p:pic>
        </p:grpSp>
        <p:sp>
          <p:nvSpPr>
            <p:cNvPr id="8" name="Rectangle 7"/>
            <p:cNvSpPr/>
            <p:nvPr/>
          </p:nvSpPr>
          <p:spPr>
            <a:xfrm flipV="1">
              <a:off x="413355" y="4468376"/>
              <a:ext cx="9085495"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075171" y="4089186"/>
              <a:ext cx="1205061" cy="1092636"/>
            </a:xfrm>
            <a:prstGeom prst="rect">
              <a:avLst/>
            </a:prstGeom>
          </p:spPr>
        </p:pic>
        <p:grpSp>
          <p:nvGrpSpPr>
            <p:cNvPr id="10" name="Group 9"/>
            <p:cNvGrpSpPr/>
            <p:nvPr/>
          </p:nvGrpSpPr>
          <p:grpSpPr>
            <a:xfrm>
              <a:off x="8798471" y="486641"/>
              <a:ext cx="699663" cy="617187"/>
              <a:chOff x="8336832" y="796602"/>
              <a:chExt cx="699663" cy="617187"/>
            </a:xfrm>
          </p:grpSpPr>
          <p:sp>
            <p:nvSpPr>
              <p:cNvPr id="24" name="Rectangle 23"/>
              <p:cNvSpPr/>
              <p:nvPr/>
            </p:nvSpPr>
            <p:spPr>
              <a:xfrm flipV="1">
                <a:off x="8336832" y="804865"/>
                <a:ext cx="699663"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8707" y="796602"/>
                <a:ext cx="680693" cy="617187"/>
              </a:xfrm>
              <a:prstGeom prst="rect">
                <a:avLst/>
              </a:prstGeom>
            </p:spPr>
          </p:pic>
        </p:grpSp>
        <p:grpSp>
          <p:nvGrpSpPr>
            <p:cNvPr id="11" name="Group 10"/>
            <p:cNvGrpSpPr/>
            <p:nvPr/>
          </p:nvGrpSpPr>
          <p:grpSpPr>
            <a:xfrm>
              <a:off x="8805756" y="1827855"/>
              <a:ext cx="695939" cy="616803"/>
              <a:chOff x="8340556" y="2149731"/>
              <a:chExt cx="695939" cy="616803"/>
            </a:xfrm>
          </p:grpSpPr>
          <p:sp>
            <p:nvSpPr>
              <p:cNvPr id="22" name="Rectangle 21"/>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12" cstate="email">
                <a:extLst>
                  <a:ext uri="{BEBA8EAE-BF5A-486C-A8C5-ECC9F3942E4B}">
                    <a14:imgProps xmlns:a14="http://schemas.microsoft.com/office/drawing/2010/main">
                      <a14:imgLayer r:embed="rId13">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57310" y="2161712"/>
                <a:ext cx="667056" cy="604822"/>
              </a:xfrm>
              <a:prstGeom prst="rect">
                <a:avLst/>
              </a:prstGeom>
            </p:spPr>
          </p:pic>
        </p:grpSp>
        <p:grpSp>
          <p:nvGrpSpPr>
            <p:cNvPr id="12" name="Group 11"/>
            <p:cNvGrpSpPr/>
            <p:nvPr/>
          </p:nvGrpSpPr>
          <p:grpSpPr>
            <a:xfrm>
              <a:off x="8805756" y="2492898"/>
              <a:ext cx="692379" cy="601597"/>
              <a:chOff x="8341618" y="2827400"/>
              <a:chExt cx="692378" cy="601597"/>
            </a:xfrm>
          </p:grpSpPr>
          <p:sp>
            <p:nvSpPr>
              <p:cNvPr id="20" name="Rectangle 19"/>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410466" y="2873983"/>
                <a:ext cx="560744" cy="508429"/>
              </a:xfrm>
              <a:prstGeom prst="rect">
                <a:avLst/>
              </a:prstGeom>
            </p:spPr>
          </p:pic>
        </p:grpSp>
        <p:grpSp>
          <p:nvGrpSpPr>
            <p:cNvPr id="13" name="Group 12"/>
            <p:cNvGrpSpPr/>
            <p:nvPr/>
          </p:nvGrpSpPr>
          <p:grpSpPr>
            <a:xfrm>
              <a:off x="8806818" y="3152402"/>
              <a:ext cx="691316" cy="745614"/>
              <a:chOff x="8342680" y="3475474"/>
              <a:chExt cx="691316" cy="745614"/>
            </a:xfrm>
          </p:grpSpPr>
          <p:sp>
            <p:nvSpPr>
              <p:cNvPr id="18" name="Rectangle 17"/>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73768" y="3638550"/>
                <a:ext cx="642477" cy="582538"/>
              </a:xfrm>
              <a:prstGeom prst="rect">
                <a:avLst/>
              </a:prstGeom>
            </p:spPr>
          </p:pic>
        </p:grpSp>
        <p:grpSp>
          <p:nvGrpSpPr>
            <p:cNvPr id="14" name="Group 13"/>
            <p:cNvGrpSpPr/>
            <p:nvPr/>
          </p:nvGrpSpPr>
          <p:grpSpPr>
            <a:xfrm>
              <a:off x="8806818" y="3797897"/>
              <a:ext cx="765824" cy="676183"/>
              <a:chOff x="8225057" y="3616913"/>
              <a:chExt cx="765824" cy="676183"/>
            </a:xfrm>
          </p:grpSpPr>
          <p:sp>
            <p:nvSpPr>
              <p:cNvPr id="16" name="Rectangle 15"/>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45124" y="3616913"/>
                <a:ext cx="745757" cy="676183"/>
              </a:xfrm>
              <a:prstGeom prst="rect">
                <a:avLst/>
              </a:prstGeom>
            </p:spPr>
          </p:pic>
        </p:grpSp>
        <p:sp>
          <p:nvSpPr>
            <p:cNvPr id="15" name="Subtitle 5"/>
            <p:cNvSpPr txBox="1">
              <a:spLocks/>
            </p:cNvSpPr>
            <p:nvPr/>
          </p:nvSpPr>
          <p:spPr>
            <a:xfrm>
              <a:off x="5626777" y="4795489"/>
              <a:ext cx="1242653"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pc="200" dirty="0">
                  <a:solidFill>
                    <a:schemeClr val="bg1"/>
                  </a:solidFill>
                  <a:latin typeface="Arial Narrow" panose="020B0606020202030204" pitchFamily="34" charset="0"/>
                  <a:cs typeface="Arial" panose="020B0604020202020204" pitchFamily="34" charset="0"/>
                </a:rPr>
                <a:t>FORESTS</a:t>
              </a:r>
            </a:p>
          </p:txBody>
        </p:sp>
      </p:grpSp>
      <p:grpSp>
        <p:nvGrpSpPr>
          <p:cNvPr id="33" name="Group 32">
            <a:extLst>
              <a:ext uri="{FF2B5EF4-FFF2-40B4-BE49-F238E27FC236}">
                <a16:creationId xmlns:a16="http://schemas.microsoft.com/office/drawing/2014/main" id="{559E6409-AD02-4E61-A1B5-11D338577EAA}"/>
              </a:ext>
            </a:extLst>
          </p:cNvPr>
          <p:cNvGrpSpPr/>
          <p:nvPr userDrawn="1"/>
        </p:nvGrpSpPr>
        <p:grpSpPr>
          <a:xfrm>
            <a:off x="407361" y="515257"/>
            <a:ext cx="5688639" cy="1010770"/>
            <a:chOff x="413355" y="585998"/>
            <a:chExt cx="5688639" cy="1010770"/>
          </a:xfrm>
        </p:grpSpPr>
        <p:pic>
          <p:nvPicPr>
            <p:cNvPr id="34" name="Picture 2" descr="Bildergebnis für unece 70">
              <a:extLst>
                <a:ext uri="{FF2B5EF4-FFF2-40B4-BE49-F238E27FC236}">
                  <a16:creationId xmlns:a16="http://schemas.microsoft.com/office/drawing/2014/main" id="{5B848127-D6D4-4CC0-AB3E-115610E5712C}"/>
                </a:ext>
              </a:extLst>
            </p:cNvPr>
            <p:cNvPicPr>
              <a:picLocks noChangeAspect="1" noChangeArrowheads="1"/>
            </p:cNvPicPr>
            <p:nvPr userDrawn="1"/>
          </p:nvPicPr>
          <p:blipFill rotWithShape="1">
            <a:blip r:embed="rId20" cstate="email">
              <a:extLst>
                <a:ext uri="{28A0092B-C50C-407E-A947-70E740481C1C}">
                  <a14:useLocalDpi xmlns:a14="http://schemas.microsoft.com/office/drawing/2010/main"/>
                </a:ext>
              </a:extLst>
            </a:blip>
            <a:srcRect/>
            <a:stretch/>
          </p:blipFill>
          <p:spPr bwMode="auto">
            <a:xfrm>
              <a:off x="413355" y="600281"/>
              <a:ext cx="2595728" cy="9964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Bildergebnis für fao logo">
              <a:extLst>
                <a:ext uri="{FF2B5EF4-FFF2-40B4-BE49-F238E27FC236}">
                  <a16:creationId xmlns:a16="http://schemas.microsoft.com/office/drawing/2014/main" id="{A6A505C0-FACF-49FF-B49D-8972F5F040AE}"/>
                </a:ext>
              </a:extLst>
            </p:cNvPr>
            <p:cNvPicPr>
              <a:picLocks noChangeAspect="1" noChangeArrowheads="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3140016" y="585998"/>
              <a:ext cx="2961978" cy="835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481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323F10-92B0-49C4-A649-4791B0484265}"/>
              </a:ext>
            </a:extLst>
          </p:cNvPr>
          <p:cNvSpPr>
            <a:spLocks noGrp="1"/>
          </p:cNvSpPr>
          <p:nvPr>
            <p:ph type="sldNum" sz="quarter" idx="10"/>
          </p:nvPr>
        </p:nvSpPr>
        <p:spPr/>
        <p:txBody>
          <a:bodyPr/>
          <a:lstStyle/>
          <a:p>
            <a:fld id="{FEB09506-28EA-4C19-A061-02E7C9DE017B}" type="slidenum">
              <a:rPr lang="en-US" smtClean="0"/>
              <a:t>‹#›</a:t>
            </a:fld>
            <a:endParaRPr lang="en-US"/>
          </a:p>
        </p:txBody>
      </p:sp>
      <p:pic>
        <p:nvPicPr>
          <p:cNvPr id="5" name="Picture 4">
            <a:extLst>
              <a:ext uri="{FF2B5EF4-FFF2-40B4-BE49-F238E27FC236}">
                <a16:creationId xmlns:a16="http://schemas.microsoft.com/office/drawing/2014/main" id="{3FD2468D-9C3E-4F54-BDF1-84CB3F96C0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12301564" cy="6876000"/>
          </a:xfrm>
          <a:prstGeom prst="rect">
            <a:avLst/>
          </a:prstGeom>
        </p:spPr>
      </p:pic>
      <p:sp>
        <p:nvSpPr>
          <p:cNvPr id="6" name="Rectangle 5">
            <a:extLst>
              <a:ext uri="{FF2B5EF4-FFF2-40B4-BE49-F238E27FC236}">
                <a16:creationId xmlns:a16="http://schemas.microsoft.com/office/drawing/2014/main" id="{450AEFF1-E08A-4ABF-B2BD-2AE84465EF1B}"/>
              </a:ext>
            </a:extLst>
          </p:cNvPr>
          <p:cNvSpPr/>
          <p:nvPr userDrawn="1"/>
        </p:nvSpPr>
        <p:spPr>
          <a:xfrm rot="5400000">
            <a:off x="5156726" y="-268835"/>
            <a:ext cx="1988117" cy="1230156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239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grpSp>
        <p:nvGrpSpPr>
          <p:cNvPr id="4" name="Group 3"/>
          <p:cNvGrpSpPr/>
          <p:nvPr userDrawn="1"/>
        </p:nvGrpSpPr>
        <p:grpSpPr>
          <a:xfrm>
            <a:off x="508747" y="486641"/>
            <a:ext cx="11272969" cy="5994610"/>
            <a:chOff x="413355" y="486641"/>
            <a:chExt cx="9159287" cy="5994610"/>
          </a:xfrm>
        </p:grpSpPr>
        <p:grpSp>
          <p:nvGrpSpPr>
            <p:cNvPr id="5" name="Group 4"/>
            <p:cNvGrpSpPr/>
            <p:nvPr/>
          </p:nvGrpSpPr>
          <p:grpSpPr>
            <a:xfrm>
              <a:off x="8801387" y="1161709"/>
              <a:ext cx="696748" cy="603621"/>
              <a:chOff x="8259614" y="1445817"/>
              <a:chExt cx="700405" cy="603621"/>
            </a:xfrm>
          </p:grpSpPr>
          <p:sp>
            <p:nvSpPr>
              <p:cNvPr id="30" name="Rectangle 29"/>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1" name="Picture 30"/>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59614" y="1810135"/>
                <a:ext cx="698657" cy="233207"/>
              </a:xfrm>
              <a:prstGeom prst="rect">
                <a:avLst/>
              </a:prstGeom>
            </p:spPr>
          </p:pic>
        </p:grpSp>
        <p:grpSp>
          <p:nvGrpSpPr>
            <p:cNvPr id="6" name="Group 5"/>
            <p:cNvGrpSpPr/>
            <p:nvPr/>
          </p:nvGrpSpPr>
          <p:grpSpPr>
            <a:xfrm>
              <a:off x="8804695" y="5122152"/>
              <a:ext cx="693597" cy="591914"/>
              <a:chOff x="8242285" y="5445224"/>
              <a:chExt cx="693597" cy="591914"/>
            </a:xfrm>
          </p:grpSpPr>
          <p:sp>
            <p:nvSpPr>
              <p:cNvPr id="28" name="Rectangle 27"/>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05472" y="5504894"/>
                <a:ext cx="587008" cy="532243"/>
              </a:xfrm>
              <a:prstGeom prst="rect">
                <a:avLst/>
              </a:prstGeom>
            </p:spPr>
          </p:pic>
        </p:grpSp>
        <p:grpSp>
          <p:nvGrpSpPr>
            <p:cNvPr id="7" name="Group 6"/>
            <p:cNvGrpSpPr/>
            <p:nvPr/>
          </p:nvGrpSpPr>
          <p:grpSpPr>
            <a:xfrm>
              <a:off x="8809318" y="5783536"/>
              <a:ext cx="691316" cy="697715"/>
              <a:chOff x="8251076" y="6115661"/>
              <a:chExt cx="691316" cy="697715"/>
            </a:xfrm>
          </p:grpSpPr>
          <p:sp>
            <p:nvSpPr>
              <p:cNvPr id="26" name="Rectangle 25"/>
              <p:cNvSpPr/>
              <p:nvPr/>
            </p:nvSpPr>
            <p:spPr>
              <a:xfrm flipV="1">
                <a:off x="8251076" y="6115661"/>
                <a:ext cx="691316"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5345" y="6332681"/>
                <a:ext cx="530157" cy="480695"/>
              </a:xfrm>
              <a:prstGeom prst="rect">
                <a:avLst/>
              </a:prstGeom>
            </p:spPr>
          </p:pic>
        </p:grpSp>
        <p:sp>
          <p:nvSpPr>
            <p:cNvPr id="8" name="Rectangle 7"/>
            <p:cNvSpPr/>
            <p:nvPr/>
          </p:nvSpPr>
          <p:spPr>
            <a:xfrm flipV="1">
              <a:off x="413355" y="4468376"/>
              <a:ext cx="9085495"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8" cstate="email">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075171" y="4089186"/>
              <a:ext cx="1205061" cy="1092636"/>
            </a:xfrm>
            <a:prstGeom prst="rect">
              <a:avLst/>
            </a:prstGeom>
          </p:spPr>
        </p:pic>
        <p:grpSp>
          <p:nvGrpSpPr>
            <p:cNvPr id="10" name="Group 9"/>
            <p:cNvGrpSpPr/>
            <p:nvPr/>
          </p:nvGrpSpPr>
          <p:grpSpPr>
            <a:xfrm>
              <a:off x="8798471" y="486641"/>
              <a:ext cx="699663" cy="617187"/>
              <a:chOff x="8336832" y="796602"/>
              <a:chExt cx="699663" cy="617187"/>
            </a:xfrm>
          </p:grpSpPr>
          <p:sp>
            <p:nvSpPr>
              <p:cNvPr id="24" name="Rectangle 23"/>
              <p:cNvSpPr/>
              <p:nvPr/>
            </p:nvSpPr>
            <p:spPr>
              <a:xfrm flipV="1">
                <a:off x="8336832" y="804865"/>
                <a:ext cx="699663"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48707" y="796602"/>
                <a:ext cx="680693" cy="617187"/>
              </a:xfrm>
              <a:prstGeom prst="rect">
                <a:avLst/>
              </a:prstGeom>
            </p:spPr>
          </p:pic>
        </p:grpSp>
        <p:grpSp>
          <p:nvGrpSpPr>
            <p:cNvPr id="11" name="Group 10"/>
            <p:cNvGrpSpPr/>
            <p:nvPr/>
          </p:nvGrpSpPr>
          <p:grpSpPr>
            <a:xfrm>
              <a:off x="8805756" y="1827855"/>
              <a:ext cx="695939" cy="616803"/>
              <a:chOff x="8340556" y="2149731"/>
              <a:chExt cx="695939" cy="616803"/>
            </a:xfrm>
          </p:grpSpPr>
          <p:sp>
            <p:nvSpPr>
              <p:cNvPr id="22" name="Rectangle 21"/>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12" cstate="email">
                <a:extLst>
                  <a:ext uri="{BEBA8EAE-BF5A-486C-A8C5-ECC9F3942E4B}">
                    <a14:imgProps xmlns:a14="http://schemas.microsoft.com/office/drawing/2010/main">
                      <a14:imgLayer r:embed="rId13">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57310" y="2161712"/>
                <a:ext cx="667056" cy="604822"/>
              </a:xfrm>
              <a:prstGeom prst="rect">
                <a:avLst/>
              </a:prstGeom>
            </p:spPr>
          </p:pic>
        </p:grpSp>
        <p:grpSp>
          <p:nvGrpSpPr>
            <p:cNvPr id="12" name="Group 11"/>
            <p:cNvGrpSpPr/>
            <p:nvPr/>
          </p:nvGrpSpPr>
          <p:grpSpPr>
            <a:xfrm>
              <a:off x="8805756" y="2492898"/>
              <a:ext cx="692379" cy="601597"/>
              <a:chOff x="8341618" y="2827400"/>
              <a:chExt cx="692378" cy="601597"/>
            </a:xfrm>
          </p:grpSpPr>
          <p:sp>
            <p:nvSpPr>
              <p:cNvPr id="20" name="Rectangle 19"/>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410466" y="2873983"/>
                <a:ext cx="560744" cy="508429"/>
              </a:xfrm>
              <a:prstGeom prst="rect">
                <a:avLst/>
              </a:prstGeom>
            </p:spPr>
          </p:pic>
        </p:grpSp>
        <p:grpSp>
          <p:nvGrpSpPr>
            <p:cNvPr id="13" name="Group 12"/>
            <p:cNvGrpSpPr/>
            <p:nvPr/>
          </p:nvGrpSpPr>
          <p:grpSpPr>
            <a:xfrm>
              <a:off x="8806818" y="3152402"/>
              <a:ext cx="691316" cy="745614"/>
              <a:chOff x="8342680" y="3475474"/>
              <a:chExt cx="691316" cy="745614"/>
            </a:xfrm>
          </p:grpSpPr>
          <p:sp>
            <p:nvSpPr>
              <p:cNvPr id="18" name="Rectangle 17"/>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p:nvPicPr>
            <p:blipFill>
              <a:blip r:embed="rId16" cstate="email">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373768" y="3638550"/>
                <a:ext cx="642477" cy="582538"/>
              </a:xfrm>
              <a:prstGeom prst="rect">
                <a:avLst/>
              </a:prstGeom>
            </p:spPr>
          </p:pic>
        </p:grpSp>
        <p:grpSp>
          <p:nvGrpSpPr>
            <p:cNvPr id="14" name="Group 13"/>
            <p:cNvGrpSpPr/>
            <p:nvPr/>
          </p:nvGrpSpPr>
          <p:grpSpPr>
            <a:xfrm>
              <a:off x="8806818" y="3797897"/>
              <a:ext cx="765824" cy="676183"/>
              <a:chOff x="8225057" y="3616913"/>
              <a:chExt cx="765824" cy="676183"/>
            </a:xfrm>
          </p:grpSpPr>
          <p:sp>
            <p:nvSpPr>
              <p:cNvPr id="16" name="Rectangle 15"/>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8245124" y="3616913"/>
                <a:ext cx="745757" cy="676183"/>
              </a:xfrm>
              <a:prstGeom prst="rect">
                <a:avLst/>
              </a:prstGeom>
            </p:spPr>
          </p:pic>
        </p:grpSp>
        <p:sp>
          <p:nvSpPr>
            <p:cNvPr id="15" name="Subtitle 5"/>
            <p:cNvSpPr txBox="1">
              <a:spLocks/>
            </p:cNvSpPr>
            <p:nvPr/>
          </p:nvSpPr>
          <p:spPr>
            <a:xfrm>
              <a:off x="5626777" y="4795489"/>
              <a:ext cx="1242653"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pc="200" dirty="0">
                  <a:solidFill>
                    <a:schemeClr val="bg1"/>
                  </a:solidFill>
                  <a:latin typeface="Arial Narrow" panose="020B0606020202030204" pitchFamily="34" charset="0"/>
                  <a:cs typeface="Arial" panose="020B0604020202020204" pitchFamily="34" charset="0"/>
                </a:rPr>
                <a:t>FORESTS</a:t>
              </a:r>
            </a:p>
          </p:txBody>
        </p:sp>
      </p:grpSp>
      <p:sp>
        <p:nvSpPr>
          <p:cNvPr id="39" name="Title 4"/>
          <p:cNvSpPr txBox="1">
            <a:spLocks/>
          </p:cNvSpPr>
          <p:nvPr userDrawn="1"/>
        </p:nvSpPr>
        <p:spPr>
          <a:xfrm>
            <a:off x="560612" y="2479237"/>
            <a:ext cx="9497787" cy="186760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fr-CH" sz="3600" b="1" spc="50" noProof="0" dirty="0">
                <a:latin typeface="+mn-lt"/>
              </a:rPr>
              <a:t>Merci pour votre attention!</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H" sz="2000" b="1" i="0" u="none" strike="noStrike" kern="1200" cap="none" spc="0" normalizeH="0" baseline="0" noProof="0" dirty="0">
              <a:ln>
                <a:noFill/>
              </a:ln>
              <a:solidFill>
                <a:srgbClr val="C6972D"/>
              </a:solidFill>
              <a:effectLst/>
              <a:uLnTx/>
              <a:uFillTx/>
              <a:latin typeface="Calibri" panose="020F0502020204030204"/>
              <a:ea typeface="+mn-ea"/>
              <a:cs typeface="Arial" panose="020B0604020202020204" pitchFamily="34" charset="0"/>
            </a:endParaRP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H" sz="2000" b="1" i="0" u="none" strike="noStrike" kern="1200" cap="none" spc="0" normalizeH="0" baseline="0" noProof="0" dirty="0">
                <a:ln>
                  <a:noFill/>
                </a:ln>
                <a:solidFill>
                  <a:srgbClr val="C6972D"/>
                </a:solidFill>
                <a:effectLst/>
                <a:uLnTx/>
                <a:uFillTx/>
                <a:latin typeface="Calibri" panose="020F0502020204030204"/>
                <a:ea typeface="+mn-ea"/>
                <a:cs typeface="Arial" panose="020B0604020202020204" pitchFamily="34" charset="0"/>
              </a:rPr>
              <a:t>CEE/FAO Section de la forêt et du bois:</a:t>
            </a:r>
          </a:p>
          <a:p>
            <a:pPr marL="0" marR="0" lvl="0" indent="0" algn="r"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H" sz="2000" b="1" i="0" u="none" strike="noStrike" kern="1200" cap="none" spc="0" normalizeH="0" baseline="0" noProof="0" dirty="0">
                <a:ln>
                  <a:noFill/>
                </a:ln>
                <a:solidFill>
                  <a:srgbClr val="C6972D"/>
                </a:solidFill>
                <a:effectLst/>
                <a:uLnTx/>
                <a:uFillTx/>
                <a:latin typeface="Calibri" panose="020F0502020204030204"/>
                <a:ea typeface="+mn-ea"/>
                <a:cs typeface="Arial" panose="020B0604020202020204" pitchFamily="34" charset="0"/>
              </a:rPr>
              <a:t> </a:t>
            </a:r>
            <a:r>
              <a:rPr kumimoji="0" lang="fr-CH"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20"/>
              </a:rPr>
              <a:t>www.unece.org/forests</a:t>
            </a:r>
            <a:r>
              <a:rPr kumimoji="0" lang="fr-CH"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algn="l"/>
            <a:endParaRPr lang="fr-CH" sz="1600" b="1" spc="50" noProof="0" dirty="0">
              <a:latin typeface="+mn-lt"/>
            </a:endParaRPr>
          </a:p>
        </p:txBody>
      </p:sp>
      <p:grpSp>
        <p:nvGrpSpPr>
          <p:cNvPr id="35" name="Group 34">
            <a:extLst>
              <a:ext uri="{FF2B5EF4-FFF2-40B4-BE49-F238E27FC236}">
                <a16:creationId xmlns:a16="http://schemas.microsoft.com/office/drawing/2014/main" id="{F81C8CFD-82A5-4E5B-825D-12A0CB21061B}"/>
              </a:ext>
            </a:extLst>
          </p:cNvPr>
          <p:cNvGrpSpPr/>
          <p:nvPr userDrawn="1"/>
        </p:nvGrpSpPr>
        <p:grpSpPr>
          <a:xfrm>
            <a:off x="407361" y="515257"/>
            <a:ext cx="5688639" cy="1010770"/>
            <a:chOff x="413355" y="585998"/>
            <a:chExt cx="5688639" cy="1010770"/>
          </a:xfrm>
        </p:grpSpPr>
        <p:pic>
          <p:nvPicPr>
            <p:cNvPr id="36" name="Picture 2" descr="Bildergebnis für unece 70">
              <a:extLst>
                <a:ext uri="{FF2B5EF4-FFF2-40B4-BE49-F238E27FC236}">
                  <a16:creationId xmlns:a16="http://schemas.microsoft.com/office/drawing/2014/main" id="{AA8F8024-3122-4E46-A395-9EEE7AC52201}"/>
                </a:ext>
              </a:extLst>
            </p:cNvPr>
            <p:cNvPicPr>
              <a:picLocks noChangeAspect="1" noChangeArrowheads="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413355" y="600281"/>
              <a:ext cx="2595728" cy="9964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ildergebnis für fao logo">
              <a:extLst>
                <a:ext uri="{FF2B5EF4-FFF2-40B4-BE49-F238E27FC236}">
                  <a16:creationId xmlns:a16="http://schemas.microsoft.com/office/drawing/2014/main" id="{8490FAB7-2491-48B9-BBB2-08BE4ADA5E78}"/>
                </a:ext>
              </a:extLst>
            </p:cNvPr>
            <p:cNvPicPr>
              <a:picLocks noChangeAspect="1" noChangeArrowheads="1"/>
            </p:cNvPicPr>
            <p:nvPr userDrawn="1"/>
          </p:nvPicPr>
          <p:blipFill rotWithShape="1">
            <a:blip r:embed="rId22" cstate="email">
              <a:extLst>
                <a:ext uri="{28A0092B-C50C-407E-A947-70E740481C1C}">
                  <a14:useLocalDpi xmlns:a14="http://schemas.microsoft.com/office/drawing/2010/main"/>
                </a:ext>
              </a:extLst>
            </a:blip>
            <a:srcRect/>
            <a:stretch/>
          </p:blipFill>
          <p:spPr bwMode="auto">
            <a:xfrm>
              <a:off x="3140016" y="585998"/>
              <a:ext cx="2961978" cy="835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042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819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1325" y="136525"/>
            <a:ext cx="9067799" cy="701675"/>
          </a:xfrm>
        </p:spPr>
        <p:txBody>
          <a:bodyPr/>
          <a:lstStyle>
            <a:lvl1pPr algn="r">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1/28/2019</a:t>
            </a:fld>
            <a:endParaRPr lang="en-US" dirty="0"/>
          </a:p>
        </p:txBody>
      </p:sp>
      <p:sp>
        <p:nvSpPr>
          <p:cNvPr id="5" name="Footer Placeholder 4"/>
          <p:cNvSpPr>
            <a:spLocks noGrp="1"/>
          </p:cNvSpPr>
          <p:nvPr>
            <p:ph type="ftr" sz="quarter" idx="11"/>
          </p:nvPr>
        </p:nvSpPr>
        <p:spPr>
          <a:xfrm>
            <a:off x="4038600" y="6356350"/>
            <a:ext cx="4114800" cy="365125"/>
          </a:xfrm>
        </p:spPr>
        <p:txBody>
          <a:bodyPr/>
          <a:lstStyle/>
          <a:p>
            <a:endParaRPr lang="en-US" dirty="0"/>
          </a:p>
        </p:txBody>
      </p:sp>
      <p:sp>
        <p:nvSpPr>
          <p:cNvPr id="6" name="Slide Number Placeholder 5"/>
          <p:cNvSpPr>
            <a:spLocks noGrp="1"/>
          </p:cNvSpPr>
          <p:nvPr>
            <p:ph type="sldNum" sz="quarter" idx="12"/>
          </p:nvPr>
        </p:nvSpPr>
        <p:spPr>
          <a:xfrm>
            <a:off x="9305925" y="6356350"/>
            <a:ext cx="2743200" cy="365125"/>
          </a:xfrm>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312137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5863704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5783389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7471846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8635393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4171825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4546893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5675318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6762" y="145276"/>
            <a:ext cx="7603313" cy="800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6254" y="6347599"/>
            <a:ext cx="34194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09506-28EA-4C19-A061-02E7C9DE017B}" type="slidenum">
              <a:rPr lang="en-US" smtClean="0"/>
              <a:t>‹#›</a:t>
            </a:fld>
            <a:endParaRPr lang="en-US"/>
          </a:p>
        </p:txBody>
      </p:sp>
      <p:grpSp>
        <p:nvGrpSpPr>
          <p:cNvPr id="7" name="Group 6">
            <a:extLst>
              <a:ext uri="{FF2B5EF4-FFF2-40B4-BE49-F238E27FC236}">
                <a16:creationId xmlns:a16="http://schemas.microsoft.com/office/drawing/2014/main" id="{BA39CE18-EC3B-41A5-AB9A-EF5A52FFB4AA}"/>
              </a:ext>
            </a:extLst>
          </p:cNvPr>
          <p:cNvGrpSpPr/>
          <p:nvPr userDrawn="1"/>
        </p:nvGrpSpPr>
        <p:grpSpPr>
          <a:xfrm>
            <a:off x="0" y="400882"/>
            <a:ext cx="12207099" cy="1908890"/>
            <a:chOff x="-839" y="868680"/>
            <a:chExt cx="9918268" cy="1908890"/>
          </a:xfrm>
        </p:grpSpPr>
        <p:sp>
          <p:nvSpPr>
            <p:cNvPr id="8" name="Rectangle 7">
              <a:extLst>
                <a:ext uri="{FF2B5EF4-FFF2-40B4-BE49-F238E27FC236}">
                  <a16:creationId xmlns:a16="http://schemas.microsoft.com/office/drawing/2014/main" id="{D194E90B-2E7B-4A13-81DD-7F1FABEC1BFB}"/>
                </a:ext>
              </a:extLst>
            </p:cNvPr>
            <p:cNvSpPr/>
            <p:nvPr/>
          </p:nvSpPr>
          <p:spPr>
            <a:xfrm flipV="1">
              <a:off x="1645920" y="1402280"/>
              <a:ext cx="8271509" cy="101937"/>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5">
              <a:extLst>
                <a:ext uri="{FF2B5EF4-FFF2-40B4-BE49-F238E27FC236}">
                  <a16:creationId xmlns:a16="http://schemas.microsoft.com/office/drawing/2014/main" id="{ED6BAFB2-7D1D-4936-A2EE-BB4AB46032D6}"/>
                </a:ext>
              </a:extLst>
            </p:cNvPr>
            <p:cNvSpPr txBox="1">
              <a:spLocks/>
            </p:cNvSpPr>
            <p:nvPr/>
          </p:nvSpPr>
          <p:spPr>
            <a:xfrm>
              <a:off x="461533" y="1310596"/>
              <a:ext cx="4110467"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1400" b="1" spc="100" dirty="0">
                  <a:solidFill>
                    <a:srgbClr val="C6972D"/>
                  </a:solidFill>
                  <a:latin typeface="Arial Black" panose="020B0A04020102020204" pitchFamily="34" charset="0"/>
                  <a:cs typeface="Arial" panose="020B0604020202020204" pitchFamily="34" charset="0"/>
                </a:rPr>
                <a:t>FORESTS</a:t>
              </a:r>
            </a:p>
          </p:txBody>
        </p:sp>
        <p:sp>
          <p:nvSpPr>
            <p:cNvPr id="10" name="Rectangle 9">
              <a:extLst>
                <a:ext uri="{FF2B5EF4-FFF2-40B4-BE49-F238E27FC236}">
                  <a16:creationId xmlns:a16="http://schemas.microsoft.com/office/drawing/2014/main" id="{60853035-5CBA-420D-8C19-DC9F0209908F}"/>
                </a:ext>
              </a:extLst>
            </p:cNvPr>
            <p:cNvSpPr/>
            <p:nvPr/>
          </p:nvSpPr>
          <p:spPr>
            <a:xfrm flipV="1">
              <a:off x="-839" y="1393491"/>
              <a:ext cx="467543" cy="110727"/>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E34F11F8-DE4C-4438-9AEF-754CD0F3C954}"/>
                </a:ext>
              </a:extLst>
            </p:cNvPr>
            <p:cNvSpPr/>
            <p:nvPr/>
          </p:nvSpPr>
          <p:spPr>
            <a:xfrm flipV="1">
              <a:off x="420986" y="1393490"/>
              <a:ext cx="45719" cy="1384080"/>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23DD3908-AA13-48A9-9025-94A965829C9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776822" y="868680"/>
              <a:ext cx="639870" cy="580173"/>
            </a:xfrm>
            <a:prstGeom prst="rect">
              <a:avLst/>
            </a:prstGeom>
          </p:spPr>
        </p:pic>
      </p:grpSp>
      <p:grpSp>
        <p:nvGrpSpPr>
          <p:cNvPr id="16" name="Group 15">
            <a:extLst>
              <a:ext uri="{FF2B5EF4-FFF2-40B4-BE49-F238E27FC236}">
                <a16:creationId xmlns:a16="http://schemas.microsoft.com/office/drawing/2014/main" id="{3911CDAD-FEE8-4414-BB46-AF7D6E453B35}"/>
              </a:ext>
            </a:extLst>
          </p:cNvPr>
          <p:cNvGrpSpPr>
            <a:grpSpLocks noChangeAspect="1"/>
          </p:cNvGrpSpPr>
          <p:nvPr userDrawn="1"/>
        </p:nvGrpSpPr>
        <p:grpSpPr>
          <a:xfrm>
            <a:off x="56271" y="6179904"/>
            <a:ext cx="4381500" cy="778515"/>
            <a:chOff x="413355" y="585998"/>
            <a:chExt cx="5688639" cy="1010770"/>
          </a:xfrm>
        </p:grpSpPr>
        <p:pic>
          <p:nvPicPr>
            <p:cNvPr id="17" name="Picture 2" descr="Bildergebnis für unece 70">
              <a:extLst>
                <a:ext uri="{FF2B5EF4-FFF2-40B4-BE49-F238E27FC236}">
                  <a16:creationId xmlns:a16="http://schemas.microsoft.com/office/drawing/2014/main" id="{04ABA054-3BA6-4AB7-BF04-68F91039815D}"/>
                </a:ext>
              </a:extLst>
            </p:cNvPr>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413355" y="600281"/>
              <a:ext cx="2595728" cy="9964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ldergebnis für fao logo">
              <a:extLst>
                <a:ext uri="{FF2B5EF4-FFF2-40B4-BE49-F238E27FC236}">
                  <a16:creationId xmlns:a16="http://schemas.microsoft.com/office/drawing/2014/main" id="{F5AB4643-E655-4DC4-AA98-F960E5128932}"/>
                </a:ext>
              </a:extLst>
            </p:cNvPr>
            <p:cNvPicPr>
              <a:picLocks noChangeAspect="1" noChangeArrowheads="1"/>
            </p:cNvPicPr>
            <p:nvPr userDrawn="1"/>
          </p:nvPicPr>
          <p:blipFill rotWithShape="1">
            <a:blip r:embed="rId19" cstate="email">
              <a:extLst>
                <a:ext uri="{28A0092B-C50C-407E-A947-70E740481C1C}">
                  <a14:useLocalDpi xmlns:a14="http://schemas.microsoft.com/office/drawing/2010/main"/>
                </a:ext>
              </a:extLst>
            </a:blip>
            <a:srcRect/>
            <a:stretch/>
          </p:blipFill>
          <p:spPr bwMode="auto">
            <a:xfrm>
              <a:off x="3140016" y="585998"/>
              <a:ext cx="2961978" cy="835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035088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674" r:id="rId15"/>
  </p:sldLayoutIdLst>
  <p:hf hdr="0" ftr="0" dt="0"/>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unece.org/forests/market-statements-2018.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3.unece.org/PXWeb2015/pxweb/en/STAT/STAT__26-TMSTAT1/"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florian.Steierer@un.org"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6356" y="5524077"/>
            <a:ext cx="7100926" cy="861774"/>
          </a:xfrm>
          <a:prstGeom prst="rect">
            <a:avLst/>
          </a:prstGeom>
          <a:noFill/>
        </p:spPr>
        <p:txBody>
          <a:bodyPr wrap="square" rtlCol="0">
            <a:spAutoFit/>
          </a:bodyPr>
          <a:lstStyle/>
          <a:p>
            <a:r>
              <a:rPr lang="fr-CH" sz="2000" b="1" spc="50" dirty="0">
                <a:cs typeface="Arial" panose="020B0604020202020204" pitchFamily="34" charset="0"/>
              </a:rPr>
              <a:t>Florian STEIERER</a:t>
            </a:r>
          </a:p>
          <a:p>
            <a:pPr>
              <a:spcBef>
                <a:spcPts val="1200"/>
              </a:spcBef>
            </a:pPr>
            <a:r>
              <a:rPr lang="fr-CH" sz="2000" spc="50" dirty="0">
                <a:cs typeface="Arial" panose="020B0604020202020204" pitchFamily="34" charset="0"/>
              </a:rPr>
              <a:t>Rencontres WOODRISE - 30 Janvier 2019, Genève, Suisse </a:t>
            </a:r>
          </a:p>
        </p:txBody>
      </p:sp>
      <p:sp>
        <p:nvSpPr>
          <p:cNvPr id="3" name="Title 4"/>
          <p:cNvSpPr txBox="1">
            <a:spLocks/>
          </p:cNvSpPr>
          <p:nvPr/>
        </p:nvSpPr>
        <p:spPr>
          <a:xfrm>
            <a:off x="1556361" y="2656712"/>
            <a:ext cx="8437347" cy="2674414"/>
          </a:xfrm>
          <a:prstGeom prst="rect">
            <a:avLst/>
          </a:prstGeom>
        </p:spPr>
        <p:txBody>
          <a:bodyPr lIns="9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H" sz="2600" b="1" spc="50" dirty="0">
                <a:latin typeface="+mn-lt"/>
              </a:rPr>
              <a:t>CEE/FAO Section de la forêt et du bois</a:t>
            </a:r>
          </a:p>
          <a:p>
            <a:pPr algn="l"/>
            <a:r>
              <a:rPr lang="fr-CH" sz="3600" spc="-100" dirty="0"/>
              <a:t>La forêt – est-elle prêt pour les futures défis économiques, sociales et économiques?</a:t>
            </a:r>
          </a:p>
        </p:txBody>
      </p:sp>
    </p:spTree>
    <p:extLst>
      <p:ext uri="{BB962C8B-B14F-4D97-AF65-F5344CB8AC3E}">
        <p14:creationId xmlns:p14="http://schemas.microsoft.com/office/powerpoint/2010/main" val="150942853"/>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52BC7-FBE9-4006-9095-845F6EECBDD5}"/>
              </a:ext>
            </a:extLst>
          </p:cNvPr>
          <p:cNvSpPr/>
          <p:nvPr/>
        </p:nvSpPr>
        <p:spPr>
          <a:xfrm>
            <a:off x="0" y="5943600"/>
            <a:ext cx="3886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id="{6D36734A-E783-4E94-B594-BF9C7AB2B30D}"/>
              </a:ext>
            </a:extLst>
          </p:cNvPr>
          <p:cNvSpPr>
            <a:spLocks noGrp="1"/>
          </p:cNvSpPr>
          <p:nvPr>
            <p:ph type="title"/>
          </p:nvPr>
        </p:nvSpPr>
        <p:spPr>
          <a:xfrm>
            <a:off x="1794434" y="169867"/>
            <a:ext cx="10194365" cy="607418"/>
          </a:xfrm>
        </p:spPr>
        <p:txBody>
          <a:bodyPr>
            <a:normAutofit fontScale="90000"/>
          </a:bodyPr>
          <a:lstStyle/>
          <a:p>
            <a:r>
              <a:rPr lang="fr-FR" dirty="0"/>
              <a:t>Changement de superficie forestière mondiale</a:t>
            </a:r>
          </a:p>
        </p:txBody>
      </p:sp>
      <p:pic>
        <p:nvPicPr>
          <p:cNvPr id="3" name="Picture 2">
            <a:extLst>
              <a:ext uri="{FF2B5EF4-FFF2-40B4-BE49-F238E27FC236}">
                <a16:creationId xmlns:a16="http://schemas.microsoft.com/office/drawing/2014/main" id="{E92165D1-5415-4725-B085-BE15274CF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1407464"/>
            <a:ext cx="9906000" cy="5280669"/>
          </a:xfrm>
          <a:prstGeom prst="rect">
            <a:avLst/>
          </a:prstGeom>
        </p:spPr>
      </p:pic>
      <p:sp>
        <p:nvSpPr>
          <p:cNvPr id="7" name="TextBox 6">
            <a:extLst>
              <a:ext uri="{FF2B5EF4-FFF2-40B4-BE49-F238E27FC236}">
                <a16:creationId xmlns:a16="http://schemas.microsoft.com/office/drawing/2014/main" id="{FDC70C24-DB04-4EAB-B5E8-A4E68918879E}"/>
              </a:ext>
            </a:extLst>
          </p:cNvPr>
          <p:cNvSpPr txBox="1"/>
          <p:nvPr/>
        </p:nvSpPr>
        <p:spPr>
          <a:xfrm>
            <a:off x="1143006" y="6533498"/>
            <a:ext cx="11048994" cy="307777"/>
          </a:xfrm>
          <a:prstGeom prst="rect">
            <a:avLst/>
          </a:prstGeom>
          <a:solidFill>
            <a:schemeClr val="bg1"/>
          </a:solidFill>
        </p:spPr>
        <p:txBody>
          <a:bodyPr wrap="square" rIns="108000" rtlCol="0">
            <a:spAutoFit/>
          </a:bodyPr>
          <a:lstStyle/>
          <a:p>
            <a:pPr algn="r"/>
            <a:r>
              <a:rPr lang="fr-CH" sz="1400" i="1" dirty="0">
                <a:solidFill>
                  <a:schemeClr val="bg1">
                    <a:lumMod val="65000"/>
                  </a:schemeClr>
                </a:solidFill>
              </a:rPr>
              <a:t>Source:  </a:t>
            </a:r>
            <a:r>
              <a:rPr lang="fr-CH" sz="1400" dirty="0">
                <a:solidFill>
                  <a:schemeClr val="bg1">
                    <a:lumMod val="65000"/>
                  </a:schemeClr>
                </a:solidFill>
              </a:rPr>
              <a:t>FAO </a:t>
            </a:r>
            <a:r>
              <a:rPr lang="fr-FR" sz="1400" dirty="0">
                <a:solidFill>
                  <a:schemeClr val="bg1">
                    <a:lumMod val="65000"/>
                  </a:schemeClr>
                </a:solidFill>
              </a:rPr>
              <a:t>Évaluation des ressources forestières mondiales 2015 </a:t>
            </a:r>
            <a:endParaRPr lang="fr-CH" sz="1400" dirty="0">
              <a:solidFill>
                <a:schemeClr val="bg1">
                  <a:lumMod val="65000"/>
                </a:schemeClr>
              </a:solidFill>
            </a:endParaRPr>
          </a:p>
        </p:txBody>
      </p:sp>
    </p:spTree>
    <p:extLst>
      <p:ext uri="{BB962C8B-B14F-4D97-AF65-F5344CB8AC3E}">
        <p14:creationId xmlns:p14="http://schemas.microsoft.com/office/powerpoint/2010/main" val="2178254622"/>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73528D-DEBC-45FF-8B67-DE77FA07A170}"/>
              </a:ext>
            </a:extLst>
          </p:cNvPr>
          <p:cNvSpPr/>
          <p:nvPr/>
        </p:nvSpPr>
        <p:spPr>
          <a:xfrm>
            <a:off x="-19051" y="0"/>
            <a:ext cx="12211052" cy="6857819"/>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121E4356-B948-4E9F-BFC1-884364A6E7EF}"/>
              </a:ext>
            </a:extLst>
          </p:cNvPr>
          <p:cNvSpPr>
            <a:spLocks noGrp="1"/>
          </p:cNvSpPr>
          <p:nvPr>
            <p:ph type="sldNum" sz="quarter" idx="12"/>
          </p:nvPr>
        </p:nvSpPr>
        <p:spPr/>
        <p:txBody>
          <a:bodyPr/>
          <a:lstStyle/>
          <a:p>
            <a:fld id="{FEB09506-28EA-4C19-A061-02E7C9DE017B}" type="slidenum">
              <a:rPr lang="en-US" smtClean="0"/>
              <a:t>11</a:t>
            </a:fld>
            <a:endParaRPr lang="en-US"/>
          </a:p>
        </p:txBody>
      </p:sp>
      <p:pic>
        <p:nvPicPr>
          <p:cNvPr id="6" name="Picture 5">
            <a:extLst>
              <a:ext uri="{FF2B5EF4-FFF2-40B4-BE49-F238E27FC236}">
                <a16:creationId xmlns:a16="http://schemas.microsoft.com/office/drawing/2014/main" id="{9759BC22-6091-42F8-9AA0-DAA2C2A45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187"/>
            <a:ext cx="4130053" cy="3632184"/>
          </a:xfrm>
          <a:prstGeom prst="rect">
            <a:avLst/>
          </a:prstGeom>
        </p:spPr>
      </p:pic>
      <p:sp>
        <p:nvSpPr>
          <p:cNvPr id="7" name="TextBox 6">
            <a:extLst>
              <a:ext uri="{FF2B5EF4-FFF2-40B4-BE49-F238E27FC236}">
                <a16:creationId xmlns:a16="http://schemas.microsoft.com/office/drawing/2014/main" id="{1E1C41BC-965E-4DE3-AEE8-CB0E8E3B720B}"/>
              </a:ext>
            </a:extLst>
          </p:cNvPr>
          <p:cNvSpPr txBox="1"/>
          <p:nvPr/>
        </p:nvSpPr>
        <p:spPr>
          <a:xfrm>
            <a:off x="0" y="3613269"/>
            <a:ext cx="4130053" cy="523220"/>
          </a:xfrm>
          <a:prstGeom prst="rect">
            <a:avLst/>
          </a:prstGeom>
          <a:solidFill>
            <a:schemeClr val="accent2"/>
          </a:solidFill>
        </p:spPr>
        <p:txBody>
          <a:bodyPr wrap="square" rIns="0" rtlCol="0">
            <a:spAutoFit/>
          </a:bodyPr>
          <a:lstStyle/>
          <a:p>
            <a:r>
              <a:rPr lang="fr-FR" sz="1400" i="1" dirty="0"/>
              <a:t>The </a:t>
            </a:r>
            <a:r>
              <a:rPr lang="fr-FR" sz="1400" i="1" dirty="0" err="1"/>
              <a:t>Miraculous</a:t>
            </a:r>
            <a:r>
              <a:rPr lang="fr-FR" sz="1400" i="1" dirty="0"/>
              <a:t> Draft of </a:t>
            </a:r>
            <a:r>
              <a:rPr lang="fr-FR" sz="1400" i="1" dirty="0" err="1"/>
              <a:t>Fishes</a:t>
            </a:r>
            <a:r>
              <a:rPr lang="fr-FR" sz="1400" dirty="0"/>
              <a:t>, 1444. 132cm x 154cm, Musée d'Art et d'Histoire, Geneva.	</a:t>
            </a:r>
            <a:r>
              <a:rPr lang="fr-FR" sz="1400" i="1" dirty="0"/>
              <a:t>Source: </a:t>
            </a:r>
            <a:r>
              <a:rPr lang="fr-FR" sz="1400" dirty="0" err="1"/>
              <a:t>Wikipedia</a:t>
            </a:r>
            <a:endParaRPr lang="fr-CH" sz="1400" dirty="0"/>
          </a:p>
        </p:txBody>
      </p:sp>
      <p:pic>
        <p:nvPicPr>
          <p:cNvPr id="8" name="Picture 7">
            <a:extLst>
              <a:ext uri="{FF2B5EF4-FFF2-40B4-BE49-F238E27FC236}">
                <a16:creationId xmlns:a16="http://schemas.microsoft.com/office/drawing/2014/main" id="{C7839598-F025-4698-9402-8B8D5F91EC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120475"/>
            <a:ext cx="9906001" cy="2500160"/>
          </a:xfrm>
          <a:prstGeom prst="rect">
            <a:avLst/>
          </a:prstGeom>
        </p:spPr>
      </p:pic>
      <p:sp>
        <p:nvSpPr>
          <p:cNvPr id="10" name="TextBox 9">
            <a:extLst>
              <a:ext uri="{FF2B5EF4-FFF2-40B4-BE49-F238E27FC236}">
                <a16:creationId xmlns:a16="http://schemas.microsoft.com/office/drawing/2014/main" id="{2AA08974-A967-4548-B385-2B7D3862EF7C}"/>
              </a:ext>
            </a:extLst>
          </p:cNvPr>
          <p:cNvSpPr txBox="1"/>
          <p:nvPr/>
        </p:nvSpPr>
        <p:spPr>
          <a:xfrm>
            <a:off x="-7" y="6620639"/>
            <a:ext cx="9906002" cy="307777"/>
          </a:xfrm>
          <a:prstGeom prst="rect">
            <a:avLst/>
          </a:prstGeom>
          <a:solidFill>
            <a:schemeClr val="accent1">
              <a:lumMod val="40000"/>
              <a:lumOff val="60000"/>
            </a:schemeClr>
          </a:solidFill>
        </p:spPr>
        <p:txBody>
          <a:bodyPr wrap="square" rIns="108000" rtlCol="0">
            <a:spAutoFit/>
          </a:bodyPr>
          <a:lstStyle/>
          <a:p>
            <a:pPr algn="r"/>
            <a:r>
              <a:rPr lang="fr-FR" sz="1400" dirty="0"/>
              <a:t>	</a:t>
            </a:r>
            <a:r>
              <a:rPr lang="fr-FR" sz="1400" i="1" dirty="0"/>
              <a:t>Source: </a:t>
            </a:r>
            <a:r>
              <a:rPr lang="fr-FR" sz="1400" dirty="0"/>
              <a:t>Google 2019</a:t>
            </a:r>
            <a:endParaRPr lang="fr-CH" sz="1400" dirty="0"/>
          </a:p>
        </p:txBody>
      </p:sp>
      <p:sp>
        <p:nvSpPr>
          <p:cNvPr id="13" name="Freeform: Shape 12">
            <a:extLst>
              <a:ext uri="{FF2B5EF4-FFF2-40B4-BE49-F238E27FC236}">
                <a16:creationId xmlns:a16="http://schemas.microsoft.com/office/drawing/2014/main" id="{D8F3D26D-F0C9-4254-850B-2D61F28E4325}"/>
              </a:ext>
            </a:extLst>
          </p:cNvPr>
          <p:cNvSpPr/>
          <p:nvPr/>
        </p:nvSpPr>
        <p:spPr>
          <a:xfrm>
            <a:off x="-19052" y="4585313"/>
            <a:ext cx="3914775" cy="571500"/>
          </a:xfrm>
          <a:custGeom>
            <a:avLst/>
            <a:gdLst>
              <a:gd name="connsiteX0" fmla="*/ 1038225 w 3914775"/>
              <a:gd name="connsiteY0" fmla="*/ 9525 h 571500"/>
              <a:gd name="connsiteX1" fmla="*/ 1524000 w 3914775"/>
              <a:gd name="connsiteY1" fmla="*/ 0 h 571500"/>
              <a:gd name="connsiteX2" fmla="*/ 1771650 w 3914775"/>
              <a:gd name="connsiteY2" fmla="*/ 66675 h 571500"/>
              <a:gd name="connsiteX3" fmla="*/ 2238375 w 3914775"/>
              <a:gd name="connsiteY3" fmla="*/ 57150 h 571500"/>
              <a:gd name="connsiteX4" fmla="*/ 2562225 w 3914775"/>
              <a:gd name="connsiteY4" fmla="*/ 38100 h 571500"/>
              <a:gd name="connsiteX5" fmla="*/ 2867025 w 3914775"/>
              <a:gd name="connsiteY5" fmla="*/ 95250 h 571500"/>
              <a:gd name="connsiteX6" fmla="*/ 3000375 w 3914775"/>
              <a:gd name="connsiteY6" fmla="*/ 76200 h 571500"/>
              <a:gd name="connsiteX7" fmla="*/ 3762375 w 3914775"/>
              <a:gd name="connsiteY7" fmla="*/ 76200 h 571500"/>
              <a:gd name="connsiteX8" fmla="*/ 3914775 w 3914775"/>
              <a:gd name="connsiteY8" fmla="*/ 104775 h 571500"/>
              <a:gd name="connsiteX9" fmla="*/ 3609975 w 3914775"/>
              <a:gd name="connsiteY9" fmla="*/ 266700 h 571500"/>
              <a:gd name="connsiteX10" fmla="*/ 3143250 w 3914775"/>
              <a:gd name="connsiteY10" fmla="*/ 266700 h 571500"/>
              <a:gd name="connsiteX11" fmla="*/ 2714625 w 3914775"/>
              <a:gd name="connsiteY11" fmla="*/ 238125 h 571500"/>
              <a:gd name="connsiteX12" fmla="*/ 2495550 w 3914775"/>
              <a:gd name="connsiteY12" fmla="*/ 209550 h 571500"/>
              <a:gd name="connsiteX13" fmla="*/ 2209800 w 3914775"/>
              <a:gd name="connsiteY13" fmla="*/ 200025 h 571500"/>
              <a:gd name="connsiteX14" fmla="*/ 2124075 w 3914775"/>
              <a:gd name="connsiteY14" fmla="*/ 171450 h 571500"/>
              <a:gd name="connsiteX15" fmla="*/ 1905000 w 3914775"/>
              <a:gd name="connsiteY15" fmla="*/ 238125 h 571500"/>
              <a:gd name="connsiteX16" fmla="*/ 1933575 w 3914775"/>
              <a:gd name="connsiteY16" fmla="*/ 295275 h 571500"/>
              <a:gd name="connsiteX17" fmla="*/ 2162175 w 3914775"/>
              <a:gd name="connsiteY17" fmla="*/ 295275 h 571500"/>
              <a:gd name="connsiteX18" fmla="*/ 2162175 w 3914775"/>
              <a:gd name="connsiteY18" fmla="*/ 295275 h 571500"/>
              <a:gd name="connsiteX19" fmla="*/ 2133600 w 3914775"/>
              <a:gd name="connsiteY19" fmla="*/ 381000 h 571500"/>
              <a:gd name="connsiteX20" fmla="*/ 2114550 w 3914775"/>
              <a:gd name="connsiteY20" fmla="*/ 428625 h 571500"/>
              <a:gd name="connsiteX21" fmla="*/ 2038350 w 3914775"/>
              <a:gd name="connsiteY21" fmla="*/ 495300 h 571500"/>
              <a:gd name="connsiteX22" fmla="*/ 1971675 w 3914775"/>
              <a:gd name="connsiteY22" fmla="*/ 533400 h 571500"/>
              <a:gd name="connsiteX23" fmla="*/ 1809750 w 3914775"/>
              <a:gd name="connsiteY23" fmla="*/ 533400 h 571500"/>
              <a:gd name="connsiteX24" fmla="*/ 1676400 w 3914775"/>
              <a:gd name="connsiteY24" fmla="*/ 571500 h 571500"/>
              <a:gd name="connsiteX25" fmla="*/ 1543050 w 3914775"/>
              <a:gd name="connsiteY25" fmla="*/ 542925 h 571500"/>
              <a:gd name="connsiteX26" fmla="*/ 1447800 w 3914775"/>
              <a:gd name="connsiteY26" fmla="*/ 561975 h 571500"/>
              <a:gd name="connsiteX27" fmla="*/ 1447800 w 3914775"/>
              <a:gd name="connsiteY27" fmla="*/ 561975 h 571500"/>
              <a:gd name="connsiteX28" fmla="*/ 1114425 w 3914775"/>
              <a:gd name="connsiteY28" fmla="*/ 542925 h 571500"/>
              <a:gd name="connsiteX29" fmla="*/ 952500 w 3914775"/>
              <a:gd name="connsiteY29" fmla="*/ 533400 h 571500"/>
              <a:gd name="connsiteX30" fmla="*/ 714375 w 3914775"/>
              <a:gd name="connsiteY30" fmla="*/ 514350 h 571500"/>
              <a:gd name="connsiteX31" fmla="*/ 457200 w 3914775"/>
              <a:gd name="connsiteY31" fmla="*/ 504825 h 571500"/>
              <a:gd name="connsiteX32" fmla="*/ 276225 w 3914775"/>
              <a:gd name="connsiteY32" fmla="*/ 504825 h 571500"/>
              <a:gd name="connsiteX33" fmla="*/ 123825 w 3914775"/>
              <a:gd name="connsiteY33" fmla="*/ 504825 h 571500"/>
              <a:gd name="connsiteX34" fmla="*/ 19050 w 3914775"/>
              <a:gd name="connsiteY34" fmla="*/ 504825 h 571500"/>
              <a:gd name="connsiteX35" fmla="*/ 0 w 3914775"/>
              <a:gd name="connsiteY35" fmla="*/ 333375 h 571500"/>
              <a:gd name="connsiteX36" fmla="*/ 152400 w 3914775"/>
              <a:gd name="connsiteY36" fmla="*/ 304800 h 571500"/>
              <a:gd name="connsiteX37" fmla="*/ 276225 w 3914775"/>
              <a:gd name="connsiteY37" fmla="*/ 276225 h 571500"/>
              <a:gd name="connsiteX38" fmla="*/ 476250 w 3914775"/>
              <a:gd name="connsiteY38" fmla="*/ 190500 h 571500"/>
              <a:gd name="connsiteX39" fmla="*/ 628650 w 3914775"/>
              <a:gd name="connsiteY39" fmla="*/ 133350 h 571500"/>
              <a:gd name="connsiteX40" fmla="*/ 828675 w 3914775"/>
              <a:gd name="connsiteY40" fmla="*/ 76200 h 571500"/>
              <a:gd name="connsiteX41" fmla="*/ 1038225 w 3914775"/>
              <a:gd name="connsiteY41"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4775" h="571500">
                <a:moveTo>
                  <a:pt x="1038225" y="9525"/>
                </a:moveTo>
                <a:lnTo>
                  <a:pt x="1524000" y="0"/>
                </a:lnTo>
                <a:lnTo>
                  <a:pt x="1771650" y="66675"/>
                </a:lnTo>
                <a:lnTo>
                  <a:pt x="2238375" y="57150"/>
                </a:lnTo>
                <a:lnTo>
                  <a:pt x="2562225" y="38100"/>
                </a:lnTo>
                <a:lnTo>
                  <a:pt x="2867025" y="95250"/>
                </a:lnTo>
                <a:lnTo>
                  <a:pt x="3000375" y="76200"/>
                </a:lnTo>
                <a:lnTo>
                  <a:pt x="3762375" y="76200"/>
                </a:lnTo>
                <a:lnTo>
                  <a:pt x="3914775" y="104775"/>
                </a:lnTo>
                <a:lnTo>
                  <a:pt x="3609975" y="266700"/>
                </a:lnTo>
                <a:lnTo>
                  <a:pt x="3143250" y="266700"/>
                </a:lnTo>
                <a:lnTo>
                  <a:pt x="2714625" y="238125"/>
                </a:lnTo>
                <a:lnTo>
                  <a:pt x="2495550" y="209550"/>
                </a:lnTo>
                <a:lnTo>
                  <a:pt x="2209800" y="200025"/>
                </a:lnTo>
                <a:lnTo>
                  <a:pt x="2124075" y="171450"/>
                </a:lnTo>
                <a:lnTo>
                  <a:pt x="1905000" y="238125"/>
                </a:lnTo>
                <a:lnTo>
                  <a:pt x="1933575" y="295275"/>
                </a:lnTo>
                <a:lnTo>
                  <a:pt x="2162175" y="295275"/>
                </a:lnTo>
                <a:lnTo>
                  <a:pt x="2162175" y="295275"/>
                </a:lnTo>
                <a:lnTo>
                  <a:pt x="2133600" y="381000"/>
                </a:lnTo>
                <a:lnTo>
                  <a:pt x="2114550" y="428625"/>
                </a:lnTo>
                <a:lnTo>
                  <a:pt x="2038350" y="495300"/>
                </a:lnTo>
                <a:lnTo>
                  <a:pt x="1971675" y="533400"/>
                </a:lnTo>
                <a:lnTo>
                  <a:pt x="1809750" y="533400"/>
                </a:lnTo>
                <a:lnTo>
                  <a:pt x="1676400" y="571500"/>
                </a:lnTo>
                <a:lnTo>
                  <a:pt x="1543050" y="542925"/>
                </a:lnTo>
                <a:lnTo>
                  <a:pt x="1447800" y="561975"/>
                </a:lnTo>
                <a:lnTo>
                  <a:pt x="1447800" y="561975"/>
                </a:lnTo>
                <a:lnTo>
                  <a:pt x="1114425" y="542925"/>
                </a:lnTo>
                <a:lnTo>
                  <a:pt x="952500" y="533400"/>
                </a:lnTo>
                <a:lnTo>
                  <a:pt x="714375" y="514350"/>
                </a:lnTo>
                <a:lnTo>
                  <a:pt x="457200" y="504825"/>
                </a:lnTo>
                <a:lnTo>
                  <a:pt x="276225" y="504825"/>
                </a:lnTo>
                <a:lnTo>
                  <a:pt x="123825" y="504825"/>
                </a:lnTo>
                <a:lnTo>
                  <a:pt x="19050" y="504825"/>
                </a:lnTo>
                <a:lnTo>
                  <a:pt x="0" y="333375"/>
                </a:lnTo>
                <a:lnTo>
                  <a:pt x="152400" y="304800"/>
                </a:lnTo>
                <a:lnTo>
                  <a:pt x="276225" y="276225"/>
                </a:lnTo>
                <a:lnTo>
                  <a:pt x="476250" y="190500"/>
                </a:lnTo>
                <a:lnTo>
                  <a:pt x="628650" y="133350"/>
                </a:lnTo>
                <a:lnTo>
                  <a:pt x="828675" y="76200"/>
                </a:lnTo>
                <a:lnTo>
                  <a:pt x="1038225" y="9525"/>
                </a:lnTo>
                <a:close/>
              </a:path>
            </a:pathLst>
          </a:cu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14" name="Freeform: Shape 13">
            <a:extLst>
              <a:ext uri="{FF2B5EF4-FFF2-40B4-BE49-F238E27FC236}">
                <a16:creationId xmlns:a16="http://schemas.microsoft.com/office/drawing/2014/main" id="{A2B93BA0-3404-4F47-AA19-56A8C0502A9B}"/>
              </a:ext>
            </a:extLst>
          </p:cNvPr>
          <p:cNvSpPr/>
          <p:nvPr/>
        </p:nvSpPr>
        <p:spPr>
          <a:xfrm>
            <a:off x="7034209" y="4906788"/>
            <a:ext cx="1135856" cy="300037"/>
          </a:xfrm>
          <a:custGeom>
            <a:avLst/>
            <a:gdLst>
              <a:gd name="connsiteX0" fmla="*/ 764381 w 1135856"/>
              <a:gd name="connsiteY0" fmla="*/ 0 h 300037"/>
              <a:gd name="connsiteX1" fmla="*/ 628650 w 1135856"/>
              <a:gd name="connsiteY1" fmla="*/ 33337 h 300037"/>
              <a:gd name="connsiteX2" fmla="*/ 488156 w 1135856"/>
              <a:gd name="connsiteY2" fmla="*/ 73819 h 300037"/>
              <a:gd name="connsiteX3" fmla="*/ 297656 w 1135856"/>
              <a:gd name="connsiteY3" fmla="*/ 111919 h 300037"/>
              <a:gd name="connsiteX4" fmla="*/ 88106 w 1135856"/>
              <a:gd name="connsiteY4" fmla="*/ 171450 h 300037"/>
              <a:gd name="connsiteX5" fmla="*/ 0 w 1135856"/>
              <a:gd name="connsiteY5" fmla="*/ 221456 h 300037"/>
              <a:gd name="connsiteX6" fmla="*/ 221456 w 1135856"/>
              <a:gd name="connsiteY6" fmla="*/ 238125 h 300037"/>
              <a:gd name="connsiteX7" fmla="*/ 209550 w 1135856"/>
              <a:gd name="connsiteY7" fmla="*/ 266700 h 300037"/>
              <a:gd name="connsiteX8" fmla="*/ 257175 w 1135856"/>
              <a:gd name="connsiteY8" fmla="*/ 300037 h 300037"/>
              <a:gd name="connsiteX9" fmla="*/ 290512 w 1135856"/>
              <a:gd name="connsiteY9" fmla="*/ 297656 h 300037"/>
              <a:gd name="connsiteX10" fmla="*/ 321468 w 1135856"/>
              <a:gd name="connsiteY10" fmla="*/ 264319 h 300037"/>
              <a:gd name="connsiteX11" fmla="*/ 342900 w 1135856"/>
              <a:gd name="connsiteY11" fmla="*/ 288131 h 300037"/>
              <a:gd name="connsiteX12" fmla="*/ 619125 w 1135856"/>
              <a:gd name="connsiteY12" fmla="*/ 283369 h 300037"/>
              <a:gd name="connsiteX13" fmla="*/ 704850 w 1135856"/>
              <a:gd name="connsiteY13" fmla="*/ 285750 h 300037"/>
              <a:gd name="connsiteX14" fmla="*/ 773906 w 1135856"/>
              <a:gd name="connsiteY14" fmla="*/ 295275 h 300037"/>
              <a:gd name="connsiteX15" fmla="*/ 809625 w 1135856"/>
              <a:gd name="connsiteY15" fmla="*/ 269081 h 300037"/>
              <a:gd name="connsiteX16" fmla="*/ 842962 w 1135856"/>
              <a:gd name="connsiteY16" fmla="*/ 297656 h 300037"/>
              <a:gd name="connsiteX17" fmla="*/ 923925 w 1135856"/>
              <a:gd name="connsiteY17" fmla="*/ 254794 h 300037"/>
              <a:gd name="connsiteX18" fmla="*/ 990600 w 1135856"/>
              <a:gd name="connsiteY18" fmla="*/ 261937 h 300037"/>
              <a:gd name="connsiteX19" fmla="*/ 990600 w 1135856"/>
              <a:gd name="connsiteY19" fmla="*/ 261937 h 300037"/>
              <a:gd name="connsiteX20" fmla="*/ 1083468 w 1135856"/>
              <a:gd name="connsiteY20" fmla="*/ 271462 h 300037"/>
              <a:gd name="connsiteX21" fmla="*/ 1135856 w 1135856"/>
              <a:gd name="connsiteY21" fmla="*/ 209550 h 300037"/>
              <a:gd name="connsiteX22" fmla="*/ 1119187 w 1135856"/>
              <a:gd name="connsiteY22" fmla="*/ 166687 h 300037"/>
              <a:gd name="connsiteX23" fmla="*/ 983456 w 1135856"/>
              <a:gd name="connsiteY23" fmla="*/ 130969 h 300037"/>
              <a:gd name="connsiteX24" fmla="*/ 871537 w 1135856"/>
              <a:gd name="connsiteY24" fmla="*/ 73819 h 300037"/>
              <a:gd name="connsiteX25" fmla="*/ 814387 w 1135856"/>
              <a:gd name="connsiteY25" fmla="*/ 21431 h 300037"/>
              <a:gd name="connsiteX26" fmla="*/ 764381 w 1135856"/>
              <a:gd name="connsiteY26" fmla="*/ 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5856" h="300037">
                <a:moveTo>
                  <a:pt x="764381" y="0"/>
                </a:moveTo>
                <a:lnTo>
                  <a:pt x="628650" y="33337"/>
                </a:lnTo>
                <a:lnTo>
                  <a:pt x="488156" y="73819"/>
                </a:lnTo>
                <a:lnTo>
                  <a:pt x="297656" y="111919"/>
                </a:lnTo>
                <a:lnTo>
                  <a:pt x="88106" y="171450"/>
                </a:lnTo>
                <a:lnTo>
                  <a:pt x="0" y="221456"/>
                </a:lnTo>
                <a:lnTo>
                  <a:pt x="221456" y="238125"/>
                </a:lnTo>
                <a:lnTo>
                  <a:pt x="209550" y="266700"/>
                </a:lnTo>
                <a:lnTo>
                  <a:pt x="257175" y="300037"/>
                </a:lnTo>
                <a:lnTo>
                  <a:pt x="290512" y="297656"/>
                </a:lnTo>
                <a:lnTo>
                  <a:pt x="321468" y="264319"/>
                </a:lnTo>
                <a:lnTo>
                  <a:pt x="342900" y="288131"/>
                </a:lnTo>
                <a:lnTo>
                  <a:pt x="619125" y="283369"/>
                </a:lnTo>
                <a:lnTo>
                  <a:pt x="704850" y="285750"/>
                </a:lnTo>
                <a:lnTo>
                  <a:pt x="773906" y="295275"/>
                </a:lnTo>
                <a:lnTo>
                  <a:pt x="809625" y="269081"/>
                </a:lnTo>
                <a:lnTo>
                  <a:pt x="842962" y="297656"/>
                </a:lnTo>
                <a:lnTo>
                  <a:pt x="923925" y="254794"/>
                </a:lnTo>
                <a:lnTo>
                  <a:pt x="990600" y="261937"/>
                </a:lnTo>
                <a:lnTo>
                  <a:pt x="990600" y="261937"/>
                </a:lnTo>
                <a:lnTo>
                  <a:pt x="1083468" y="271462"/>
                </a:lnTo>
                <a:lnTo>
                  <a:pt x="1135856" y="209550"/>
                </a:lnTo>
                <a:lnTo>
                  <a:pt x="1119187" y="166687"/>
                </a:lnTo>
                <a:lnTo>
                  <a:pt x="983456" y="130969"/>
                </a:lnTo>
                <a:lnTo>
                  <a:pt x="871537" y="73819"/>
                </a:lnTo>
                <a:lnTo>
                  <a:pt x="814387" y="21431"/>
                </a:lnTo>
                <a:lnTo>
                  <a:pt x="764381" y="0"/>
                </a:ln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15" name="Freeform: Shape 14">
            <a:extLst>
              <a:ext uri="{FF2B5EF4-FFF2-40B4-BE49-F238E27FC236}">
                <a16:creationId xmlns:a16="http://schemas.microsoft.com/office/drawing/2014/main" id="{99665E4F-2A76-4B7D-AC31-1BA4E386D3D9}"/>
              </a:ext>
            </a:extLst>
          </p:cNvPr>
          <p:cNvSpPr/>
          <p:nvPr/>
        </p:nvSpPr>
        <p:spPr>
          <a:xfrm>
            <a:off x="8024808" y="4913926"/>
            <a:ext cx="423862" cy="138112"/>
          </a:xfrm>
          <a:custGeom>
            <a:avLst/>
            <a:gdLst>
              <a:gd name="connsiteX0" fmla="*/ 0 w 423862"/>
              <a:gd name="connsiteY0" fmla="*/ 4762 h 138112"/>
              <a:gd name="connsiteX1" fmla="*/ 97631 w 423862"/>
              <a:gd name="connsiteY1" fmla="*/ 7143 h 138112"/>
              <a:gd name="connsiteX2" fmla="*/ 152400 w 423862"/>
              <a:gd name="connsiteY2" fmla="*/ 0 h 138112"/>
              <a:gd name="connsiteX3" fmla="*/ 178593 w 423862"/>
              <a:gd name="connsiteY3" fmla="*/ 11906 h 138112"/>
              <a:gd name="connsiteX4" fmla="*/ 216693 w 423862"/>
              <a:gd name="connsiteY4" fmla="*/ 23812 h 138112"/>
              <a:gd name="connsiteX5" fmla="*/ 300037 w 423862"/>
              <a:gd name="connsiteY5" fmla="*/ 23812 h 138112"/>
              <a:gd name="connsiteX6" fmla="*/ 338137 w 423862"/>
              <a:gd name="connsiteY6" fmla="*/ 61912 h 138112"/>
              <a:gd name="connsiteX7" fmla="*/ 397668 w 423862"/>
              <a:gd name="connsiteY7" fmla="*/ 107156 h 138112"/>
              <a:gd name="connsiteX8" fmla="*/ 423862 w 423862"/>
              <a:gd name="connsiteY8" fmla="*/ 128587 h 138112"/>
              <a:gd name="connsiteX9" fmla="*/ 314325 w 423862"/>
              <a:gd name="connsiteY9" fmla="*/ 133350 h 138112"/>
              <a:gd name="connsiteX10" fmla="*/ 247650 w 423862"/>
              <a:gd name="connsiteY10" fmla="*/ 138112 h 138112"/>
              <a:gd name="connsiteX11" fmla="*/ 202406 w 423862"/>
              <a:gd name="connsiteY11" fmla="*/ 109537 h 138112"/>
              <a:gd name="connsiteX12" fmla="*/ 119062 w 423862"/>
              <a:gd name="connsiteY12" fmla="*/ 78581 h 138112"/>
              <a:gd name="connsiteX13" fmla="*/ 66675 w 423862"/>
              <a:gd name="connsiteY13" fmla="*/ 61912 h 138112"/>
              <a:gd name="connsiteX14" fmla="*/ 0 w 423862"/>
              <a:gd name="connsiteY14" fmla="*/ 476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862" h="138112">
                <a:moveTo>
                  <a:pt x="0" y="4762"/>
                </a:moveTo>
                <a:lnTo>
                  <a:pt x="97631" y="7143"/>
                </a:lnTo>
                <a:lnTo>
                  <a:pt x="152400" y="0"/>
                </a:lnTo>
                <a:lnTo>
                  <a:pt x="178593" y="11906"/>
                </a:lnTo>
                <a:lnTo>
                  <a:pt x="216693" y="23812"/>
                </a:lnTo>
                <a:lnTo>
                  <a:pt x="300037" y="23812"/>
                </a:lnTo>
                <a:lnTo>
                  <a:pt x="338137" y="61912"/>
                </a:lnTo>
                <a:lnTo>
                  <a:pt x="397668" y="107156"/>
                </a:lnTo>
                <a:lnTo>
                  <a:pt x="423862" y="128587"/>
                </a:lnTo>
                <a:lnTo>
                  <a:pt x="314325" y="133350"/>
                </a:lnTo>
                <a:lnTo>
                  <a:pt x="247650" y="138112"/>
                </a:lnTo>
                <a:lnTo>
                  <a:pt x="202406" y="109537"/>
                </a:lnTo>
                <a:lnTo>
                  <a:pt x="119062" y="78581"/>
                </a:lnTo>
                <a:lnTo>
                  <a:pt x="66675" y="61912"/>
                </a:lnTo>
                <a:lnTo>
                  <a:pt x="0" y="4762"/>
                </a:ln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16" name="Freeform: Shape 15">
            <a:extLst>
              <a:ext uri="{FF2B5EF4-FFF2-40B4-BE49-F238E27FC236}">
                <a16:creationId xmlns:a16="http://schemas.microsoft.com/office/drawing/2014/main" id="{52EA8052-3CCE-4317-9BF7-48D0D3A39826}"/>
              </a:ext>
            </a:extLst>
          </p:cNvPr>
          <p:cNvSpPr/>
          <p:nvPr/>
        </p:nvSpPr>
        <p:spPr>
          <a:xfrm>
            <a:off x="8351045" y="5035369"/>
            <a:ext cx="433387" cy="95250"/>
          </a:xfrm>
          <a:custGeom>
            <a:avLst/>
            <a:gdLst>
              <a:gd name="connsiteX0" fmla="*/ 121444 w 433387"/>
              <a:gd name="connsiteY0" fmla="*/ 23813 h 95250"/>
              <a:gd name="connsiteX1" fmla="*/ 61912 w 433387"/>
              <a:gd name="connsiteY1" fmla="*/ 40482 h 95250"/>
              <a:gd name="connsiteX2" fmla="*/ 0 w 433387"/>
              <a:gd name="connsiteY2" fmla="*/ 57150 h 95250"/>
              <a:gd name="connsiteX3" fmla="*/ 11906 w 433387"/>
              <a:gd name="connsiteY3" fmla="*/ 76200 h 95250"/>
              <a:gd name="connsiteX4" fmla="*/ 85725 w 433387"/>
              <a:gd name="connsiteY4" fmla="*/ 90488 h 95250"/>
              <a:gd name="connsiteX5" fmla="*/ 157162 w 433387"/>
              <a:gd name="connsiteY5" fmla="*/ 83344 h 95250"/>
              <a:gd name="connsiteX6" fmla="*/ 176212 w 433387"/>
              <a:gd name="connsiteY6" fmla="*/ 95250 h 95250"/>
              <a:gd name="connsiteX7" fmla="*/ 247650 w 433387"/>
              <a:gd name="connsiteY7" fmla="*/ 69057 h 95250"/>
              <a:gd name="connsiteX8" fmla="*/ 297656 w 433387"/>
              <a:gd name="connsiteY8" fmla="*/ 69057 h 95250"/>
              <a:gd name="connsiteX9" fmla="*/ 369094 w 433387"/>
              <a:gd name="connsiteY9" fmla="*/ 40482 h 95250"/>
              <a:gd name="connsiteX10" fmla="*/ 411956 w 433387"/>
              <a:gd name="connsiteY10" fmla="*/ 35719 h 95250"/>
              <a:gd name="connsiteX11" fmla="*/ 433387 w 433387"/>
              <a:gd name="connsiteY11" fmla="*/ 23813 h 95250"/>
              <a:gd name="connsiteX12" fmla="*/ 395287 w 433387"/>
              <a:gd name="connsiteY12" fmla="*/ 0 h 95250"/>
              <a:gd name="connsiteX13" fmla="*/ 395287 w 433387"/>
              <a:gd name="connsiteY13" fmla="*/ 0 h 95250"/>
              <a:gd name="connsiteX14" fmla="*/ 354806 w 433387"/>
              <a:gd name="connsiteY14" fmla="*/ 23813 h 95250"/>
              <a:gd name="connsiteX15" fmla="*/ 288131 w 433387"/>
              <a:gd name="connsiteY15" fmla="*/ 14288 h 95250"/>
              <a:gd name="connsiteX16" fmla="*/ 288131 w 433387"/>
              <a:gd name="connsiteY16" fmla="*/ 14288 h 95250"/>
              <a:gd name="connsiteX17" fmla="*/ 264319 w 433387"/>
              <a:gd name="connsiteY17" fmla="*/ 11907 h 95250"/>
              <a:gd name="connsiteX18" fmla="*/ 226219 w 433387"/>
              <a:gd name="connsiteY18" fmla="*/ 26194 h 95250"/>
              <a:gd name="connsiteX19" fmla="*/ 188119 w 433387"/>
              <a:gd name="connsiteY19" fmla="*/ 23813 h 95250"/>
              <a:gd name="connsiteX20" fmla="*/ 121444 w 433387"/>
              <a:gd name="connsiteY20" fmla="*/ 2381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3387" h="95250">
                <a:moveTo>
                  <a:pt x="121444" y="23813"/>
                </a:moveTo>
                <a:lnTo>
                  <a:pt x="61912" y="40482"/>
                </a:lnTo>
                <a:lnTo>
                  <a:pt x="0" y="57150"/>
                </a:lnTo>
                <a:lnTo>
                  <a:pt x="11906" y="76200"/>
                </a:lnTo>
                <a:lnTo>
                  <a:pt x="85725" y="90488"/>
                </a:lnTo>
                <a:lnTo>
                  <a:pt x="157162" y="83344"/>
                </a:lnTo>
                <a:lnTo>
                  <a:pt x="176212" y="95250"/>
                </a:lnTo>
                <a:lnTo>
                  <a:pt x="247650" y="69057"/>
                </a:lnTo>
                <a:lnTo>
                  <a:pt x="297656" y="69057"/>
                </a:lnTo>
                <a:lnTo>
                  <a:pt x="369094" y="40482"/>
                </a:lnTo>
                <a:lnTo>
                  <a:pt x="411956" y="35719"/>
                </a:lnTo>
                <a:lnTo>
                  <a:pt x="433387" y="23813"/>
                </a:lnTo>
                <a:lnTo>
                  <a:pt x="395287" y="0"/>
                </a:lnTo>
                <a:lnTo>
                  <a:pt x="395287" y="0"/>
                </a:lnTo>
                <a:lnTo>
                  <a:pt x="354806" y="23813"/>
                </a:lnTo>
                <a:lnTo>
                  <a:pt x="288131" y="14288"/>
                </a:lnTo>
                <a:lnTo>
                  <a:pt x="288131" y="14288"/>
                </a:lnTo>
                <a:cubicBezTo>
                  <a:pt x="265911" y="11819"/>
                  <a:pt x="273888" y="11907"/>
                  <a:pt x="264319" y="11907"/>
                </a:cubicBezTo>
                <a:lnTo>
                  <a:pt x="226219" y="26194"/>
                </a:lnTo>
                <a:lnTo>
                  <a:pt x="188119" y="23813"/>
                </a:lnTo>
                <a:lnTo>
                  <a:pt x="121444" y="23813"/>
                </a:ln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sp>
        <p:nvSpPr>
          <p:cNvPr id="20" name="Freeform: Shape 19">
            <a:extLst>
              <a:ext uri="{FF2B5EF4-FFF2-40B4-BE49-F238E27FC236}">
                <a16:creationId xmlns:a16="http://schemas.microsoft.com/office/drawing/2014/main" id="{BE435827-23B1-4EB6-885D-3BFA30A35328}"/>
              </a:ext>
            </a:extLst>
          </p:cNvPr>
          <p:cNvSpPr/>
          <p:nvPr/>
        </p:nvSpPr>
        <p:spPr>
          <a:xfrm rot="21413704">
            <a:off x="-124255" y="843438"/>
            <a:ext cx="1105340" cy="416727"/>
          </a:xfrm>
          <a:custGeom>
            <a:avLst/>
            <a:gdLst>
              <a:gd name="connsiteX0" fmla="*/ 1038225 w 3914775"/>
              <a:gd name="connsiteY0" fmla="*/ 9525 h 571500"/>
              <a:gd name="connsiteX1" fmla="*/ 1524000 w 3914775"/>
              <a:gd name="connsiteY1" fmla="*/ 0 h 571500"/>
              <a:gd name="connsiteX2" fmla="*/ 1771650 w 3914775"/>
              <a:gd name="connsiteY2" fmla="*/ 66675 h 571500"/>
              <a:gd name="connsiteX3" fmla="*/ 2238375 w 3914775"/>
              <a:gd name="connsiteY3" fmla="*/ 57150 h 571500"/>
              <a:gd name="connsiteX4" fmla="*/ 2562225 w 3914775"/>
              <a:gd name="connsiteY4" fmla="*/ 38100 h 571500"/>
              <a:gd name="connsiteX5" fmla="*/ 2867025 w 3914775"/>
              <a:gd name="connsiteY5" fmla="*/ 95250 h 571500"/>
              <a:gd name="connsiteX6" fmla="*/ 3000375 w 3914775"/>
              <a:gd name="connsiteY6" fmla="*/ 76200 h 571500"/>
              <a:gd name="connsiteX7" fmla="*/ 3762375 w 3914775"/>
              <a:gd name="connsiteY7" fmla="*/ 76200 h 571500"/>
              <a:gd name="connsiteX8" fmla="*/ 3914775 w 3914775"/>
              <a:gd name="connsiteY8" fmla="*/ 104775 h 571500"/>
              <a:gd name="connsiteX9" fmla="*/ 3609975 w 3914775"/>
              <a:gd name="connsiteY9" fmla="*/ 266700 h 571500"/>
              <a:gd name="connsiteX10" fmla="*/ 3143250 w 3914775"/>
              <a:gd name="connsiteY10" fmla="*/ 266700 h 571500"/>
              <a:gd name="connsiteX11" fmla="*/ 2714625 w 3914775"/>
              <a:gd name="connsiteY11" fmla="*/ 238125 h 571500"/>
              <a:gd name="connsiteX12" fmla="*/ 2495550 w 3914775"/>
              <a:gd name="connsiteY12" fmla="*/ 209550 h 571500"/>
              <a:gd name="connsiteX13" fmla="*/ 2209800 w 3914775"/>
              <a:gd name="connsiteY13" fmla="*/ 200025 h 571500"/>
              <a:gd name="connsiteX14" fmla="*/ 2124075 w 3914775"/>
              <a:gd name="connsiteY14" fmla="*/ 171450 h 571500"/>
              <a:gd name="connsiteX15" fmla="*/ 1905000 w 3914775"/>
              <a:gd name="connsiteY15" fmla="*/ 238125 h 571500"/>
              <a:gd name="connsiteX16" fmla="*/ 1933575 w 3914775"/>
              <a:gd name="connsiteY16" fmla="*/ 295275 h 571500"/>
              <a:gd name="connsiteX17" fmla="*/ 2162175 w 3914775"/>
              <a:gd name="connsiteY17" fmla="*/ 295275 h 571500"/>
              <a:gd name="connsiteX18" fmla="*/ 2162175 w 3914775"/>
              <a:gd name="connsiteY18" fmla="*/ 295275 h 571500"/>
              <a:gd name="connsiteX19" fmla="*/ 2133600 w 3914775"/>
              <a:gd name="connsiteY19" fmla="*/ 381000 h 571500"/>
              <a:gd name="connsiteX20" fmla="*/ 2114550 w 3914775"/>
              <a:gd name="connsiteY20" fmla="*/ 428625 h 571500"/>
              <a:gd name="connsiteX21" fmla="*/ 2038350 w 3914775"/>
              <a:gd name="connsiteY21" fmla="*/ 495300 h 571500"/>
              <a:gd name="connsiteX22" fmla="*/ 1971675 w 3914775"/>
              <a:gd name="connsiteY22" fmla="*/ 533400 h 571500"/>
              <a:gd name="connsiteX23" fmla="*/ 1809750 w 3914775"/>
              <a:gd name="connsiteY23" fmla="*/ 533400 h 571500"/>
              <a:gd name="connsiteX24" fmla="*/ 1676400 w 3914775"/>
              <a:gd name="connsiteY24" fmla="*/ 571500 h 571500"/>
              <a:gd name="connsiteX25" fmla="*/ 1543050 w 3914775"/>
              <a:gd name="connsiteY25" fmla="*/ 542925 h 571500"/>
              <a:gd name="connsiteX26" fmla="*/ 1447800 w 3914775"/>
              <a:gd name="connsiteY26" fmla="*/ 561975 h 571500"/>
              <a:gd name="connsiteX27" fmla="*/ 1447800 w 3914775"/>
              <a:gd name="connsiteY27" fmla="*/ 561975 h 571500"/>
              <a:gd name="connsiteX28" fmla="*/ 1114425 w 3914775"/>
              <a:gd name="connsiteY28" fmla="*/ 542925 h 571500"/>
              <a:gd name="connsiteX29" fmla="*/ 952500 w 3914775"/>
              <a:gd name="connsiteY29" fmla="*/ 533400 h 571500"/>
              <a:gd name="connsiteX30" fmla="*/ 714375 w 3914775"/>
              <a:gd name="connsiteY30" fmla="*/ 514350 h 571500"/>
              <a:gd name="connsiteX31" fmla="*/ 457200 w 3914775"/>
              <a:gd name="connsiteY31" fmla="*/ 504825 h 571500"/>
              <a:gd name="connsiteX32" fmla="*/ 276225 w 3914775"/>
              <a:gd name="connsiteY32" fmla="*/ 504825 h 571500"/>
              <a:gd name="connsiteX33" fmla="*/ 123825 w 3914775"/>
              <a:gd name="connsiteY33" fmla="*/ 504825 h 571500"/>
              <a:gd name="connsiteX34" fmla="*/ 19050 w 3914775"/>
              <a:gd name="connsiteY34" fmla="*/ 504825 h 571500"/>
              <a:gd name="connsiteX35" fmla="*/ 0 w 3914775"/>
              <a:gd name="connsiteY35" fmla="*/ 333375 h 571500"/>
              <a:gd name="connsiteX36" fmla="*/ 152400 w 3914775"/>
              <a:gd name="connsiteY36" fmla="*/ 304800 h 571500"/>
              <a:gd name="connsiteX37" fmla="*/ 276225 w 3914775"/>
              <a:gd name="connsiteY37" fmla="*/ 276225 h 571500"/>
              <a:gd name="connsiteX38" fmla="*/ 476250 w 3914775"/>
              <a:gd name="connsiteY38" fmla="*/ 190500 h 571500"/>
              <a:gd name="connsiteX39" fmla="*/ 628650 w 3914775"/>
              <a:gd name="connsiteY39" fmla="*/ 133350 h 571500"/>
              <a:gd name="connsiteX40" fmla="*/ 828675 w 3914775"/>
              <a:gd name="connsiteY40" fmla="*/ 76200 h 571500"/>
              <a:gd name="connsiteX41" fmla="*/ 1038225 w 3914775"/>
              <a:gd name="connsiteY41" fmla="*/ 95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914775" h="571500">
                <a:moveTo>
                  <a:pt x="1038225" y="9525"/>
                </a:moveTo>
                <a:lnTo>
                  <a:pt x="1524000" y="0"/>
                </a:lnTo>
                <a:lnTo>
                  <a:pt x="1771650" y="66675"/>
                </a:lnTo>
                <a:lnTo>
                  <a:pt x="2238375" y="57150"/>
                </a:lnTo>
                <a:lnTo>
                  <a:pt x="2562225" y="38100"/>
                </a:lnTo>
                <a:lnTo>
                  <a:pt x="2867025" y="95250"/>
                </a:lnTo>
                <a:lnTo>
                  <a:pt x="3000375" y="76200"/>
                </a:lnTo>
                <a:lnTo>
                  <a:pt x="3762375" y="76200"/>
                </a:lnTo>
                <a:lnTo>
                  <a:pt x="3914775" y="104775"/>
                </a:lnTo>
                <a:lnTo>
                  <a:pt x="3609975" y="266700"/>
                </a:lnTo>
                <a:lnTo>
                  <a:pt x="3143250" y="266700"/>
                </a:lnTo>
                <a:lnTo>
                  <a:pt x="2714625" y="238125"/>
                </a:lnTo>
                <a:lnTo>
                  <a:pt x="2495550" y="209550"/>
                </a:lnTo>
                <a:lnTo>
                  <a:pt x="2209800" y="200025"/>
                </a:lnTo>
                <a:lnTo>
                  <a:pt x="2124075" y="171450"/>
                </a:lnTo>
                <a:lnTo>
                  <a:pt x="1905000" y="238125"/>
                </a:lnTo>
                <a:lnTo>
                  <a:pt x="1933575" y="295275"/>
                </a:lnTo>
                <a:lnTo>
                  <a:pt x="2162175" y="295275"/>
                </a:lnTo>
                <a:lnTo>
                  <a:pt x="2162175" y="295275"/>
                </a:lnTo>
                <a:lnTo>
                  <a:pt x="2133600" y="381000"/>
                </a:lnTo>
                <a:lnTo>
                  <a:pt x="2114550" y="428625"/>
                </a:lnTo>
                <a:lnTo>
                  <a:pt x="2038350" y="495300"/>
                </a:lnTo>
                <a:lnTo>
                  <a:pt x="1971675" y="533400"/>
                </a:lnTo>
                <a:lnTo>
                  <a:pt x="1809750" y="533400"/>
                </a:lnTo>
                <a:lnTo>
                  <a:pt x="1676400" y="571500"/>
                </a:lnTo>
                <a:lnTo>
                  <a:pt x="1543050" y="542925"/>
                </a:lnTo>
                <a:lnTo>
                  <a:pt x="1447800" y="561975"/>
                </a:lnTo>
                <a:lnTo>
                  <a:pt x="1447800" y="561975"/>
                </a:lnTo>
                <a:lnTo>
                  <a:pt x="1114425" y="542925"/>
                </a:lnTo>
                <a:lnTo>
                  <a:pt x="952500" y="533400"/>
                </a:lnTo>
                <a:lnTo>
                  <a:pt x="714375" y="514350"/>
                </a:lnTo>
                <a:lnTo>
                  <a:pt x="457200" y="504825"/>
                </a:lnTo>
                <a:lnTo>
                  <a:pt x="276225" y="504825"/>
                </a:lnTo>
                <a:lnTo>
                  <a:pt x="123825" y="504825"/>
                </a:lnTo>
                <a:lnTo>
                  <a:pt x="19050" y="504825"/>
                </a:lnTo>
                <a:lnTo>
                  <a:pt x="0" y="333375"/>
                </a:lnTo>
                <a:lnTo>
                  <a:pt x="152400" y="304800"/>
                </a:lnTo>
                <a:lnTo>
                  <a:pt x="276225" y="276225"/>
                </a:lnTo>
                <a:lnTo>
                  <a:pt x="476250" y="190500"/>
                </a:lnTo>
                <a:lnTo>
                  <a:pt x="628650" y="133350"/>
                </a:lnTo>
                <a:lnTo>
                  <a:pt x="828675" y="76200"/>
                </a:lnTo>
                <a:lnTo>
                  <a:pt x="1038225" y="9525"/>
                </a:lnTo>
                <a:close/>
              </a:path>
            </a:pathLst>
          </a:cu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21" name="Freeform: Shape 20">
            <a:extLst>
              <a:ext uri="{FF2B5EF4-FFF2-40B4-BE49-F238E27FC236}">
                <a16:creationId xmlns:a16="http://schemas.microsoft.com/office/drawing/2014/main" id="{5FD9917D-AADB-4641-B6CF-910F20DE53E7}"/>
              </a:ext>
            </a:extLst>
          </p:cNvPr>
          <p:cNvSpPr/>
          <p:nvPr/>
        </p:nvSpPr>
        <p:spPr>
          <a:xfrm>
            <a:off x="2309808" y="981552"/>
            <a:ext cx="423862" cy="249423"/>
          </a:xfrm>
          <a:custGeom>
            <a:avLst/>
            <a:gdLst>
              <a:gd name="connsiteX0" fmla="*/ 764381 w 1135856"/>
              <a:gd name="connsiteY0" fmla="*/ 0 h 300037"/>
              <a:gd name="connsiteX1" fmla="*/ 628650 w 1135856"/>
              <a:gd name="connsiteY1" fmla="*/ 33337 h 300037"/>
              <a:gd name="connsiteX2" fmla="*/ 488156 w 1135856"/>
              <a:gd name="connsiteY2" fmla="*/ 73819 h 300037"/>
              <a:gd name="connsiteX3" fmla="*/ 297656 w 1135856"/>
              <a:gd name="connsiteY3" fmla="*/ 111919 h 300037"/>
              <a:gd name="connsiteX4" fmla="*/ 88106 w 1135856"/>
              <a:gd name="connsiteY4" fmla="*/ 171450 h 300037"/>
              <a:gd name="connsiteX5" fmla="*/ 0 w 1135856"/>
              <a:gd name="connsiteY5" fmla="*/ 221456 h 300037"/>
              <a:gd name="connsiteX6" fmla="*/ 221456 w 1135856"/>
              <a:gd name="connsiteY6" fmla="*/ 238125 h 300037"/>
              <a:gd name="connsiteX7" fmla="*/ 209550 w 1135856"/>
              <a:gd name="connsiteY7" fmla="*/ 266700 h 300037"/>
              <a:gd name="connsiteX8" fmla="*/ 257175 w 1135856"/>
              <a:gd name="connsiteY8" fmla="*/ 300037 h 300037"/>
              <a:gd name="connsiteX9" fmla="*/ 290512 w 1135856"/>
              <a:gd name="connsiteY9" fmla="*/ 297656 h 300037"/>
              <a:gd name="connsiteX10" fmla="*/ 321468 w 1135856"/>
              <a:gd name="connsiteY10" fmla="*/ 264319 h 300037"/>
              <a:gd name="connsiteX11" fmla="*/ 342900 w 1135856"/>
              <a:gd name="connsiteY11" fmla="*/ 288131 h 300037"/>
              <a:gd name="connsiteX12" fmla="*/ 619125 w 1135856"/>
              <a:gd name="connsiteY12" fmla="*/ 283369 h 300037"/>
              <a:gd name="connsiteX13" fmla="*/ 704850 w 1135856"/>
              <a:gd name="connsiteY13" fmla="*/ 285750 h 300037"/>
              <a:gd name="connsiteX14" fmla="*/ 773906 w 1135856"/>
              <a:gd name="connsiteY14" fmla="*/ 295275 h 300037"/>
              <a:gd name="connsiteX15" fmla="*/ 809625 w 1135856"/>
              <a:gd name="connsiteY15" fmla="*/ 269081 h 300037"/>
              <a:gd name="connsiteX16" fmla="*/ 842962 w 1135856"/>
              <a:gd name="connsiteY16" fmla="*/ 297656 h 300037"/>
              <a:gd name="connsiteX17" fmla="*/ 923925 w 1135856"/>
              <a:gd name="connsiteY17" fmla="*/ 254794 h 300037"/>
              <a:gd name="connsiteX18" fmla="*/ 990600 w 1135856"/>
              <a:gd name="connsiteY18" fmla="*/ 261937 h 300037"/>
              <a:gd name="connsiteX19" fmla="*/ 990600 w 1135856"/>
              <a:gd name="connsiteY19" fmla="*/ 261937 h 300037"/>
              <a:gd name="connsiteX20" fmla="*/ 1083468 w 1135856"/>
              <a:gd name="connsiteY20" fmla="*/ 271462 h 300037"/>
              <a:gd name="connsiteX21" fmla="*/ 1135856 w 1135856"/>
              <a:gd name="connsiteY21" fmla="*/ 209550 h 300037"/>
              <a:gd name="connsiteX22" fmla="*/ 1119187 w 1135856"/>
              <a:gd name="connsiteY22" fmla="*/ 166687 h 300037"/>
              <a:gd name="connsiteX23" fmla="*/ 983456 w 1135856"/>
              <a:gd name="connsiteY23" fmla="*/ 130969 h 300037"/>
              <a:gd name="connsiteX24" fmla="*/ 871537 w 1135856"/>
              <a:gd name="connsiteY24" fmla="*/ 73819 h 300037"/>
              <a:gd name="connsiteX25" fmla="*/ 814387 w 1135856"/>
              <a:gd name="connsiteY25" fmla="*/ 21431 h 300037"/>
              <a:gd name="connsiteX26" fmla="*/ 764381 w 1135856"/>
              <a:gd name="connsiteY26" fmla="*/ 0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5856" h="300037">
                <a:moveTo>
                  <a:pt x="764381" y="0"/>
                </a:moveTo>
                <a:lnTo>
                  <a:pt x="628650" y="33337"/>
                </a:lnTo>
                <a:lnTo>
                  <a:pt x="488156" y="73819"/>
                </a:lnTo>
                <a:lnTo>
                  <a:pt x="297656" y="111919"/>
                </a:lnTo>
                <a:lnTo>
                  <a:pt x="88106" y="171450"/>
                </a:lnTo>
                <a:lnTo>
                  <a:pt x="0" y="221456"/>
                </a:lnTo>
                <a:lnTo>
                  <a:pt x="221456" y="238125"/>
                </a:lnTo>
                <a:lnTo>
                  <a:pt x="209550" y="266700"/>
                </a:lnTo>
                <a:lnTo>
                  <a:pt x="257175" y="300037"/>
                </a:lnTo>
                <a:lnTo>
                  <a:pt x="290512" y="297656"/>
                </a:lnTo>
                <a:lnTo>
                  <a:pt x="321468" y="264319"/>
                </a:lnTo>
                <a:lnTo>
                  <a:pt x="342900" y="288131"/>
                </a:lnTo>
                <a:lnTo>
                  <a:pt x="619125" y="283369"/>
                </a:lnTo>
                <a:lnTo>
                  <a:pt x="704850" y="285750"/>
                </a:lnTo>
                <a:lnTo>
                  <a:pt x="773906" y="295275"/>
                </a:lnTo>
                <a:lnTo>
                  <a:pt x="809625" y="269081"/>
                </a:lnTo>
                <a:lnTo>
                  <a:pt x="842962" y="297656"/>
                </a:lnTo>
                <a:lnTo>
                  <a:pt x="923925" y="254794"/>
                </a:lnTo>
                <a:lnTo>
                  <a:pt x="990600" y="261937"/>
                </a:lnTo>
                <a:lnTo>
                  <a:pt x="990600" y="261937"/>
                </a:lnTo>
                <a:lnTo>
                  <a:pt x="1083468" y="271462"/>
                </a:lnTo>
                <a:lnTo>
                  <a:pt x="1135856" y="209550"/>
                </a:lnTo>
                <a:lnTo>
                  <a:pt x="1119187" y="166687"/>
                </a:lnTo>
                <a:lnTo>
                  <a:pt x="983456" y="130969"/>
                </a:lnTo>
                <a:lnTo>
                  <a:pt x="871537" y="73819"/>
                </a:lnTo>
                <a:lnTo>
                  <a:pt x="814387" y="21431"/>
                </a:lnTo>
                <a:lnTo>
                  <a:pt x="764381" y="0"/>
                </a:lnTo>
                <a:close/>
              </a:path>
            </a:pathLst>
          </a:cu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dirty="0"/>
          </a:p>
        </p:txBody>
      </p:sp>
      <p:sp>
        <p:nvSpPr>
          <p:cNvPr id="22" name="Freeform: Shape 21">
            <a:extLst>
              <a:ext uri="{FF2B5EF4-FFF2-40B4-BE49-F238E27FC236}">
                <a16:creationId xmlns:a16="http://schemas.microsoft.com/office/drawing/2014/main" id="{C641C423-E8B1-45E7-8FC8-B2335F04A181}"/>
              </a:ext>
            </a:extLst>
          </p:cNvPr>
          <p:cNvSpPr/>
          <p:nvPr/>
        </p:nvSpPr>
        <p:spPr>
          <a:xfrm>
            <a:off x="2672948" y="968145"/>
            <a:ext cx="274638" cy="138112"/>
          </a:xfrm>
          <a:custGeom>
            <a:avLst/>
            <a:gdLst>
              <a:gd name="connsiteX0" fmla="*/ 0 w 423862"/>
              <a:gd name="connsiteY0" fmla="*/ 4762 h 138112"/>
              <a:gd name="connsiteX1" fmla="*/ 97631 w 423862"/>
              <a:gd name="connsiteY1" fmla="*/ 7143 h 138112"/>
              <a:gd name="connsiteX2" fmla="*/ 152400 w 423862"/>
              <a:gd name="connsiteY2" fmla="*/ 0 h 138112"/>
              <a:gd name="connsiteX3" fmla="*/ 178593 w 423862"/>
              <a:gd name="connsiteY3" fmla="*/ 11906 h 138112"/>
              <a:gd name="connsiteX4" fmla="*/ 216693 w 423862"/>
              <a:gd name="connsiteY4" fmla="*/ 23812 h 138112"/>
              <a:gd name="connsiteX5" fmla="*/ 300037 w 423862"/>
              <a:gd name="connsiteY5" fmla="*/ 23812 h 138112"/>
              <a:gd name="connsiteX6" fmla="*/ 338137 w 423862"/>
              <a:gd name="connsiteY6" fmla="*/ 61912 h 138112"/>
              <a:gd name="connsiteX7" fmla="*/ 397668 w 423862"/>
              <a:gd name="connsiteY7" fmla="*/ 107156 h 138112"/>
              <a:gd name="connsiteX8" fmla="*/ 423862 w 423862"/>
              <a:gd name="connsiteY8" fmla="*/ 128587 h 138112"/>
              <a:gd name="connsiteX9" fmla="*/ 314325 w 423862"/>
              <a:gd name="connsiteY9" fmla="*/ 133350 h 138112"/>
              <a:gd name="connsiteX10" fmla="*/ 247650 w 423862"/>
              <a:gd name="connsiteY10" fmla="*/ 138112 h 138112"/>
              <a:gd name="connsiteX11" fmla="*/ 202406 w 423862"/>
              <a:gd name="connsiteY11" fmla="*/ 109537 h 138112"/>
              <a:gd name="connsiteX12" fmla="*/ 119062 w 423862"/>
              <a:gd name="connsiteY12" fmla="*/ 78581 h 138112"/>
              <a:gd name="connsiteX13" fmla="*/ 66675 w 423862"/>
              <a:gd name="connsiteY13" fmla="*/ 61912 h 138112"/>
              <a:gd name="connsiteX14" fmla="*/ 0 w 423862"/>
              <a:gd name="connsiteY14" fmla="*/ 476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862" h="138112">
                <a:moveTo>
                  <a:pt x="0" y="4762"/>
                </a:moveTo>
                <a:lnTo>
                  <a:pt x="97631" y="7143"/>
                </a:lnTo>
                <a:lnTo>
                  <a:pt x="152400" y="0"/>
                </a:lnTo>
                <a:lnTo>
                  <a:pt x="178593" y="11906"/>
                </a:lnTo>
                <a:lnTo>
                  <a:pt x="216693" y="23812"/>
                </a:lnTo>
                <a:lnTo>
                  <a:pt x="300037" y="23812"/>
                </a:lnTo>
                <a:lnTo>
                  <a:pt x="338137" y="61912"/>
                </a:lnTo>
                <a:lnTo>
                  <a:pt x="397668" y="107156"/>
                </a:lnTo>
                <a:lnTo>
                  <a:pt x="423862" y="128587"/>
                </a:lnTo>
                <a:lnTo>
                  <a:pt x="314325" y="133350"/>
                </a:lnTo>
                <a:lnTo>
                  <a:pt x="247650" y="138112"/>
                </a:lnTo>
                <a:lnTo>
                  <a:pt x="202406" y="109537"/>
                </a:lnTo>
                <a:lnTo>
                  <a:pt x="119062" y="78581"/>
                </a:lnTo>
                <a:lnTo>
                  <a:pt x="66675" y="61912"/>
                </a:lnTo>
                <a:lnTo>
                  <a:pt x="0" y="4762"/>
                </a:lnTo>
                <a:close/>
              </a:path>
            </a:pathLst>
          </a:cu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p>
        </p:txBody>
      </p:sp>
      <p:pic>
        <p:nvPicPr>
          <p:cNvPr id="5" name="Picture 4">
            <a:extLst>
              <a:ext uri="{FF2B5EF4-FFF2-40B4-BE49-F238E27FC236}">
                <a16:creationId xmlns:a16="http://schemas.microsoft.com/office/drawing/2014/main" id="{DC5F222C-F878-4AAA-9F4D-DAED23732A21}"/>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330517" y="962483"/>
            <a:ext cx="2756032" cy="2853975"/>
          </a:xfrm>
          <a:prstGeom prst="rect">
            <a:avLst/>
          </a:prstGeom>
        </p:spPr>
      </p:pic>
      <p:sp>
        <p:nvSpPr>
          <p:cNvPr id="24" name="Title 3">
            <a:extLst>
              <a:ext uri="{FF2B5EF4-FFF2-40B4-BE49-F238E27FC236}">
                <a16:creationId xmlns:a16="http://schemas.microsoft.com/office/drawing/2014/main" id="{2DE70912-21BB-47B3-BEAB-A21E5E20F075}"/>
              </a:ext>
            </a:extLst>
          </p:cNvPr>
          <p:cNvSpPr txBox="1">
            <a:spLocks/>
          </p:cNvSpPr>
          <p:nvPr/>
        </p:nvSpPr>
        <p:spPr>
          <a:xfrm>
            <a:off x="4254500" y="211846"/>
            <a:ext cx="5308600" cy="674053"/>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dirty="0">
                <a:solidFill>
                  <a:schemeClr val="bg1"/>
                </a:solidFill>
              </a:rPr>
              <a:t>UE &amp; AELE (2000-2015):</a:t>
            </a:r>
          </a:p>
        </p:txBody>
      </p:sp>
      <p:sp>
        <p:nvSpPr>
          <p:cNvPr id="25" name="Content Placeholder 1">
            <a:extLst>
              <a:ext uri="{FF2B5EF4-FFF2-40B4-BE49-F238E27FC236}">
                <a16:creationId xmlns:a16="http://schemas.microsoft.com/office/drawing/2014/main" id="{7E6979DD-926E-4406-9050-DADF94C6412C}"/>
              </a:ext>
            </a:extLst>
          </p:cNvPr>
          <p:cNvSpPr txBox="1">
            <a:spLocks/>
          </p:cNvSpPr>
          <p:nvPr/>
        </p:nvSpPr>
        <p:spPr>
          <a:xfrm>
            <a:off x="4254501" y="1040686"/>
            <a:ext cx="5308600" cy="3136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6" indent="0" fontAlgn="t">
              <a:buNone/>
            </a:pPr>
            <a:r>
              <a:rPr lang="fr-FR" sz="2000" dirty="0">
                <a:solidFill>
                  <a:schemeClr val="bg1"/>
                </a:solidFill>
              </a:rPr>
              <a:t>Surface de la foret:  + 6.2 millions ha (+   3.7%)</a:t>
            </a:r>
          </a:p>
          <a:p>
            <a:pPr marL="38106" indent="0" fontAlgn="t">
              <a:buNone/>
            </a:pPr>
            <a:endParaRPr lang="fr-FR" sz="2000" dirty="0">
              <a:solidFill>
                <a:schemeClr val="bg1"/>
              </a:solidFill>
            </a:endParaRPr>
          </a:p>
          <a:p>
            <a:pPr marL="38106" indent="0" fontAlgn="t">
              <a:buNone/>
            </a:pPr>
            <a:r>
              <a:rPr lang="fr-FR" sz="2000" dirty="0">
                <a:solidFill>
                  <a:schemeClr val="bg1"/>
                </a:solidFill>
              </a:rPr>
              <a:t>Volumes sur pied: </a:t>
            </a:r>
          </a:p>
          <a:p>
            <a:pPr marL="38106" indent="0" defTabSz="628650" fontAlgn="t">
              <a:buNone/>
            </a:pPr>
            <a:r>
              <a:rPr lang="fr-FR" sz="2000" dirty="0">
                <a:solidFill>
                  <a:schemeClr val="bg1"/>
                </a:solidFill>
              </a:rPr>
              <a:t>Résineux	+ 2.1 milliards m</a:t>
            </a:r>
            <a:r>
              <a:rPr lang="fr-FR" sz="2000" baseline="30000" dirty="0">
                <a:solidFill>
                  <a:schemeClr val="bg1"/>
                </a:solidFill>
              </a:rPr>
              <a:t>3</a:t>
            </a:r>
            <a:r>
              <a:rPr lang="fr-FR" sz="2000" dirty="0">
                <a:solidFill>
                  <a:schemeClr val="bg1"/>
                </a:solidFill>
              </a:rPr>
              <a:t> 		(+ 14.6%)</a:t>
            </a:r>
          </a:p>
          <a:p>
            <a:pPr marL="38106" indent="0" defTabSz="628650" fontAlgn="t">
              <a:buNone/>
            </a:pPr>
            <a:r>
              <a:rPr lang="fr-FR" sz="2000" dirty="0">
                <a:solidFill>
                  <a:schemeClr val="bg1"/>
                </a:solidFill>
              </a:rPr>
              <a:t>Feuillus	+ 2.7 milliards m</a:t>
            </a:r>
            <a:r>
              <a:rPr lang="fr-FR" sz="2000" baseline="30000" dirty="0">
                <a:solidFill>
                  <a:schemeClr val="bg1"/>
                </a:solidFill>
              </a:rPr>
              <a:t>3</a:t>
            </a:r>
            <a:r>
              <a:rPr lang="fr-FR" sz="2000" dirty="0">
                <a:solidFill>
                  <a:schemeClr val="bg1"/>
                </a:solidFill>
              </a:rPr>
              <a:t>  	(+ 30.9%)</a:t>
            </a:r>
          </a:p>
          <a:p>
            <a:pPr marL="38106" indent="0" fontAlgn="t">
              <a:buNone/>
            </a:pPr>
            <a:r>
              <a:rPr lang="fr-FR" sz="2000" dirty="0">
                <a:solidFill>
                  <a:schemeClr val="bg1"/>
                </a:solidFill>
              </a:rPr>
              <a:t>======================================</a:t>
            </a:r>
          </a:p>
          <a:p>
            <a:pPr marL="38106" indent="0" defTabSz="1257300" fontAlgn="t">
              <a:buNone/>
            </a:pPr>
            <a:r>
              <a:rPr lang="fr-FR" sz="2000" dirty="0">
                <a:solidFill>
                  <a:schemeClr val="bg1"/>
                </a:solidFill>
              </a:rPr>
              <a:t>Total	+ 4.8 milliards m</a:t>
            </a:r>
            <a:r>
              <a:rPr lang="fr-FR" sz="2000" baseline="30000" dirty="0">
                <a:solidFill>
                  <a:schemeClr val="bg1"/>
                </a:solidFill>
              </a:rPr>
              <a:t>3</a:t>
            </a:r>
            <a:r>
              <a:rPr lang="fr-FR" sz="2000" dirty="0">
                <a:solidFill>
                  <a:schemeClr val="bg1"/>
                </a:solidFill>
              </a:rPr>
              <a:t>  	(+ 20.8%)</a:t>
            </a:r>
          </a:p>
          <a:p>
            <a:pPr marL="38106" indent="0" fontAlgn="t">
              <a:buNone/>
            </a:pPr>
            <a:endParaRPr lang="fr-FR" sz="2000" dirty="0">
              <a:solidFill>
                <a:schemeClr val="bg1"/>
              </a:solidFill>
            </a:endParaRPr>
          </a:p>
        </p:txBody>
      </p:sp>
    </p:spTree>
    <p:extLst>
      <p:ext uri="{BB962C8B-B14F-4D97-AF65-F5344CB8AC3E}">
        <p14:creationId xmlns:p14="http://schemas.microsoft.com/office/powerpoint/2010/main" val="726924062"/>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2000"/>
                                        <p:tgtEl>
                                          <p:spTgt spid="1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2000"/>
                                        <p:tgtEl>
                                          <p:spTgt spid="1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000"/>
                                        <p:tgtEl>
                                          <p:spTgt spid="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000"/>
                                        <p:tgtEl>
                                          <p:spTgt spid="16"/>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20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2000"/>
                                        <p:tgtEl>
                                          <p:spTgt spid="2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wipe(left)">
                                      <p:cBhvr>
                                        <p:cTn id="48" dur="500"/>
                                        <p:tgtEl>
                                          <p:spTgt spid="2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5">
                                            <p:txEl>
                                              <p:pRg st="2" end="2"/>
                                            </p:txEl>
                                          </p:spTgt>
                                        </p:tgtEl>
                                        <p:attrNameLst>
                                          <p:attrName>style.visibility</p:attrName>
                                        </p:attrNameLst>
                                      </p:cBhvr>
                                      <p:to>
                                        <p:strVal val="visible"/>
                                      </p:to>
                                    </p:set>
                                    <p:animEffect transition="in" filter="wipe(left)">
                                      <p:cBhvr>
                                        <p:cTn id="53" dur="500"/>
                                        <p:tgtEl>
                                          <p:spTgt spid="2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xEl>
                                              <p:pRg st="3" end="3"/>
                                            </p:txEl>
                                          </p:spTgt>
                                        </p:tgtEl>
                                        <p:attrNameLst>
                                          <p:attrName>style.visibility</p:attrName>
                                        </p:attrNameLst>
                                      </p:cBhvr>
                                      <p:to>
                                        <p:strVal val="visible"/>
                                      </p:to>
                                    </p:set>
                                    <p:animEffect transition="in" filter="wipe(left)">
                                      <p:cBhvr>
                                        <p:cTn id="58" dur="500"/>
                                        <p:tgtEl>
                                          <p:spTgt spid="2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5">
                                            <p:txEl>
                                              <p:pRg st="4" end="4"/>
                                            </p:txEl>
                                          </p:spTgt>
                                        </p:tgtEl>
                                        <p:attrNameLst>
                                          <p:attrName>style.visibility</p:attrName>
                                        </p:attrNameLst>
                                      </p:cBhvr>
                                      <p:to>
                                        <p:strVal val="visible"/>
                                      </p:to>
                                    </p:set>
                                    <p:animEffect transition="in" filter="wipe(left)">
                                      <p:cBhvr>
                                        <p:cTn id="63" dur="500"/>
                                        <p:tgtEl>
                                          <p:spTgt spid="25">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xEl>
                                              <p:pRg st="5" end="5"/>
                                            </p:txEl>
                                          </p:spTgt>
                                        </p:tgtEl>
                                        <p:attrNameLst>
                                          <p:attrName>style.visibility</p:attrName>
                                        </p:attrNameLst>
                                      </p:cBhvr>
                                      <p:to>
                                        <p:strVal val="visible"/>
                                      </p:to>
                                    </p:set>
                                    <p:animEffect transition="in" filter="wipe(left)">
                                      <p:cBhvr>
                                        <p:cTn id="68" dur="500"/>
                                        <p:tgtEl>
                                          <p:spTgt spid="25">
                                            <p:txEl>
                                              <p:pRg st="5" end="5"/>
                                            </p:tx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
                                            <p:txEl>
                                              <p:pRg st="6" end="6"/>
                                            </p:txEl>
                                          </p:spTgt>
                                        </p:tgtEl>
                                        <p:attrNameLst>
                                          <p:attrName>style.visibility</p:attrName>
                                        </p:attrNameLst>
                                      </p:cBhvr>
                                      <p:to>
                                        <p:strVal val="visible"/>
                                      </p:to>
                                    </p:set>
                                    <p:animEffect transition="in" filter="wipe(left)">
                                      <p:cBhvr>
                                        <p:cTn id="71"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4" grpId="0" animBg="1"/>
      <p:bldP spid="15" grpId="0" animBg="1"/>
      <p:bldP spid="16" grpId="0" animBg="1"/>
      <p:bldP spid="20" grpId="0" animBg="1"/>
      <p:bldP spid="21" grpId="0" animBg="1"/>
      <p:bldP spid="22" grpId="0" animBg="1"/>
      <p:bldP spid="25"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91D86-9E34-462C-BD1C-D752E842A75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68000" rIns="91440" bIns="45720" numCol="1" spcCol="0" rtlCol="0" fromWordArt="0" anchor="t" anchorCtr="0" forceAA="0" compatLnSpc="1">
            <a:prstTxWarp prst="textNoShape">
              <a:avLst/>
            </a:prstTxWarp>
            <a:noAutofit/>
          </a:bodyPr>
          <a:lstStyle/>
          <a:p>
            <a:pPr algn="ctr"/>
            <a:r>
              <a:rPr lang="fr-FR" sz="4400" dirty="0">
                <a:ln w="0"/>
                <a:solidFill>
                  <a:schemeClr val="bg1"/>
                </a:solidFill>
                <a:effectLst>
                  <a:outerShdw blurRad="38100" dist="19050" dir="2700000" algn="tl" rotWithShape="0">
                    <a:schemeClr val="dk1">
                      <a:alpha val="40000"/>
                    </a:schemeClr>
                  </a:outerShdw>
                </a:effectLst>
              </a:rPr>
              <a:t>C’est l’industrie de bois </a:t>
            </a:r>
          </a:p>
          <a:p>
            <a:pPr algn="ctr"/>
            <a:r>
              <a:rPr lang="fr-FR" sz="4400" dirty="0">
                <a:ln w="0"/>
                <a:solidFill>
                  <a:schemeClr val="bg1"/>
                </a:solidFill>
                <a:effectLst>
                  <a:outerShdw blurRad="38100" dist="19050" dir="2700000" algn="tl" rotWithShape="0">
                    <a:schemeClr val="dk1">
                      <a:alpha val="40000"/>
                    </a:schemeClr>
                  </a:outerShdw>
                </a:effectLst>
              </a:rPr>
              <a:t>qui détruit la forêt primaire!</a:t>
            </a:r>
          </a:p>
        </p:txBody>
      </p:sp>
      <p:sp>
        <p:nvSpPr>
          <p:cNvPr id="4" name="Slide Number Placeholder 3">
            <a:extLst>
              <a:ext uri="{FF2B5EF4-FFF2-40B4-BE49-F238E27FC236}">
                <a16:creationId xmlns:a16="http://schemas.microsoft.com/office/drawing/2014/main" id="{C2F87910-7CFC-4B41-97FB-D478BDB67C7D}"/>
              </a:ext>
            </a:extLst>
          </p:cNvPr>
          <p:cNvSpPr>
            <a:spLocks noGrp="1"/>
          </p:cNvSpPr>
          <p:nvPr>
            <p:ph type="sldNum" sz="quarter" idx="12"/>
          </p:nvPr>
        </p:nvSpPr>
        <p:spPr/>
        <p:txBody>
          <a:bodyPr/>
          <a:lstStyle/>
          <a:p>
            <a:fld id="{FEB09506-28EA-4C19-A061-02E7C9DE017B}" type="slidenum">
              <a:rPr lang="en-US" smtClean="0"/>
              <a:t>12</a:t>
            </a:fld>
            <a:endParaRPr lang="en-US"/>
          </a:p>
        </p:txBody>
      </p:sp>
      <p:sp>
        <p:nvSpPr>
          <p:cNvPr id="5" name="TextBox 4">
            <a:extLst>
              <a:ext uri="{FF2B5EF4-FFF2-40B4-BE49-F238E27FC236}">
                <a16:creationId xmlns:a16="http://schemas.microsoft.com/office/drawing/2014/main" id="{DBC8695A-732D-4A0F-96F8-DF537628DFA7}"/>
              </a:ext>
            </a:extLst>
          </p:cNvPr>
          <p:cNvSpPr txBox="1"/>
          <p:nvPr/>
        </p:nvSpPr>
        <p:spPr>
          <a:xfrm>
            <a:off x="1789471" y="2664542"/>
            <a:ext cx="1038105" cy="646331"/>
          </a:xfrm>
          <a:prstGeom prst="rect">
            <a:avLst/>
          </a:prstGeom>
          <a:noFill/>
        </p:spPr>
        <p:txBody>
          <a:bodyPr wrap="none" rtlCol="0">
            <a:spAutoFit/>
          </a:bodyPr>
          <a:lstStyle/>
          <a:p>
            <a:r>
              <a:rPr lang="fr-CH" dirty="0"/>
              <a:t>Question</a:t>
            </a:r>
          </a:p>
          <a:p>
            <a:endParaRPr lang="fr-CH" dirty="0"/>
          </a:p>
        </p:txBody>
      </p:sp>
      <p:sp>
        <p:nvSpPr>
          <p:cNvPr id="7" name="Rectangle 6">
            <a:extLst>
              <a:ext uri="{FF2B5EF4-FFF2-40B4-BE49-F238E27FC236}">
                <a16:creationId xmlns:a16="http://schemas.microsoft.com/office/drawing/2014/main" id="{A5E6FFB1-1799-48F2-8F90-2A276BFB632B}"/>
              </a:ext>
            </a:extLst>
          </p:cNvPr>
          <p:cNvSpPr/>
          <p:nvPr/>
        </p:nvSpPr>
        <p:spPr>
          <a:xfrm>
            <a:off x="627860" y="2667555"/>
            <a:ext cx="11019856" cy="380712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CH" sz="4400" dirty="0">
                <a:solidFill>
                  <a:schemeClr val="tx1"/>
                </a:solidFill>
              </a:rPr>
              <a:t>Faux </a:t>
            </a:r>
          </a:p>
          <a:p>
            <a:pPr marL="1346200"/>
            <a:r>
              <a:rPr lang="fr-CH" sz="4400" dirty="0">
                <a:solidFill>
                  <a:schemeClr val="tx1"/>
                </a:solidFill>
              </a:rPr>
              <a:t>8% de la perte des forêts primaires</a:t>
            </a:r>
          </a:p>
          <a:p>
            <a:pPr marL="1346200"/>
            <a:r>
              <a:rPr lang="fr-CH" sz="4400" dirty="0">
                <a:solidFill>
                  <a:schemeClr val="tx1"/>
                </a:solidFill>
              </a:rPr>
              <a:t>dans le monde</a:t>
            </a:r>
          </a:p>
          <a:p>
            <a:pPr marL="1346200"/>
            <a:r>
              <a:rPr lang="fr-CH" sz="4400" dirty="0">
                <a:solidFill>
                  <a:schemeClr val="tx1"/>
                </a:solidFill>
              </a:rPr>
              <a:t>est due a l’extraction bois d’œuvre.</a:t>
            </a:r>
          </a:p>
          <a:p>
            <a:pPr marL="1346200"/>
            <a:endParaRPr lang="fr-CH" sz="4400" dirty="0">
              <a:solidFill>
                <a:schemeClr val="tx1"/>
              </a:solidFill>
            </a:endParaRPr>
          </a:p>
          <a:p>
            <a:pPr marL="1346200"/>
            <a:r>
              <a:rPr lang="fr-CH" sz="4400" dirty="0">
                <a:solidFill>
                  <a:schemeClr val="tx1"/>
                </a:solidFill>
              </a:rPr>
              <a:t>    </a:t>
            </a:r>
          </a:p>
        </p:txBody>
      </p:sp>
      <p:sp>
        <p:nvSpPr>
          <p:cNvPr id="8" name="TextBox 7">
            <a:extLst>
              <a:ext uri="{FF2B5EF4-FFF2-40B4-BE49-F238E27FC236}">
                <a16:creationId xmlns:a16="http://schemas.microsoft.com/office/drawing/2014/main" id="{914620FA-4F16-4F32-9BA7-5968BCF359ED}"/>
              </a:ext>
            </a:extLst>
          </p:cNvPr>
          <p:cNvSpPr txBox="1"/>
          <p:nvPr/>
        </p:nvSpPr>
        <p:spPr>
          <a:xfrm>
            <a:off x="9438396" y="6134379"/>
            <a:ext cx="2252861" cy="369332"/>
          </a:xfrm>
          <a:prstGeom prst="rect">
            <a:avLst/>
          </a:prstGeom>
          <a:noFill/>
        </p:spPr>
        <p:txBody>
          <a:bodyPr wrap="none" rtlCol="0">
            <a:spAutoFit/>
          </a:bodyPr>
          <a:lstStyle/>
          <a:p>
            <a:r>
              <a:rPr lang="fr-FR" dirty="0"/>
              <a:t>Source: FAO FRA 2000</a:t>
            </a:r>
          </a:p>
        </p:txBody>
      </p:sp>
    </p:spTree>
    <p:extLst>
      <p:ext uri="{BB962C8B-B14F-4D97-AF65-F5344CB8AC3E}">
        <p14:creationId xmlns:p14="http://schemas.microsoft.com/office/powerpoint/2010/main" val="2777844292"/>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5E8DF5-CFE1-471C-9908-32108705FA50}"/>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id="{6D36734A-E783-4E94-B594-BF9C7AB2B30D}"/>
              </a:ext>
            </a:extLst>
          </p:cNvPr>
          <p:cNvSpPr>
            <a:spLocks noGrp="1"/>
          </p:cNvSpPr>
          <p:nvPr>
            <p:ph type="title"/>
          </p:nvPr>
        </p:nvSpPr>
        <p:spPr>
          <a:xfrm>
            <a:off x="1143005" y="311825"/>
            <a:ext cx="9592235" cy="607418"/>
          </a:xfrm>
        </p:spPr>
        <p:txBody>
          <a:bodyPr/>
          <a:lstStyle/>
          <a:p>
            <a:r>
              <a:rPr lang="fr-CH" sz="3200" dirty="0"/>
              <a:t>Superficie de forêt naturelle par région</a:t>
            </a:r>
          </a:p>
        </p:txBody>
      </p:sp>
      <p:pic>
        <p:nvPicPr>
          <p:cNvPr id="25" name="Picture 24">
            <a:extLst>
              <a:ext uri="{FF2B5EF4-FFF2-40B4-BE49-F238E27FC236}">
                <a16:creationId xmlns:a16="http://schemas.microsoft.com/office/drawing/2014/main" id="{495E6097-02D0-4140-B603-25ABF6DAA7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6221673"/>
            <a:ext cx="9906000" cy="311825"/>
          </a:xfrm>
          <a:prstGeom prst="rect">
            <a:avLst/>
          </a:prstGeom>
        </p:spPr>
      </p:pic>
      <p:pic>
        <p:nvPicPr>
          <p:cNvPr id="26" name="Picture 25">
            <a:extLst>
              <a:ext uri="{FF2B5EF4-FFF2-40B4-BE49-F238E27FC236}">
                <a16:creationId xmlns:a16="http://schemas.microsoft.com/office/drawing/2014/main" id="{F097F983-B5B6-401D-B84E-461AFCD8F9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078" b="16543"/>
          <a:stretch/>
        </p:blipFill>
        <p:spPr>
          <a:xfrm>
            <a:off x="1143000" y="1138518"/>
            <a:ext cx="9906000" cy="4900990"/>
          </a:xfrm>
          <a:prstGeom prst="rect">
            <a:avLst/>
          </a:prstGeom>
        </p:spPr>
      </p:pic>
      <p:pic>
        <p:nvPicPr>
          <p:cNvPr id="27" name="Picture 26">
            <a:extLst>
              <a:ext uri="{FF2B5EF4-FFF2-40B4-BE49-F238E27FC236}">
                <a16:creationId xmlns:a16="http://schemas.microsoft.com/office/drawing/2014/main" id="{54406695-5860-4488-9724-CBA3DE180F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00" y="6091287"/>
            <a:ext cx="9906000" cy="185716"/>
          </a:xfrm>
          <a:prstGeom prst="rect">
            <a:avLst/>
          </a:prstGeom>
        </p:spPr>
      </p:pic>
      <p:sp>
        <p:nvSpPr>
          <p:cNvPr id="28" name="TextBox 27">
            <a:extLst>
              <a:ext uri="{FF2B5EF4-FFF2-40B4-BE49-F238E27FC236}">
                <a16:creationId xmlns:a16="http://schemas.microsoft.com/office/drawing/2014/main" id="{CEACD4F1-A096-432D-A9EA-FC78D4E89F02}"/>
              </a:ext>
            </a:extLst>
          </p:cNvPr>
          <p:cNvSpPr txBox="1"/>
          <p:nvPr/>
        </p:nvSpPr>
        <p:spPr>
          <a:xfrm>
            <a:off x="1143006" y="6533498"/>
            <a:ext cx="9905999" cy="307777"/>
          </a:xfrm>
          <a:prstGeom prst="rect">
            <a:avLst/>
          </a:prstGeom>
          <a:solidFill>
            <a:schemeClr val="bg1"/>
          </a:solidFill>
        </p:spPr>
        <p:txBody>
          <a:bodyPr wrap="square" rIns="108000" rtlCol="0">
            <a:spAutoFit/>
          </a:bodyPr>
          <a:lstStyle/>
          <a:p>
            <a:pPr algn="r"/>
            <a:r>
              <a:rPr lang="fr-CH" sz="1400" i="1" dirty="0">
                <a:solidFill>
                  <a:schemeClr val="bg1">
                    <a:lumMod val="65000"/>
                  </a:schemeClr>
                </a:solidFill>
              </a:rPr>
              <a:t>Source:  </a:t>
            </a:r>
            <a:r>
              <a:rPr lang="fr-CH" sz="1400" dirty="0">
                <a:solidFill>
                  <a:schemeClr val="bg1">
                    <a:lumMod val="65000"/>
                  </a:schemeClr>
                </a:solidFill>
              </a:rPr>
              <a:t>FAO </a:t>
            </a:r>
            <a:r>
              <a:rPr lang="fr-FR" sz="1400" dirty="0">
                <a:solidFill>
                  <a:schemeClr val="bg1">
                    <a:lumMod val="65000"/>
                  </a:schemeClr>
                </a:solidFill>
              </a:rPr>
              <a:t>Évaluation des ressources forestières mondiales 2015 </a:t>
            </a:r>
            <a:endParaRPr lang="fr-CH" sz="1400" dirty="0">
              <a:solidFill>
                <a:schemeClr val="bg1">
                  <a:lumMod val="65000"/>
                </a:schemeClr>
              </a:solidFill>
            </a:endParaRPr>
          </a:p>
        </p:txBody>
      </p:sp>
    </p:spTree>
    <p:extLst>
      <p:ext uri="{BB962C8B-B14F-4D97-AF65-F5344CB8AC3E}">
        <p14:creationId xmlns:p14="http://schemas.microsoft.com/office/powerpoint/2010/main" val="2808920796"/>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3">
            <a:extLst>
              <a:ext uri="{FF2B5EF4-FFF2-40B4-BE49-F238E27FC236}">
                <a16:creationId xmlns:a16="http://schemas.microsoft.com/office/drawing/2014/main"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Aft>
                <a:spcPts val="600"/>
              </a:spcAft>
            </a:pPr>
            <a:r>
              <a:rPr lang="fr-FR" sz="2800" b="1" dirty="0">
                <a:solidFill>
                  <a:prstClr val="white"/>
                </a:solidFill>
              </a:rPr>
              <a:t> Application pilote du Système d’évaluation de la gestion des forêts</a:t>
            </a:r>
          </a:p>
          <a:p>
            <a:pPr lvl="0" algn="ctr">
              <a:spcAft>
                <a:spcPts val="600"/>
              </a:spcAft>
            </a:pPr>
            <a:r>
              <a:rPr lang="fr-FR" sz="2800" b="1" dirty="0">
                <a:solidFill>
                  <a:prstClr val="white"/>
                </a:solidFill>
              </a:rPr>
              <a:t>(SEMAFOR) </a:t>
            </a:r>
            <a:endParaRPr kumimoji="0" lang="fr-FR"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0" name="Content Placeholder 1">
            <a:extLst>
              <a:ext uri="{FF2B5EF4-FFF2-40B4-BE49-F238E27FC236}">
                <a16:creationId xmlns:a16="http://schemas.microsoft.com/office/drawing/2014/main" id="{23B35C12-0F8B-4E89-933A-34F223912DB7}"/>
              </a:ext>
            </a:extLst>
          </p:cNvPr>
          <p:cNvSpPr txBox="1">
            <a:spLocks/>
          </p:cNvSpPr>
          <p:nvPr/>
        </p:nvSpPr>
        <p:spPr>
          <a:xfrm>
            <a:off x="643468" y="2638044"/>
            <a:ext cx="3363974" cy="381038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lvl="0" indent="0" fontAlgn="t">
              <a:buNone/>
            </a:pPr>
            <a:r>
              <a:rPr lang="fr-FR" sz="2000" b="1" dirty="0">
                <a:solidFill>
                  <a:prstClr val="white"/>
                </a:solidFill>
              </a:rPr>
              <a:t>Nouvel outil devant permettre d’évaluer la durabilité de la gestion des forêts</a:t>
            </a:r>
          </a:p>
          <a:p>
            <a:pPr marL="266700" lvl="0" fontAlgn="t">
              <a:buFontTx/>
              <a:buChar char="-"/>
            </a:pPr>
            <a:r>
              <a:rPr lang="fr-FR" sz="2000" dirty="0">
                <a:solidFill>
                  <a:prstClr val="white"/>
                </a:solidFill>
              </a:rPr>
              <a:t>Critères et indicateurs de gestion durable des forêts sont destinés à évaluer les progrès accomplis dans la voie d’une gestion durable des forêts.</a:t>
            </a:r>
          </a:p>
          <a:p>
            <a:pPr marL="266700" lvl="0" fontAlgn="t">
              <a:buFontTx/>
              <a:buChar char="-"/>
            </a:pPr>
            <a:r>
              <a:rPr lang="fr-FR" sz="2000" dirty="0">
                <a:solidFill>
                  <a:prstClr val="white"/>
                </a:solidFill>
              </a:rPr>
              <a:t>Des critères et des indicateurs ont surtout été utilisés pour suivre l’évolution des forêts et de leur gestion et pour fixer un cadre destiné à servir à l’élaboration d’une politique en la matière et à la communication. </a:t>
            </a:r>
            <a:endParaRPr kumimoji="0" lang="fr-FR" sz="20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screenshot of a cell phone&#10;&#10;Description generated with high confidence">
            <a:extLst>
              <a:ext uri="{FF2B5EF4-FFF2-40B4-BE49-F238E27FC236}">
                <a16:creationId xmlns:a16="http://schemas.microsoft.com/office/drawing/2014/main" id="{F290A05A-A7E7-4784-AB53-E1BBB8B03B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2525" y="1228164"/>
            <a:ext cx="3825875" cy="5401235"/>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spTree>
    <p:extLst>
      <p:ext uri="{BB962C8B-B14F-4D97-AF65-F5344CB8AC3E}">
        <p14:creationId xmlns:p14="http://schemas.microsoft.com/office/powerpoint/2010/main" val="2867565296"/>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531992-AF44-47B1-BF33-1AD6065E1D67}"/>
              </a:ext>
            </a:extLst>
          </p:cNvPr>
          <p:cNvSpPr/>
          <p:nvPr/>
        </p:nvSpPr>
        <p:spPr>
          <a:xfrm>
            <a:off x="1327856" y="4891314"/>
            <a:ext cx="9489722" cy="1966685"/>
          </a:xfrm>
          <a:prstGeom prst="rect">
            <a:avLst/>
          </a:prstGeom>
        </p:spPr>
        <p:txBody>
          <a:bodyPr wrap="square" anchor="ctr" anchorCtr="0">
            <a:noAutofit/>
          </a:bodyPr>
          <a:lstStyle/>
          <a:p>
            <a:pPr marL="923948" indent="-742969">
              <a:spcBef>
                <a:spcPts val="600"/>
              </a:spcBef>
              <a:buFont typeface="+mj-lt"/>
              <a:buAutoNum type="arabicPeriod" startAt="3"/>
            </a:pPr>
            <a:r>
              <a:rPr lang="fr-FR" sz="3600" dirty="0"/>
              <a:t>Sciages résineux</a:t>
            </a:r>
          </a:p>
          <a:p>
            <a:pPr marL="180979">
              <a:spcBef>
                <a:spcPts val="600"/>
              </a:spcBef>
            </a:pPr>
            <a:r>
              <a:rPr lang="fr-FR" sz="3600" dirty="0"/>
              <a:t>		 – un produit clé pour la construction</a:t>
            </a:r>
          </a:p>
        </p:txBody>
      </p:sp>
    </p:spTree>
    <p:extLst>
      <p:ext uri="{BB962C8B-B14F-4D97-AF65-F5344CB8AC3E}">
        <p14:creationId xmlns:p14="http://schemas.microsoft.com/office/powerpoint/2010/main" val="451770291"/>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795306-9C18-4A8F-B3F6-7F5ABF556757}"/>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id="{E837523C-A58F-4EBC-8842-16D8FF5E8109}"/>
              </a:ext>
            </a:extLst>
          </p:cNvPr>
          <p:cNvSpPr>
            <a:spLocks noGrp="1"/>
          </p:cNvSpPr>
          <p:nvPr>
            <p:ph type="title"/>
          </p:nvPr>
        </p:nvSpPr>
        <p:spPr>
          <a:xfrm>
            <a:off x="622301" y="136525"/>
            <a:ext cx="11426824" cy="701675"/>
          </a:xfrm>
        </p:spPr>
        <p:txBody>
          <a:bodyPr>
            <a:normAutofit fontScale="90000"/>
          </a:bodyPr>
          <a:lstStyle/>
          <a:p>
            <a:r>
              <a:rPr lang="fr-FR" dirty="0"/>
              <a:t>Sciages résineux – un produit clé pour la construction</a:t>
            </a:r>
          </a:p>
        </p:txBody>
      </p:sp>
      <p:sp>
        <p:nvSpPr>
          <p:cNvPr id="2" name="Content Placeholder 1">
            <a:extLst>
              <a:ext uri="{FF2B5EF4-FFF2-40B4-BE49-F238E27FC236}">
                <a16:creationId xmlns:a16="http://schemas.microsoft.com/office/drawing/2014/main" id="{250418E2-0A8B-4459-A0D2-F5E23A4EF11C}"/>
              </a:ext>
            </a:extLst>
          </p:cNvPr>
          <p:cNvSpPr>
            <a:spLocks noGrp="1"/>
          </p:cNvSpPr>
          <p:nvPr>
            <p:ph idx="1"/>
          </p:nvPr>
        </p:nvSpPr>
        <p:spPr>
          <a:xfrm>
            <a:off x="622300" y="1549668"/>
            <a:ext cx="11569700" cy="4806684"/>
          </a:xfrm>
        </p:spPr>
        <p:txBody>
          <a:bodyPr>
            <a:normAutofit/>
          </a:bodyPr>
          <a:lstStyle/>
          <a:p>
            <a:pPr marL="0" indent="0">
              <a:spcBef>
                <a:spcPts val="1800"/>
              </a:spcBef>
              <a:spcAft>
                <a:spcPts val="1800"/>
              </a:spcAft>
              <a:buNone/>
            </a:pPr>
            <a:r>
              <a:rPr lang="fr-FR" sz="3200" dirty="0"/>
              <a:t>3.78 billion m</a:t>
            </a:r>
            <a:r>
              <a:rPr lang="fr-FR" sz="3200" baseline="30000" dirty="0"/>
              <a:t>3</a:t>
            </a:r>
            <a:r>
              <a:rPr lang="fr-FR" sz="3200" dirty="0"/>
              <a:t> bois récolté annuellement</a:t>
            </a:r>
          </a:p>
          <a:p>
            <a:pPr>
              <a:spcBef>
                <a:spcPts val="1800"/>
              </a:spcBef>
              <a:spcAft>
                <a:spcPts val="1800"/>
              </a:spcAft>
              <a:buFont typeface="Calibri" panose="020F0502020204030204" pitchFamily="34" charset="0"/>
              <a:buChar char="…"/>
            </a:pPr>
            <a:r>
              <a:rPr lang="fr-FR" sz="3200" spc="-50" dirty="0"/>
              <a:t> dont 1.89 milliard m</a:t>
            </a:r>
            <a:r>
              <a:rPr lang="fr-FR" sz="3200" spc="-50" baseline="30000" dirty="0"/>
              <a:t>3</a:t>
            </a:r>
            <a:r>
              <a:rPr lang="fr-FR" sz="3200" spc="-50" dirty="0"/>
              <a:t> du bois d’</a:t>
            </a:r>
            <a:r>
              <a:rPr lang="fr-CH" sz="3200" dirty="0"/>
              <a:t>œuvre</a:t>
            </a:r>
            <a:r>
              <a:rPr lang="fr-FR" sz="3200" spc="-50" dirty="0"/>
              <a:t>  (IRW)</a:t>
            </a:r>
          </a:p>
          <a:p>
            <a:pPr marL="622300" indent="-355600">
              <a:spcBef>
                <a:spcPts val="1800"/>
              </a:spcBef>
              <a:spcAft>
                <a:spcPts val="1800"/>
              </a:spcAft>
              <a:buFont typeface="Calibri" panose="020F0502020204030204" pitchFamily="34" charset="0"/>
              <a:buChar char="…"/>
            </a:pPr>
            <a:r>
              <a:rPr lang="fr-FR" sz="3200" spc="-50" dirty="0"/>
              <a:t>dont 1.09 milliard m</a:t>
            </a:r>
            <a:r>
              <a:rPr lang="fr-FR" sz="3200" spc="-50" baseline="30000" dirty="0"/>
              <a:t>3</a:t>
            </a:r>
            <a:r>
              <a:rPr lang="fr-FR" sz="3200" spc="-50" dirty="0"/>
              <a:t> du bois d’</a:t>
            </a:r>
            <a:r>
              <a:rPr lang="fr-CH" sz="3200" dirty="0"/>
              <a:t>œuvre</a:t>
            </a:r>
            <a:r>
              <a:rPr lang="fr-FR" sz="3200" spc="-50" dirty="0"/>
              <a:t> résineux</a:t>
            </a:r>
          </a:p>
          <a:p>
            <a:pPr marL="901700" indent="-368300">
              <a:spcBef>
                <a:spcPts val="1800"/>
              </a:spcBef>
              <a:spcAft>
                <a:spcPts val="1800"/>
              </a:spcAft>
              <a:buFont typeface="Calibri" panose="020F0502020204030204" pitchFamily="34" charset="0"/>
              <a:buChar char="…"/>
            </a:pPr>
            <a:r>
              <a:rPr lang="fr-FR" sz="3200" spc="-50" dirty="0"/>
              <a:t>dont 0.83 milliard m</a:t>
            </a:r>
            <a:r>
              <a:rPr lang="fr-FR" sz="3200" spc="-50" baseline="30000" dirty="0"/>
              <a:t>3</a:t>
            </a:r>
            <a:r>
              <a:rPr lang="fr-FR" sz="3200" spc="-50" dirty="0"/>
              <a:t> récoltés dans la CEE-ONU</a:t>
            </a:r>
          </a:p>
          <a:p>
            <a:pPr marL="1168400" indent="-355600">
              <a:spcBef>
                <a:spcPts val="1800"/>
              </a:spcBef>
              <a:spcAft>
                <a:spcPts val="1800"/>
              </a:spcAft>
              <a:buFont typeface="Calibri" panose="020F0502020204030204" pitchFamily="34" charset="0"/>
              <a:buChar char="…"/>
            </a:pPr>
            <a:r>
              <a:rPr lang="fr-FR" sz="3200" spc="-50" dirty="0"/>
              <a:t>dont 0.53 milliard m</a:t>
            </a:r>
            <a:r>
              <a:rPr lang="fr-FR" sz="3200" spc="-50" baseline="30000" dirty="0"/>
              <a:t>3</a:t>
            </a:r>
            <a:r>
              <a:rPr lang="fr-FR" sz="3200" spc="-50" dirty="0"/>
              <a:t> transformés par des scieries de la CEE</a:t>
            </a:r>
          </a:p>
          <a:p>
            <a:pPr>
              <a:spcBef>
                <a:spcPts val="1800"/>
              </a:spcBef>
              <a:spcAft>
                <a:spcPts val="1800"/>
              </a:spcAft>
            </a:pPr>
            <a:endParaRPr lang="fr-FR" sz="3200" dirty="0"/>
          </a:p>
          <a:p>
            <a:pPr>
              <a:spcBef>
                <a:spcPts val="1800"/>
              </a:spcBef>
              <a:spcAft>
                <a:spcPts val="1800"/>
              </a:spcAft>
            </a:pPr>
            <a:endParaRPr lang="fr-FR" sz="3200" dirty="0"/>
          </a:p>
        </p:txBody>
      </p:sp>
      <p:sp>
        <p:nvSpPr>
          <p:cNvPr id="3" name="Slide Number Placeholder 2">
            <a:extLst>
              <a:ext uri="{FF2B5EF4-FFF2-40B4-BE49-F238E27FC236}">
                <a16:creationId xmlns:a16="http://schemas.microsoft.com/office/drawing/2014/main" id="{3C0F8795-01C4-4D28-B793-502542BC835A}"/>
              </a:ext>
            </a:extLst>
          </p:cNvPr>
          <p:cNvSpPr>
            <a:spLocks noGrp="1"/>
          </p:cNvSpPr>
          <p:nvPr>
            <p:ph type="sldNum" sz="quarter" idx="12"/>
          </p:nvPr>
        </p:nvSpPr>
        <p:spPr/>
        <p:txBody>
          <a:bodyPr/>
          <a:lstStyle/>
          <a:p>
            <a:fld id="{FEB09506-28EA-4C19-A061-02E7C9DE017B}" type="slidenum">
              <a:rPr lang="en-US" smtClean="0"/>
              <a:t>16</a:t>
            </a:fld>
            <a:endParaRPr lang="en-US"/>
          </a:p>
        </p:txBody>
      </p:sp>
    </p:spTree>
    <p:extLst>
      <p:ext uri="{BB962C8B-B14F-4D97-AF65-F5344CB8AC3E}">
        <p14:creationId xmlns:p14="http://schemas.microsoft.com/office/powerpoint/2010/main" val="2969734417"/>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0418E2-0A8B-4459-A0D2-F5E23A4EF11C}"/>
              </a:ext>
            </a:extLst>
          </p:cNvPr>
          <p:cNvSpPr>
            <a:spLocks noGrp="1"/>
          </p:cNvSpPr>
          <p:nvPr>
            <p:ph idx="1"/>
          </p:nvPr>
        </p:nvSpPr>
        <p:spPr>
          <a:xfrm>
            <a:off x="1824043" y="1549400"/>
            <a:ext cx="10225081" cy="4806957"/>
          </a:xfrm>
        </p:spPr>
        <p:txBody>
          <a:bodyPr>
            <a:normAutofit/>
          </a:bodyPr>
          <a:lstStyle/>
          <a:p>
            <a:r>
              <a:rPr lang="fr-FR" i="1" dirty="0"/>
              <a:t>Production</a:t>
            </a:r>
            <a:r>
              <a:rPr lang="fr-FR" dirty="0"/>
              <a:t> mondiale de sciages résineux</a:t>
            </a:r>
            <a:endParaRPr lang="en-US" dirty="0"/>
          </a:p>
          <a:p>
            <a:pPr marL="0" indent="0">
              <a:buNone/>
            </a:pPr>
            <a:r>
              <a:rPr lang="en-US" dirty="0"/>
              <a:t>	…</a:t>
            </a:r>
            <a:r>
              <a:rPr lang="fr-FR" dirty="0"/>
              <a:t> A augmenté de 25% au cours des 20 dernières années</a:t>
            </a:r>
          </a:p>
          <a:p>
            <a:pPr marL="901700" indent="0">
              <a:buNone/>
            </a:pPr>
            <a:r>
              <a:rPr lang="fr-FR" dirty="0"/>
              <a:t>… 76% de la production mondiale à la CEE (0,26 milliard de m</a:t>
            </a:r>
            <a:r>
              <a:rPr lang="fr-FR" baseline="30000" dirty="0"/>
              <a:t>3</a:t>
            </a:r>
            <a:r>
              <a:rPr lang="fr-FR" dirty="0"/>
              <a:t>)</a:t>
            </a:r>
            <a:endParaRPr lang="en-US" dirty="0"/>
          </a:p>
          <a:p>
            <a:pPr marL="0" indent="0">
              <a:buNone/>
            </a:pPr>
            <a:endParaRPr lang="en-US" dirty="0"/>
          </a:p>
          <a:p>
            <a:r>
              <a:rPr lang="fr-FR" i="1" dirty="0"/>
              <a:t>Exportation</a:t>
            </a:r>
            <a:r>
              <a:rPr lang="fr-FR" dirty="0"/>
              <a:t> mondiale de sciages résineux</a:t>
            </a:r>
            <a:endParaRPr lang="en-US" dirty="0"/>
          </a:p>
          <a:p>
            <a:pPr marL="0" indent="0">
              <a:buNone/>
            </a:pPr>
            <a:r>
              <a:rPr lang="en-US" dirty="0"/>
              <a:t>	… </a:t>
            </a:r>
            <a:r>
              <a:rPr lang="fr-FR" dirty="0"/>
              <a:t>Représente 37% de la production de sciages</a:t>
            </a:r>
          </a:p>
          <a:p>
            <a:pPr marL="901700" indent="0">
              <a:buNone/>
            </a:pPr>
            <a:r>
              <a:rPr lang="fr-FR" dirty="0"/>
              <a:t>… A augmenté de 52% au cours des 20 dernières années</a:t>
            </a:r>
          </a:p>
          <a:p>
            <a:pPr marL="901700" indent="0">
              <a:buNone/>
            </a:pPr>
            <a:r>
              <a:rPr lang="fr-FR" dirty="0"/>
              <a:t>… 94% des exportations mondiales proviennent de la CEE</a:t>
            </a:r>
            <a:endParaRPr lang="en-US" dirty="0"/>
          </a:p>
        </p:txBody>
      </p:sp>
      <p:sp>
        <p:nvSpPr>
          <p:cNvPr id="3" name="Slide Number Placeholder 2">
            <a:extLst>
              <a:ext uri="{FF2B5EF4-FFF2-40B4-BE49-F238E27FC236}">
                <a16:creationId xmlns:a16="http://schemas.microsoft.com/office/drawing/2014/main" id="{3C0F8795-01C4-4D28-B793-502542BC835A}"/>
              </a:ext>
            </a:extLst>
          </p:cNvPr>
          <p:cNvSpPr>
            <a:spLocks noGrp="1"/>
          </p:cNvSpPr>
          <p:nvPr>
            <p:ph type="sldNum" sz="quarter" idx="12"/>
          </p:nvPr>
        </p:nvSpPr>
        <p:spPr/>
        <p:txBody>
          <a:bodyPr/>
          <a:lstStyle/>
          <a:p>
            <a:fld id="{FEB09506-28EA-4C19-A061-02E7C9DE017B}" type="slidenum">
              <a:rPr lang="en-US" smtClean="0"/>
              <a:t>17</a:t>
            </a:fld>
            <a:endParaRPr lang="en-US"/>
          </a:p>
        </p:txBody>
      </p:sp>
      <p:sp>
        <p:nvSpPr>
          <p:cNvPr id="5" name="Rectangle 4">
            <a:extLst>
              <a:ext uri="{FF2B5EF4-FFF2-40B4-BE49-F238E27FC236}">
                <a16:creationId xmlns:a16="http://schemas.microsoft.com/office/drawing/2014/main" id="{7C87EA56-AE92-4673-9A18-1777CC409541}"/>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le 3">
            <a:extLst>
              <a:ext uri="{FF2B5EF4-FFF2-40B4-BE49-F238E27FC236}">
                <a16:creationId xmlns:a16="http://schemas.microsoft.com/office/drawing/2014/main" id="{92EC60CB-AC90-445E-8F39-831DB844EEF5}"/>
              </a:ext>
            </a:extLst>
          </p:cNvPr>
          <p:cNvSpPr>
            <a:spLocks noGrp="1"/>
          </p:cNvSpPr>
          <p:nvPr>
            <p:ph type="title"/>
          </p:nvPr>
        </p:nvSpPr>
        <p:spPr>
          <a:xfrm>
            <a:off x="622301" y="136525"/>
            <a:ext cx="11426824" cy="701675"/>
          </a:xfrm>
        </p:spPr>
        <p:txBody>
          <a:bodyPr>
            <a:normAutofit fontScale="90000"/>
          </a:bodyPr>
          <a:lstStyle/>
          <a:p>
            <a:r>
              <a:rPr lang="fr-FR" dirty="0"/>
              <a:t>Sciages résineux – un produit clé pour la construction</a:t>
            </a:r>
          </a:p>
        </p:txBody>
      </p:sp>
    </p:spTree>
    <p:extLst>
      <p:ext uri="{BB962C8B-B14F-4D97-AF65-F5344CB8AC3E}">
        <p14:creationId xmlns:p14="http://schemas.microsoft.com/office/powerpoint/2010/main" val="3010995965"/>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2000"/>
                                        <p:tgtEl>
                                          <p:spTgt spid="2">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2000"/>
                                        <p:tgtEl>
                                          <p:spTgt spid="2">
                                            <p:txEl>
                                              <p:pRg st="4" end="4"/>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2000"/>
                                        <p:tgtEl>
                                          <p:spTgt spid="2">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2000"/>
                                        <p:tgtEl>
                                          <p:spTgt spid="2">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left)">
                                      <p:cBhvr>
                                        <p:cTn id="3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AA58359-858B-43A5-AC98-0CD0455365BE}"/>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C0F8795-01C4-4D28-B793-502542BC835A}"/>
              </a:ext>
            </a:extLst>
          </p:cNvPr>
          <p:cNvSpPr>
            <a:spLocks noGrp="1"/>
          </p:cNvSpPr>
          <p:nvPr>
            <p:ph type="sldNum" sz="quarter" idx="12"/>
          </p:nvPr>
        </p:nvSpPr>
        <p:spPr/>
        <p:txBody>
          <a:bodyPr/>
          <a:lstStyle/>
          <a:p>
            <a:fld id="{FEB09506-28EA-4C19-A061-02E7C9DE017B}" type="slidenum">
              <a:rPr lang="en-US" smtClean="0"/>
              <a:t>18</a:t>
            </a:fld>
            <a:endParaRPr lang="en-US"/>
          </a:p>
        </p:txBody>
      </p:sp>
      <p:sp>
        <p:nvSpPr>
          <p:cNvPr id="9" name="Rectangle 8">
            <a:extLst>
              <a:ext uri="{FF2B5EF4-FFF2-40B4-BE49-F238E27FC236}">
                <a16:creationId xmlns:a16="http://schemas.microsoft.com/office/drawing/2014/main" id="{CC503445-68FA-4CC8-ABC9-ECCCC5892C3D}"/>
              </a:ext>
            </a:extLst>
          </p:cNvPr>
          <p:cNvSpPr/>
          <p:nvPr/>
        </p:nvSpPr>
        <p:spPr>
          <a:xfrm>
            <a:off x="1143000" y="6250582"/>
            <a:ext cx="9906000" cy="607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r>
              <a:rPr lang="en-US" sz="1200" dirty="0">
                <a:solidFill>
                  <a:schemeClr val="tx1"/>
                </a:solidFill>
              </a:rPr>
              <a:t>Source: UNECE Committee on Forests and the Forest Industry - Market Statement Austria (</a:t>
            </a:r>
            <a:r>
              <a:rPr lang="en-US" sz="1200" dirty="0">
                <a:solidFill>
                  <a:schemeClr val="tx1"/>
                </a:solidFill>
                <a:hlinkClick r:id="rId2"/>
              </a:rPr>
              <a:t>www.unece.org/forests/market-statements-2018.html</a:t>
            </a:r>
            <a:r>
              <a:rPr lang="en-US" sz="1200" dirty="0">
                <a:solidFill>
                  <a:schemeClr val="tx1"/>
                </a:solidFill>
              </a:rPr>
              <a:t>) </a:t>
            </a:r>
          </a:p>
        </p:txBody>
      </p:sp>
      <p:pic>
        <p:nvPicPr>
          <p:cNvPr id="11" name="Picture 10">
            <a:extLst>
              <a:ext uri="{FF2B5EF4-FFF2-40B4-BE49-F238E27FC236}">
                <a16:creationId xmlns:a16="http://schemas.microsoft.com/office/drawing/2014/main" id="{7D53087A-E389-4058-A297-82B34C7F6D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672" t="1892" r="4057" b="2959"/>
          <a:stretch/>
        </p:blipFill>
        <p:spPr>
          <a:xfrm>
            <a:off x="2113935" y="1086574"/>
            <a:ext cx="8249265" cy="5545232"/>
          </a:xfrm>
          <a:prstGeom prst="rect">
            <a:avLst/>
          </a:prstGeom>
        </p:spPr>
      </p:pic>
      <p:sp>
        <p:nvSpPr>
          <p:cNvPr id="12" name="Heart 11">
            <a:extLst>
              <a:ext uri="{FF2B5EF4-FFF2-40B4-BE49-F238E27FC236}">
                <a16:creationId xmlns:a16="http://schemas.microsoft.com/office/drawing/2014/main" id="{655CFD34-D5D4-485F-A37B-BA3AA5D2C954}"/>
              </a:ext>
            </a:extLst>
          </p:cNvPr>
          <p:cNvSpPr/>
          <p:nvPr/>
        </p:nvSpPr>
        <p:spPr>
          <a:xfrm>
            <a:off x="5066104" y="2894799"/>
            <a:ext cx="981777" cy="1068404"/>
          </a:xfrm>
          <a:prstGeom prst="heart">
            <a:avLst/>
          </a:prstGeom>
          <a:solidFill>
            <a:schemeClr val="accent4">
              <a:alpha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C942D9-10B6-41ED-A284-5BD2133FE83E}"/>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le 3">
            <a:extLst>
              <a:ext uri="{FF2B5EF4-FFF2-40B4-BE49-F238E27FC236}">
                <a16:creationId xmlns:a16="http://schemas.microsoft.com/office/drawing/2014/main" id="{76A3CE77-53C5-4C58-B64A-2061414291D6}"/>
              </a:ext>
            </a:extLst>
          </p:cNvPr>
          <p:cNvSpPr>
            <a:spLocks noGrp="1"/>
          </p:cNvSpPr>
          <p:nvPr>
            <p:ph type="title"/>
          </p:nvPr>
        </p:nvSpPr>
        <p:spPr>
          <a:xfrm>
            <a:off x="622301" y="136525"/>
            <a:ext cx="11426824" cy="701675"/>
          </a:xfrm>
        </p:spPr>
        <p:txBody>
          <a:bodyPr>
            <a:normAutofit fontScale="90000"/>
          </a:bodyPr>
          <a:lstStyle/>
          <a:p>
            <a:r>
              <a:rPr lang="fr-FR" dirty="0"/>
              <a:t>Sciages résineux – un produit clé pour la construction</a:t>
            </a:r>
          </a:p>
        </p:txBody>
      </p:sp>
    </p:spTree>
    <p:extLst>
      <p:ext uri="{BB962C8B-B14F-4D97-AF65-F5344CB8AC3E}">
        <p14:creationId xmlns:p14="http://schemas.microsoft.com/office/powerpoint/2010/main" val="221034011"/>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10000" fill="remove" grpId="0" nodeType="withEffect">
                                  <p:stCondLst>
                                    <p:cond delay="0"/>
                                  </p:stCondLst>
                                  <p:childTnLst>
                                    <p:animClr clrSpc="rgb" dir="cw">
                                      <p:cBhvr override="childStyle">
                                        <p:cTn id="6" dur="1000" autoRev="1" fill="remove"/>
                                        <p:tgtEl>
                                          <p:spTgt spid="12"/>
                                        </p:tgtEl>
                                        <p:attrNameLst>
                                          <p:attrName>style.color</p:attrName>
                                        </p:attrNameLst>
                                      </p:cBhvr>
                                      <p:to>
                                        <a:schemeClr val="bg1"/>
                                      </p:to>
                                    </p:animClr>
                                    <p:animClr clrSpc="rgb" dir="cw">
                                      <p:cBhvr>
                                        <p:cTn id="7" dur="1000" autoRev="1" fill="remove"/>
                                        <p:tgtEl>
                                          <p:spTgt spid="12"/>
                                        </p:tgtEl>
                                        <p:attrNameLst>
                                          <p:attrName>fillcolor</p:attrName>
                                        </p:attrNameLst>
                                      </p:cBhvr>
                                      <p:to>
                                        <a:schemeClr val="bg1"/>
                                      </p:to>
                                    </p:animClr>
                                    <p:set>
                                      <p:cBhvr>
                                        <p:cTn id="8" dur="1000" autoRev="1" fill="remove"/>
                                        <p:tgtEl>
                                          <p:spTgt spid="12"/>
                                        </p:tgtEl>
                                        <p:attrNameLst>
                                          <p:attrName>fill.type</p:attrName>
                                        </p:attrNameLst>
                                      </p:cBhvr>
                                      <p:to>
                                        <p:strVal val="solid"/>
                                      </p:to>
                                    </p:set>
                                    <p:set>
                                      <p:cBhvr>
                                        <p:cTn id="9" dur="10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E3B756-8C22-4A9C-ABD8-AADF449CE9E5}"/>
              </a:ext>
            </a:extLst>
          </p:cNvPr>
          <p:cNvSpPr/>
          <p:nvPr/>
        </p:nvSpPr>
        <p:spPr>
          <a:xfrm>
            <a:off x="2025445" y="126692"/>
            <a:ext cx="1877961" cy="797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3D60C65-0350-47EC-9198-A685FF2456A8}"/>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5774F3BD-F8D5-48C5-91E2-C7FB40FF4AC0}"/>
              </a:ext>
            </a:extLst>
          </p:cNvPr>
          <p:cNvSpPr/>
          <p:nvPr/>
        </p:nvSpPr>
        <p:spPr>
          <a:xfrm>
            <a:off x="1143000" y="6053565"/>
            <a:ext cx="9906000" cy="804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AC0133C6-60EC-405B-8393-4F49B4815CCA}"/>
              </a:ext>
            </a:extLst>
          </p:cNvPr>
          <p:cNvGraphicFramePr>
            <a:graphicFrameLocks noGrp="1"/>
          </p:cNvGraphicFramePr>
          <p:nvPr>
            <p:extLst>
              <p:ext uri="{D42A27DB-BD31-4B8C-83A1-F6EECF244321}">
                <p14:modId xmlns:p14="http://schemas.microsoft.com/office/powerpoint/2010/main" val="408510845"/>
              </p:ext>
            </p:extLst>
          </p:nvPr>
        </p:nvGraphicFramePr>
        <p:xfrm>
          <a:off x="1698586" y="1053297"/>
          <a:ext cx="9005104" cy="580470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3">
            <a:extLst>
              <a:ext uri="{FF2B5EF4-FFF2-40B4-BE49-F238E27FC236}">
                <a16:creationId xmlns:a16="http://schemas.microsoft.com/office/drawing/2014/main" id="{0DE70CF9-EF25-40EE-B270-241631A61F6C}"/>
              </a:ext>
            </a:extLst>
          </p:cNvPr>
          <p:cNvSpPr>
            <a:spLocks noGrp="1"/>
          </p:cNvSpPr>
          <p:nvPr>
            <p:ph type="title"/>
          </p:nvPr>
        </p:nvSpPr>
        <p:spPr>
          <a:xfrm>
            <a:off x="2517344" y="311825"/>
            <a:ext cx="9115856" cy="607418"/>
          </a:xfrm>
        </p:spPr>
        <p:txBody>
          <a:bodyPr>
            <a:normAutofit fontScale="90000"/>
          </a:bodyPr>
          <a:lstStyle/>
          <a:p>
            <a:r>
              <a:rPr lang="fr-FR" dirty="0"/>
              <a:t>Top 10 – </a:t>
            </a:r>
            <a:r>
              <a:rPr lang="fr-FR" i="1" dirty="0"/>
              <a:t>Producteurs</a:t>
            </a:r>
            <a:r>
              <a:rPr lang="fr-FR" dirty="0"/>
              <a:t> des sciages résineux </a:t>
            </a:r>
          </a:p>
        </p:txBody>
      </p:sp>
    </p:spTree>
    <p:extLst>
      <p:ext uri="{BB962C8B-B14F-4D97-AF65-F5344CB8AC3E}">
        <p14:creationId xmlns:p14="http://schemas.microsoft.com/office/powerpoint/2010/main" val="2297798505"/>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2000"/>
                                        <p:tgtEl>
                                          <p:spTgt spid="4">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0" dur="2000"/>
                                        <p:tgtEl>
                                          <p:spTgt spid="4">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2000"/>
                                        <p:tgtEl>
                                          <p:spTgt spid="4">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0" dur="2000"/>
                                        <p:tgtEl>
                                          <p:spTgt spid="4">
                                            <p:graphicEl>
                                              <a:chart seriesIdx="2"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5" dur="2000"/>
                                        <p:tgtEl>
                                          <p:spTgt spid="4">
                                            <p:graphicEl>
                                              <a:chart seriesIdx="3"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30" dur="2000"/>
                                        <p:tgtEl>
                                          <p:spTgt spid="4">
                                            <p:graphicEl>
                                              <a:chart seriesIdx="4"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35" dur="2000"/>
                                        <p:tgtEl>
                                          <p:spTgt spid="4">
                                            <p:graphicEl>
                                              <a:chart seriesIdx="5"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wipe(left)">
                                      <p:cBhvr>
                                        <p:cTn id="40" dur="2000"/>
                                        <p:tgtEl>
                                          <p:spTgt spid="4">
                                            <p:graphicEl>
                                              <a:chart seriesIdx="6" categoryIdx="-4" bldStep="series"/>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graphicEl>
                                              <a:chart seriesIdx="7" categoryIdx="-4" bldStep="series"/>
                                            </p:graphicEl>
                                          </p:spTgt>
                                        </p:tgtEl>
                                        <p:attrNameLst>
                                          <p:attrName>style.visibility</p:attrName>
                                        </p:attrNameLst>
                                      </p:cBhvr>
                                      <p:to>
                                        <p:strVal val="visible"/>
                                      </p:to>
                                    </p:set>
                                    <p:animEffect transition="in" filter="wipe(left)">
                                      <p:cBhvr>
                                        <p:cTn id="45" dur="2000"/>
                                        <p:tgtEl>
                                          <p:spTgt spid="4">
                                            <p:graphicEl>
                                              <a:chart seriesIdx="7" categoryIdx="-4" bldStep="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graphicEl>
                                              <a:chart seriesIdx="8" categoryIdx="-4" bldStep="series"/>
                                            </p:graphicEl>
                                          </p:spTgt>
                                        </p:tgtEl>
                                        <p:attrNameLst>
                                          <p:attrName>style.visibility</p:attrName>
                                        </p:attrNameLst>
                                      </p:cBhvr>
                                      <p:to>
                                        <p:strVal val="visible"/>
                                      </p:to>
                                    </p:set>
                                    <p:animEffect transition="in" filter="wipe(left)">
                                      <p:cBhvr>
                                        <p:cTn id="50" dur="2000"/>
                                        <p:tgtEl>
                                          <p:spTgt spid="4">
                                            <p:graphicEl>
                                              <a:chart seriesIdx="8" categoryIdx="-4" bldStep="series"/>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graphicEl>
                                              <a:chart seriesIdx="9" categoryIdx="-4" bldStep="series"/>
                                            </p:graphicEl>
                                          </p:spTgt>
                                        </p:tgtEl>
                                        <p:attrNameLst>
                                          <p:attrName>style.visibility</p:attrName>
                                        </p:attrNameLst>
                                      </p:cBhvr>
                                      <p:to>
                                        <p:strVal val="visible"/>
                                      </p:to>
                                    </p:set>
                                    <p:animEffect transition="in" filter="wipe(left)">
                                      <p:cBhvr>
                                        <p:cTn id="55" dur="2000"/>
                                        <p:tgtEl>
                                          <p:spTgt spid="4">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91A067-1411-42F8-AFEB-27B593367F6A}"/>
              </a:ext>
            </a:extLst>
          </p:cNvPr>
          <p:cNvSpPr>
            <a:spLocks noChangeAspect="1"/>
          </p:cNvSpPr>
          <p:nvPr/>
        </p:nvSpPr>
        <p:spPr>
          <a:xfrm>
            <a:off x="0" y="1030513"/>
            <a:ext cx="935072" cy="2082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ounded Rectangle 7">
            <a:extLst>
              <a:ext uri="{FF2B5EF4-FFF2-40B4-BE49-F238E27FC236}">
                <a16:creationId xmlns:a16="http://schemas.microsoft.com/office/drawing/2014/main" id="{1ABF69DB-CE3E-4B1C-84A0-A038C3A480D5}"/>
              </a:ext>
            </a:extLst>
          </p:cNvPr>
          <p:cNvSpPr>
            <a:spLocks noChangeAspect="1"/>
          </p:cNvSpPr>
          <p:nvPr/>
        </p:nvSpPr>
        <p:spPr>
          <a:xfrm>
            <a:off x="281999" y="3981335"/>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E07BAB7D-586F-44AE-BBAC-11A64CE42EEC}"/>
              </a:ext>
            </a:extLst>
          </p:cNvPr>
          <p:cNvSpPr>
            <a:spLocks noChangeAspect="1"/>
          </p:cNvSpPr>
          <p:nvPr/>
        </p:nvSpPr>
        <p:spPr>
          <a:xfrm>
            <a:off x="296513" y="1671776"/>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53F8D38F-960A-4FEC-9094-F6B7568BC622}"/>
              </a:ext>
            </a:extLst>
          </p:cNvPr>
          <p:cNvSpPr>
            <a:spLocks noChangeAspect="1"/>
          </p:cNvSpPr>
          <p:nvPr/>
        </p:nvSpPr>
        <p:spPr>
          <a:xfrm>
            <a:off x="281999" y="2436791"/>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239A971A-0E8E-418C-B0F1-188B62147069}"/>
              </a:ext>
            </a:extLst>
          </p:cNvPr>
          <p:cNvSpPr>
            <a:spLocks noChangeAspect="1"/>
          </p:cNvSpPr>
          <p:nvPr/>
        </p:nvSpPr>
        <p:spPr>
          <a:xfrm>
            <a:off x="267485" y="3172777"/>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5">
            <a:extLst>
              <a:ext uri="{FF2B5EF4-FFF2-40B4-BE49-F238E27FC236}">
                <a16:creationId xmlns:a16="http://schemas.microsoft.com/office/drawing/2014/main" id="{B33C625C-27D4-48DD-8D56-BB17CA95E026}"/>
              </a:ext>
            </a:extLst>
          </p:cNvPr>
          <p:cNvSpPr>
            <a:spLocks noChangeAspect="1"/>
          </p:cNvSpPr>
          <p:nvPr/>
        </p:nvSpPr>
        <p:spPr>
          <a:xfrm>
            <a:off x="292563" y="4733984"/>
            <a:ext cx="590490" cy="590490"/>
          </a:xfrm>
          <a:prstGeom prst="roundRect">
            <a:avLst/>
          </a:prstGeom>
          <a:solidFill>
            <a:srgbClr val="C697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41CD2C13-314B-471E-8802-54DF21139426}"/>
              </a:ext>
            </a:extLst>
          </p:cNvPr>
          <p:cNvSpPr>
            <a:spLocks noGrp="1"/>
          </p:cNvSpPr>
          <p:nvPr>
            <p:ph idx="1"/>
          </p:nvPr>
        </p:nvSpPr>
        <p:spPr>
          <a:xfrm>
            <a:off x="223943" y="1736713"/>
            <a:ext cx="11968057" cy="4795474"/>
          </a:xfrm>
        </p:spPr>
        <p:txBody>
          <a:bodyPr>
            <a:normAutofit/>
          </a:bodyPr>
          <a:lstStyle/>
          <a:p>
            <a:pPr marL="715981" indent="-535001">
              <a:spcBef>
                <a:spcPts val="3000"/>
              </a:spcBef>
              <a:buFont typeface="+mj-lt"/>
              <a:buAutoNum type="arabicPeriod"/>
            </a:pPr>
            <a:r>
              <a:rPr lang="fr-CH" dirty="0"/>
              <a:t>Qui sommes nous – la CEE/FAO Section de la forêt et du bois</a:t>
            </a:r>
          </a:p>
          <a:p>
            <a:pPr marL="715981" indent="-535001">
              <a:spcBef>
                <a:spcPts val="3000"/>
              </a:spcBef>
              <a:buFont typeface="+mj-lt"/>
              <a:buAutoNum type="arabicPeriod"/>
            </a:pPr>
            <a:r>
              <a:rPr lang="fr-CH" dirty="0"/>
              <a:t>Gestion durable des forêts – quelques chiffres et tendances actuelles</a:t>
            </a:r>
          </a:p>
          <a:p>
            <a:pPr marL="715981" indent="-535001">
              <a:spcBef>
                <a:spcPts val="3000"/>
              </a:spcBef>
              <a:buFont typeface="+mj-lt"/>
              <a:buAutoNum type="arabicPeriod"/>
            </a:pPr>
            <a:r>
              <a:rPr lang="fr-FR" dirty="0"/>
              <a:t>Sciages résineux - un produit clé pour la construction </a:t>
            </a:r>
          </a:p>
          <a:p>
            <a:pPr marL="715981" indent="-535001">
              <a:spcBef>
                <a:spcPts val="3000"/>
              </a:spcBef>
              <a:buFont typeface="+mj-lt"/>
              <a:buAutoNum type="arabicPeriod"/>
            </a:pPr>
            <a:r>
              <a:rPr lang="fr-CH" dirty="0"/>
              <a:t>Changement climatique – séquestrer, adapter, recycler, innover &amp; substituer  </a:t>
            </a:r>
          </a:p>
          <a:p>
            <a:pPr marL="715981" indent="-535001">
              <a:spcBef>
                <a:spcPts val="3000"/>
              </a:spcBef>
              <a:buFont typeface="+mj-lt"/>
              <a:buAutoNum type="arabicPeriod"/>
            </a:pPr>
            <a:r>
              <a:rPr lang="fr-CH" dirty="0"/>
              <a:t>Conclusions</a:t>
            </a:r>
          </a:p>
        </p:txBody>
      </p:sp>
      <p:sp>
        <p:nvSpPr>
          <p:cNvPr id="3" name="Slide Number Placeholder 2">
            <a:extLst>
              <a:ext uri="{FF2B5EF4-FFF2-40B4-BE49-F238E27FC236}">
                <a16:creationId xmlns:a16="http://schemas.microsoft.com/office/drawing/2014/main" id="{E8E590EF-3652-40F2-B810-2956583CF96F}"/>
              </a:ext>
            </a:extLst>
          </p:cNvPr>
          <p:cNvSpPr>
            <a:spLocks noGrp="1"/>
          </p:cNvSpPr>
          <p:nvPr>
            <p:ph type="sldNum" sz="quarter" idx="12"/>
          </p:nvPr>
        </p:nvSpPr>
        <p:spPr/>
        <p:txBody>
          <a:bodyPr/>
          <a:lstStyle/>
          <a:p>
            <a:fld id="{FEB09506-28EA-4C19-A061-02E7C9DE017B}" type="slidenum">
              <a:rPr lang="en-US" smtClean="0"/>
              <a:t>2</a:t>
            </a:fld>
            <a:endParaRPr lang="en-US"/>
          </a:p>
        </p:txBody>
      </p:sp>
    </p:spTree>
    <p:extLst>
      <p:ext uri="{BB962C8B-B14F-4D97-AF65-F5344CB8AC3E}">
        <p14:creationId xmlns:p14="http://schemas.microsoft.com/office/powerpoint/2010/main" val="3942402096"/>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2761EF-505C-4B2B-A1AE-76B80A37B54C}"/>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C3BACE2B-6B1C-4490-A0B0-2B75C149863F}"/>
              </a:ext>
            </a:extLst>
          </p:cNvPr>
          <p:cNvSpPr/>
          <p:nvPr/>
        </p:nvSpPr>
        <p:spPr>
          <a:xfrm>
            <a:off x="1143000" y="6053565"/>
            <a:ext cx="9906000" cy="804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A348A008-590F-470E-A293-C02CFDDBE6F6}"/>
              </a:ext>
            </a:extLst>
          </p:cNvPr>
          <p:cNvGraphicFramePr>
            <a:graphicFrameLocks noGrp="1"/>
          </p:cNvGraphicFramePr>
          <p:nvPr>
            <p:extLst>
              <p:ext uri="{D42A27DB-BD31-4B8C-83A1-F6EECF244321}">
                <p14:modId xmlns:p14="http://schemas.microsoft.com/office/powerpoint/2010/main" val="2025935355"/>
              </p:ext>
            </p:extLst>
          </p:nvPr>
        </p:nvGraphicFramePr>
        <p:xfrm>
          <a:off x="1710159" y="1064877"/>
          <a:ext cx="9031230" cy="579312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7CA4349C-6504-46CE-A7B1-F08077F9379F}"/>
              </a:ext>
            </a:extLst>
          </p:cNvPr>
          <p:cNvSpPr>
            <a:spLocks noGrp="1"/>
          </p:cNvSpPr>
          <p:nvPr>
            <p:ph type="title"/>
          </p:nvPr>
        </p:nvSpPr>
        <p:spPr>
          <a:xfrm>
            <a:off x="2517344" y="311825"/>
            <a:ext cx="9031230" cy="607418"/>
          </a:xfrm>
        </p:spPr>
        <p:txBody>
          <a:bodyPr>
            <a:normAutofit fontScale="90000"/>
          </a:bodyPr>
          <a:lstStyle/>
          <a:p>
            <a:r>
              <a:rPr lang="fr-FR" dirty="0"/>
              <a:t>Top 10 – </a:t>
            </a:r>
            <a:r>
              <a:rPr lang="fr-FR" i="1" dirty="0"/>
              <a:t>Exportateurs</a:t>
            </a:r>
            <a:r>
              <a:rPr lang="fr-FR" dirty="0"/>
              <a:t> des sciages résineux </a:t>
            </a:r>
            <a:endParaRPr lang="en-US" i="1" dirty="0"/>
          </a:p>
        </p:txBody>
      </p:sp>
    </p:spTree>
    <p:extLst>
      <p:ext uri="{BB962C8B-B14F-4D97-AF65-F5344CB8AC3E}">
        <p14:creationId xmlns:p14="http://schemas.microsoft.com/office/powerpoint/2010/main" val="3219234475"/>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2000"/>
                                        <p:tgtEl>
                                          <p:spTgt spid="6">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0" dur="2000"/>
                                        <p:tgtEl>
                                          <p:spTgt spid="6">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2000"/>
                                        <p:tgtEl>
                                          <p:spTgt spid="6">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0" dur="2000"/>
                                        <p:tgtEl>
                                          <p:spTgt spid="6">
                                            <p:graphicEl>
                                              <a:chart seriesIdx="2"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5" dur="2000"/>
                                        <p:tgtEl>
                                          <p:spTgt spid="6">
                                            <p:graphicEl>
                                              <a:chart seriesIdx="3"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30" dur="2000"/>
                                        <p:tgtEl>
                                          <p:spTgt spid="6">
                                            <p:graphicEl>
                                              <a:chart seriesIdx="4"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35" dur="2000"/>
                                        <p:tgtEl>
                                          <p:spTgt spid="6">
                                            <p:graphicEl>
                                              <a:chart seriesIdx="5"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left)">
                                      <p:cBhvr>
                                        <p:cTn id="40" dur="2000"/>
                                        <p:tgtEl>
                                          <p:spTgt spid="6">
                                            <p:graphicEl>
                                              <a:chart seriesIdx="6" categoryIdx="-4" bldStep="series"/>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chart seriesIdx="7" categoryIdx="-4" bldStep="series"/>
                                            </p:graphicEl>
                                          </p:spTgt>
                                        </p:tgtEl>
                                        <p:attrNameLst>
                                          <p:attrName>style.visibility</p:attrName>
                                        </p:attrNameLst>
                                      </p:cBhvr>
                                      <p:to>
                                        <p:strVal val="visible"/>
                                      </p:to>
                                    </p:set>
                                    <p:animEffect transition="in" filter="wipe(left)">
                                      <p:cBhvr>
                                        <p:cTn id="45" dur="2000"/>
                                        <p:tgtEl>
                                          <p:spTgt spid="6">
                                            <p:graphicEl>
                                              <a:chart seriesIdx="7" categoryIdx="-4" bldStep="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graphicEl>
                                              <a:chart seriesIdx="8" categoryIdx="-4" bldStep="series"/>
                                            </p:graphicEl>
                                          </p:spTgt>
                                        </p:tgtEl>
                                        <p:attrNameLst>
                                          <p:attrName>style.visibility</p:attrName>
                                        </p:attrNameLst>
                                      </p:cBhvr>
                                      <p:to>
                                        <p:strVal val="visible"/>
                                      </p:to>
                                    </p:set>
                                    <p:animEffect transition="in" filter="wipe(left)">
                                      <p:cBhvr>
                                        <p:cTn id="50" dur="2000"/>
                                        <p:tgtEl>
                                          <p:spTgt spid="6">
                                            <p:graphicEl>
                                              <a:chart seriesIdx="8" categoryIdx="-4" bldStep="series"/>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graphicEl>
                                              <a:chart seriesIdx="9" categoryIdx="-4" bldStep="series"/>
                                            </p:graphicEl>
                                          </p:spTgt>
                                        </p:tgtEl>
                                        <p:attrNameLst>
                                          <p:attrName>style.visibility</p:attrName>
                                        </p:attrNameLst>
                                      </p:cBhvr>
                                      <p:to>
                                        <p:strVal val="visible"/>
                                      </p:to>
                                    </p:set>
                                    <p:animEffect transition="in" filter="wipe(left)">
                                      <p:cBhvr>
                                        <p:cTn id="55" dur="2000"/>
                                        <p:tgtEl>
                                          <p:spTgt spid="6">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DBB1BA-7C69-4B1F-ADD5-B66659EB58EB}"/>
              </a:ext>
            </a:extLst>
          </p:cNvPr>
          <p:cNvSpPr/>
          <p:nvPr/>
        </p:nvSpPr>
        <p:spPr>
          <a:xfrm>
            <a:off x="1327855" y="4891314"/>
            <a:ext cx="11154431" cy="1966685"/>
          </a:xfrm>
          <a:prstGeom prst="rect">
            <a:avLst/>
          </a:prstGeom>
        </p:spPr>
        <p:txBody>
          <a:bodyPr wrap="square" anchor="ctr" anchorCtr="0">
            <a:noAutofit/>
          </a:bodyPr>
          <a:lstStyle/>
          <a:p>
            <a:pPr marL="923948" indent="-742969">
              <a:spcBef>
                <a:spcPts val="600"/>
              </a:spcBef>
              <a:buFont typeface="+mj-lt"/>
              <a:buAutoNum type="arabicPeriod" startAt="4"/>
            </a:pPr>
            <a:r>
              <a:rPr lang="fr-FR" sz="3600" dirty="0"/>
              <a:t>Changement climatique</a:t>
            </a:r>
          </a:p>
          <a:p>
            <a:pPr marL="180979">
              <a:spcBef>
                <a:spcPts val="600"/>
              </a:spcBef>
            </a:pPr>
            <a:r>
              <a:rPr lang="fr-FR" sz="3600" dirty="0"/>
              <a:t>		 – séquestrer, recycler, adapter, innover &amp; substituer</a:t>
            </a:r>
          </a:p>
        </p:txBody>
      </p:sp>
    </p:spTree>
    <p:extLst>
      <p:ext uri="{BB962C8B-B14F-4D97-AF65-F5344CB8AC3E}">
        <p14:creationId xmlns:p14="http://schemas.microsoft.com/office/powerpoint/2010/main" val="4258952652"/>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9EAC82-29A7-41FC-8B8E-50ED6923346D}"/>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marL="174625" indent="6350" algn="ctr">
              <a:spcBef>
                <a:spcPts val="600"/>
              </a:spcBef>
            </a:pPr>
            <a:r>
              <a:rPr lang="fr-FR" sz="2800" dirty="0">
                <a:solidFill>
                  <a:schemeClr val="bg1"/>
                </a:solidFill>
              </a:rPr>
              <a:t>Changement climatique </a:t>
            </a:r>
            <a:br>
              <a:rPr lang="fr-FR" sz="2800" dirty="0">
                <a:solidFill>
                  <a:schemeClr val="bg1"/>
                </a:solidFill>
              </a:rPr>
            </a:br>
            <a:r>
              <a:rPr lang="fr-FR" sz="2800" dirty="0">
                <a:solidFill>
                  <a:schemeClr val="bg1"/>
                </a:solidFill>
              </a:rPr>
              <a:t>– </a:t>
            </a:r>
            <a:br>
              <a:rPr lang="fr-FR" sz="2800" dirty="0">
                <a:solidFill>
                  <a:schemeClr val="bg1"/>
                </a:solidFill>
              </a:rPr>
            </a:br>
            <a:r>
              <a:rPr lang="fr-FR" sz="2800" dirty="0">
                <a:solidFill>
                  <a:schemeClr val="bg1"/>
                </a:solidFill>
              </a:rPr>
              <a:t>séquestrer</a:t>
            </a:r>
          </a:p>
        </p:txBody>
      </p:sp>
      <p:sp>
        <p:nvSpPr>
          <p:cNvPr id="3" name="Content Placeholder 2">
            <a:extLst>
              <a:ext uri="{FF2B5EF4-FFF2-40B4-BE49-F238E27FC236}">
                <a16:creationId xmlns:a16="http://schemas.microsoft.com/office/drawing/2014/main" id="{921540C1-39A7-4D58-93BF-1FFF0C1C78F8}"/>
              </a:ext>
            </a:extLst>
          </p:cNvPr>
          <p:cNvSpPr>
            <a:spLocks noGrp="1"/>
          </p:cNvSpPr>
          <p:nvPr>
            <p:ph idx="1"/>
          </p:nvPr>
        </p:nvSpPr>
        <p:spPr>
          <a:xfrm>
            <a:off x="643468" y="2638044"/>
            <a:ext cx="3363974" cy="3415622"/>
          </a:xfrm>
        </p:spPr>
        <p:txBody>
          <a:bodyPr>
            <a:normAutofit/>
          </a:bodyPr>
          <a:lstStyle/>
          <a:p>
            <a:r>
              <a:rPr lang="fr-FR" sz="2000" dirty="0">
                <a:solidFill>
                  <a:schemeClr val="bg1"/>
                </a:solidFill>
              </a:rPr>
              <a:t>Dans la forêt </a:t>
            </a:r>
          </a:p>
          <a:p>
            <a:r>
              <a:rPr lang="fr-FR" sz="2000" dirty="0">
                <a:solidFill>
                  <a:schemeClr val="bg1"/>
                </a:solidFill>
              </a:rPr>
              <a:t>Dans des produits forestiers, avec une </a:t>
            </a:r>
            <a:r>
              <a:rPr lang="fr-FR" sz="2000" u="sng" dirty="0">
                <a:solidFill>
                  <a:schemeClr val="bg1"/>
                </a:solidFill>
              </a:rPr>
              <a:t>longe durée de vie </a:t>
            </a:r>
          </a:p>
        </p:txBody>
      </p:sp>
      <p:pic>
        <p:nvPicPr>
          <p:cNvPr id="6" name="Picture 5" descr="A close up of a map&#10;&#10;Description generated with high confidence">
            <a:extLst>
              <a:ext uri="{FF2B5EF4-FFF2-40B4-BE49-F238E27FC236}">
                <a16:creationId xmlns:a16="http://schemas.microsoft.com/office/drawing/2014/main" id="{30C3CB6A-7D65-4B68-A48B-865032E78F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9156" y="1064307"/>
            <a:ext cx="6439503" cy="2836606"/>
          </a:xfrm>
          <a:prstGeom prst="rect">
            <a:avLst/>
          </a:prstGeom>
        </p:spPr>
      </p:pic>
      <p:sp>
        <p:nvSpPr>
          <p:cNvPr id="4" name="Slide Number Placeholder 3">
            <a:extLst>
              <a:ext uri="{FF2B5EF4-FFF2-40B4-BE49-F238E27FC236}">
                <a16:creationId xmlns:a16="http://schemas.microsoft.com/office/drawing/2014/main" id="{3AE986A3-E5B2-44DD-90D4-6E9347223F71}"/>
              </a:ext>
            </a:extLst>
          </p:cNvPr>
          <p:cNvSpPr>
            <a:spLocks noGrp="1"/>
          </p:cNvSpPr>
          <p:nvPr>
            <p:ph type="sldNum" sz="quarter" idx="12"/>
          </p:nvPr>
        </p:nvSpPr>
        <p:spPr>
          <a:xfrm>
            <a:off x="10289512" y="6356350"/>
            <a:ext cx="1064287" cy="365125"/>
          </a:xfrm>
        </p:spPr>
        <p:txBody>
          <a:bodyPr>
            <a:normAutofit/>
          </a:bodyPr>
          <a:lstStyle/>
          <a:p>
            <a:pPr>
              <a:spcAft>
                <a:spcPts val="600"/>
              </a:spcAft>
            </a:pPr>
            <a:fld id="{FEB09506-28EA-4C19-A061-02E7C9DE017B}" type="slidenum">
              <a:rPr lang="en-US">
                <a:solidFill>
                  <a:schemeClr val="tx1">
                    <a:alpha val="80000"/>
                  </a:schemeClr>
                </a:solidFill>
              </a:rPr>
              <a:pPr>
                <a:spcAft>
                  <a:spcPts val="600"/>
                </a:spcAft>
              </a:pPr>
              <a:t>22</a:t>
            </a:fld>
            <a:endParaRPr lang="en-US">
              <a:solidFill>
                <a:schemeClr val="tx1">
                  <a:alpha val="80000"/>
                </a:schemeClr>
              </a:solidFill>
            </a:endParaRPr>
          </a:p>
        </p:txBody>
      </p:sp>
      <p:pic>
        <p:nvPicPr>
          <p:cNvPr id="8" name="Picture 7" descr="A close up of a map&#10;&#10;Description generated with high confidence">
            <a:extLst>
              <a:ext uri="{FF2B5EF4-FFF2-40B4-BE49-F238E27FC236}">
                <a16:creationId xmlns:a16="http://schemas.microsoft.com/office/drawing/2014/main" id="{FFE92901-3261-48D8-A9B8-E8520F8A87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7764" y="3657600"/>
            <a:ext cx="5262347" cy="3200400"/>
          </a:xfrm>
          <a:prstGeom prst="rect">
            <a:avLst/>
          </a:prstGeom>
        </p:spPr>
      </p:pic>
    </p:spTree>
    <p:extLst>
      <p:ext uri="{BB962C8B-B14F-4D97-AF65-F5344CB8AC3E}">
        <p14:creationId xmlns:p14="http://schemas.microsoft.com/office/powerpoint/2010/main" val="1323984126"/>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AC82-29A7-41FC-8B8E-50ED6923346D}"/>
              </a:ext>
            </a:extLst>
          </p:cNvPr>
          <p:cNvSpPr>
            <a:spLocks noGrp="1"/>
          </p:cNvSpPr>
          <p:nvPr>
            <p:ph type="title"/>
          </p:nvPr>
        </p:nvSpPr>
        <p:spPr>
          <a:xfrm>
            <a:off x="801098" y="1396289"/>
            <a:ext cx="3908554" cy="1325563"/>
          </a:xfrm>
          <a:ln>
            <a:solidFill>
              <a:schemeClr val="tx1"/>
            </a:solidFill>
          </a:ln>
        </p:spPr>
        <p:txBody>
          <a:bodyPr>
            <a:normAutofit/>
          </a:bodyPr>
          <a:lstStyle/>
          <a:p>
            <a:pPr marL="174625" indent="6350" algn="ctr">
              <a:spcBef>
                <a:spcPts val="600"/>
              </a:spcBef>
            </a:pPr>
            <a:r>
              <a:rPr lang="fr-FR" sz="2500" dirty="0"/>
              <a:t>Changement climatique </a:t>
            </a:r>
            <a:br>
              <a:rPr lang="fr-FR" sz="2500" dirty="0"/>
            </a:br>
            <a:r>
              <a:rPr lang="fr-FR" sz="2500" dirty="0"/>
              <a:t>– </a:t>
            </a:r>
            <a:br>
              <a:rPr lang="fr-FR" sz="2500" dirty="0"/>
            </a:br>
            <a:r>
              <a:rPr lang="fr-FR" sz="2500" dirty="0"/>
              <a:t>recycler</a:t>
            </a:r>
          </a:p>
        </p:txBody>
      </p:sp>
      <p:sp>
        <p:nvSpPr>
          <p:cNvPr id="25" name="Oval 24">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wooden box&#10;&#10;Description generated with high confidence">
            <a:extLst>
              <a:ext uri="{FF2B5EF4-FFF2-40B4-BE49-F238E27FC236}">
                <a16:creationId xmlns:a16="http://schemas.microsoft.com/office/drawing/2014/main" id="{2BC34967-4ACA-4E59-BE41-E19DE84F13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921540C1-39A7-4D58-93BF-1FFF0C1C78F8}"/>
              </a:ext>
            </a:extLst>
          </p:cNvPr>
          <p:cNvSpPr>
            <a:spLocks noGrp="1"/>
          </p:cNvSpPr>
          <p:nvPr>
            <p:ph idx="1"/>
          </p:nvPr>
        </p:nvSpPr>
        <p:spPr>
          <a:xfrm>
            <a:off x="805544" y="2871982"/>
            <a:ext cx="3852742" cy="3181684"/>
          </a:xfrm>
        </p:spPr>
        <p:txBody>
          <a:bodyPr anchor="t">
            <a:normAutofit lnSpcReduction="10000"/>
          </a:bodyPr>
          <a:lstStyle/>
          <a:p>
            <a:r>
              <a:rPr lang="fr-FR" sz="1800" dirty="0"/>
              <a:t>Plus de demande pour des produits non-fossiles</a:t>
            </a:r>
          </a:p>
          <a:p>
            <a:r>
              <a:rPr lang="fr-FR" sz="1800" dirty="0"/>
              <a:t>Plus de pression sur des ressources naturelles</a:t>
            </a:r>
          </a:p>
          <a:p>
            <a:r>
              <a:rPr lang="fr-FR" sz="1800" dirty="0"/>
              <a:t>Papier et carton facile a recycler et bien établi</a:t>
            </a:r>
          </a:p>
          <a:p>
            <a:r>
              <a:rPr lang="fr-FR" sz="1800" dirty="0"/>
              <a:t>Panneaux des particules – dans certains pays, 93% du bois provient du recyclage</a:t>
            </a:r>
          </a:p>
          <a:p>
            <a:r>
              <a:rPr lang="fr-FR" sz="1800" dirty="0"/>
              <a:t>Concepts innovants pour la réutilisation et recyclage </a:t>
            </a:r>
          </a:p>
        </p:txBody>
      </p:sp>
      <p:sp>
        <p:nvSpPr>
          <p:cNvPr id="27" name="Freeform: Shape 2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close up of a sofa&#10;&#10;Description generated with high confidence">
            <a:extLst>
              <a:ext uri="{FF2B5EF4-FFF2-40B4-BE49-F238E27FC236}">
                <a16:creationId xmlns:a16="http://schemas.microsoft.com/office/drawing/2014/main" id="{1D837676-357A-42DA-9CAF-110C67BFB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20" name="Picture 19" descr="A picture containing building&#10;&#10;Description generated with high confidence">
            <a:extLst>
              <a:ext uri="{FF2B5EF4-FFF2-40B4-BE49-F238E27FC236}">
                <a16:creationId xmlns:a16="http://schemas.microsoft.com/office/drawing/2014/main" id="{E4CC2BB7-57C1-494C-AB91-3AF0B86A88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1" name="Freeform: Shape 30">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picture containing indoor, floor, wall, sitting&#10;&#10;Description generated with very high confidence">
            <a:extLst>
              <a:ext uri="{FF2B5EF4-FFF2-40B4-BE49-F238E27FC236}">
                <a16:creationId xmlns:a16="http://schemas.microsoft.com/office/drawing/2014/main" id="{3802EA82-35F5-4D56-8039-61C3238C9C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21" name="Rectangle 20">
            <a:extLst>
              <a:ext uri="{FF2B5EF4-FFF2-40B4-BE49-F238E27FC236}">
                <a16:creationId xmlns:a16="http://schemas.microsoft.com/office/drawing/2014/main" id="{B4780EC7-1A5D-46E8-9E89-F244DA2F973B}"/>
              </a:ext>
            </a:extLst>
          </p:cNvPr>
          <p:cNvSpPr/>
          <p:nvPr/>
        </p:nvSpPr>
        <p:spPr>
          <a:xfrm>
            <a:off x="0" y="5978013"/>
            <a:ext cx="5053781" cy="90192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3811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9EAC82-29A7-41FC-8B8E-50ED6923346D}"/>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marL="174625" indent="6350" algn="ctr">
              <a:spcBef>
                <a:spcPts val="600"/>
              </a:spcBef>
            </a:pPr>
            <a:r>
              <a:rPr lang="fr-FR" sz="2800">
                <a:solidFill>
                  <a:schemeClr val="bg1"/>
                </a:solidFill>
              </a:rPr>
              <a:t>Changement climatique </a:t>
            </a:r>
            <a:br>
              <a:rPr lang="fr-FR" sz="2800">
                <a:solidFill>
                  <a:schemeClr val="bg1"/>
                </a:solidFill>
              </a:rPr>
            </a:br>
            <a:r>
              <a:rPr lang="fr-FR" sz="2800">
                <a:solidFill>
                  <a:schemeClr val="bg1"/>
                </a:solidFill>
              </a:rPr>
              <a:t>– </a:t>
            </a:r>
            <a:br>
              <a:rPr lang="fr-FR" sz="2800">
                <a:solidFill>
                  <a:schemeClr val="bg1"/>
                </a:solidFill>
              </a:rPr>
            </a:br>
            <a:r>
              <a:rPr lang="fr-FR" sz="2800">
                <a:solidFill>
                  <a:schemeClr val="bg1"/>
                </a:solidFill>
              </a:rPr>
              <a:t>adapter</a:t>
            </a:r>
            <a:endParaRPr lang="fr-FR" sz="2800" dirty="0">
              <a:solidFill>
                <a:schemeClr val="bg1"/>
              </a:solidFill>
            </a:endParaRPr>
          </a:p>
        </p:txBody>
      </p:sp>
      <p:sp>
        <p:nvSpPr>
          <p:cNvPr id="3" name="Content Placeholder 2">
            <a:extLst>
              <a:ext uri="{FF2B5EF4-FFF2-40B4-BE49-F238E27FC236}">
                <a16:creationId xmlns:a16="http://schemas.microsoft.com/office/drawing/2014/main" id="{921540C1-39A7-4D58-93BF-1FFF0C1C78F8}"/>
              </a:ext>
            </a:extLst>
          </p:cNvPr>
          <p:cNvSpPr>
            <a:spLocks noGrp="1"/>
          </p:cNvSpPr>
          <p:nvPr>
            <p:ph idx="1"/>
          </p:nvPr>
        </p:nvSpPr>
        <p:spPr>
          <a:xfrm>
            <a:off x="643468" y="2638044"/>
            <a:ext cx="3363974" cy="3415622"/>
          </a:xfrm>
        </p:spPr>
        <p:txBody>
          <a:bodyPr>
            <a:normAutofit/>
          </a:bodyPr>
          <a:lstStyle/>
          <a:p>
            <a:r>
              <a:rPr lang="fr-FR" sz="2000">
                <a:solidFill>
                  <a:schemeClr val="bg1"/>
                </a:solidFill>
              </a:rPr>
              <a:t>Incertitude de l’ampleur et des effets par l’endroit</a:t>
            </a:r>
          </a:p>
          <a:p>
            <a:r>
              <a:rPr lang="fr-FR" sz="2000">
                <a:solidFill>
                  <a:schemeClr val="bg1"/>
                </a:solidFill>
              </a:rPr>
              <a:t>Diversification des espèces forestiers pour atténuer le risque</a:t>
            </a:r>
          </a:p>
          <a:p>
            <a:r>
              <a:rPr lang="fr-FR" sz="2000">
                <a:solidFill>
                  <a:schemeClr val="bg1"/>
                </a:solidFill>
              </a:rPr>
              <a:t>Changement de la composition des forêts</a:t>
            </a:r>
          </a:p>
          <a:p>
            <a:r>
              <a:rPr lang="fr-FR" sz="2000">
                <a:solidFill>
                  <a:schemeClr val="bg1"/>
                </a:solidFill>
              </a:rPr>
              <a:t> Future marche de bois plus divers – beaucoup plus de feuillus </a:t>
            </a:r>
            <a:endParaRPr lang="fr-FR" sz="2000" u="sng" dirty="0">
              <a:solidFill>
                <a:schemeClr val="bg1"/>
              </a:solidFill>
            </a:endParaRPr>
          </a:p>
        </p:txBody>
      </p:sp>
      <p:pic>
        <p:nvPicPr>
          <p:cNvPr id="9" name="Picture 8">
            <a:extLst>
              <a:ext uri="{FF2B5EF4-FFF2-40B4-BE49-F238E27FC236}">
                <a16:creationId xmlns:a16="http://schemas.microsoft.com/office/drawing/2014/main" id="{13CF1822-8E0E-4314-9438-4DCD1569DE80}"/>
              </a:ext>
            </a:extLst>
          </p:cNvPr>
          <p:cNvPicPr>
            <a:picLocks noChangeAspect="1"/>
          </p:cNvPicPr>
          <p:nvPr/>
        </p:nvPicPr>
        <p:blipFill>
          <a:blip r:embed="rId2"/>
          <a:stretch>
            <a:fillRect/>
          </a:stretch>
        </p:blipFill>
        <p:spPr>
          <a:xfrm>
            <a:off x="4963236" y="3857376"/>
            <a:ext cx="3140178" cy="2774893"/>
          </a:xfrm>
          <a:prstGeom prst="rect">
            <a:avLst/>
          </a:prstGeom>
        </p:spPr>
      </p:pic>
      <p:pic>
        <p:nvPicPr>
          <p:cNvPr id="10" name="Picture 9">
            <a:extLst>
              <a:ext uri="{FF2B5EF4-FFF2-40B4-BE49-F238E27FC236}">
                <a16:creationId xmlns:a16="http://schemas.microsoft.com/office/drawing/2014/main" id="{574BC88D-FBFF-4A24-96B3-2F1E90FFF3CB}"/>
              </a:ext>
            </a:extLst>
          </p:cNvPr>
          <p:cNvPicPr>
            <a:picLocks noChangeAspect="1"/>
          </p:cNvPicPr>
          <p:nvPr/>
        </p:nvPicPr>
        <p:blipFill>
          <a:blip r:embed="rId3"/>
          <a:stretch>
            <a:fillRect/>
          </a:stretch>
        </p:blipFill>
        <p:spPr>
          <a:xfrm>
            <a:off x="8835192" y="148822"/>
            <a:ext cx="3140178" cy="2774893"/>
          </a:xfrm>
          <a:prstGeom prst="rect">
            <a:avLst/>
          </a:prstGeom>
        </p:spPr>
      </p:pic>
      <p:pic>
        <p:nvPicPr>
          <p:cNvPr id="13" name="Picture 12">
            <a:extLst>
              <a:ext uri="{FF2B5EF4-FFF2-40B4-BE49-F238E27FC236}">
                <a16:creationId xmlns:a16="http://schemas.microsoft.com/office/drawing/2014/main" id="{7F2770AC-4EFB-4A94-8A52-4D888D103164}"/>
              </a:ext>
            </a:extLst>
          </p:cNvPr>
          <p:cNvPicPr>
            <a:picLocks noChangeAspect="1"/>
          </p:cNvPicPr>
          <p:nvPr/>
        </p:nvPicPr>
        <p:blipFill>
          <a:blip r:embed="rId4"/>
          <a:stretch>
            <a:fillRect/>
          </a:stretch>
        </p:blipFill>
        <p:spPr>
          <a:xfrm>
            <a:off x="4963237" y="148822"/>
            <a:ext cx="3140178" cy="2774893"/>
          </a:xfrm>
          <a:prstGeom prst="rect">
            <a:avLst/>
          </a:prstGeom>
        </p:spPr>
      </p:pic>
      <p:pic>
        <p:nvPicPr>
          <p:cNvPr id="23" name="Picture 22">
            <a:extLst>
              <a:ext uri="{FF2B5EF4-FFF2-40B4-BE49-F238E27FC236}">
                <a16:creationId xmlns:a16="http://schemas.microsoft.com/office/drawing/2014/main" id="{78825C2E-E3E9-496B-B48B-49E5C280D778}"/>
              </a:ext>
            </a:extLst>
          </p:cNvPr>
          <p:cNvPicPr>
            <a:picLocks noChangeAspect="1"/>
          </p:cNvPicPr>
          <p:nvPr/>
        </p:nvPicPr>
        <p:blipFill>
          <a:blip r:embed="rId5"/>
          <a:stretch>
            <a:fillRect/>
          </a:stretch>
        </p:blipFill>
        <p:spPr>
          <a:xfrm>
            <a:off x="8848820" y="3861715"/>
            <a:ext cx="3126550" cy="2774893"/>
          </a:xfrm>
          <a:prstGeom prst="rect">
            <a:avLst/>
          </a:prstGeom>
        </p:spPr>
      </p:pic>
      <p:sp>
        <p:nvSpPr>
          <p:cNvPr id="26" name="TextBox 25">
            <a:extLst>
              <a:ext uri="{FF2B5EF4-FFF2-40B4-BE49-F238E27FC236}">
                <a16:creationId xmlns:a16="http://schemas.microsoft.com/office/drawing/2014/main" id="{504C6EB8-CE24-4452-B8EE-7C2518F56A54}"/>
              </a:ext>
            </a:extLst>
          </p:cNvPr>
          <p:cNvSpPr txBox="1"/>
          <p:nvPr/>
        </p:nvSpPr>
        <p:spPr>
          <a:xfrm>
            <a:off x="4964992" y="6643949"/>
            <a:ext cx="7082947" cy="269304"/>
          </a:xfrm>
          <a:prstGeom prst="rect">
            <a:avLst/>
          </a:prstGeom>
          <a:solidFill>
            <a:schemeClr val="bg1"/>
          </a:solidFill>
        </p:spPr>
        <p:txBody>
          <a:bodyPr wrap="square" rtlCol="0">
            <a:spAutoFit/>
          </a:bodyPr>
          <a:lstStyle/>
          <a:p>
            <a:pPr algn="r"/>
            <a:r>
              <a:rPr lang="fr-CH" sz="1150" b="1" i="1" dirty="0"/>
              <a:t>Source: </a:t>
            </a:r>
            <a:r>
              <a:rPr lang="fr-CH" sz="1150" dirty="0">
                <a:hlinkClick r:id="rId6"/>
              </a:rPr>
              <a:t>http://w3.unece.org/PXWeb2015/pxweb/en/STAT/STAT__26-TMSTAT1</a:t>
            </a:r>
            <a:endParaRPr lang="en-US" sz="1150" dirty="0"/>
          </a:p>
        </p:txBody>
      </p:sp>
      <p:pic>
        <p:nvPicPr>
          <p:cNvPr id="27" name="Picture 26">
            <a:extLst>
              <a:ext uri="{FF2B5EF4-FFF2-40B4-BE49-F238E27FC236}">
                <a16:creationId xmlns:a16="http://schemas.microsoft.com/office/drawing/2014/main" id="{17E021F2-A676-4739-98A7-00CBB396444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5027" t="35649" r="13422" b="7875"/>
          <a:stretch/>
        </p:blipFill>
        <p:spPr>
          <a:xfrm>
            <a:off x="7029452" y="2984779"/>
            <a:ext cx="2954025" cy="802167"/>
          </a:xfrm>
          <a:prstGeom prst="rect">
            <a:avLst/>
          </a:prstGeom>
          <a:solidFill>
            <a:schemeClr val="bg1"/>
          </a:solidFill>
          <a:ln>
            <a:solidFill>
              <a:schemeClr val="bg1">
                <a:lumMod val="85000"/>
              </a:schemeClr>
            </a:solidFill>
          </a:ln>
        </p:spPr>
      </p:pic>
    </p:spTree>
    <p:extLst>
      <p:ext uri="{BB962C8B-B14F-4D97-AF65-F5344CB8AC3E}">
        <p14:creationId xmlns:p14="http://schemas.microsoft.com/office/powerpoint/2010/main" val="1259204736"/>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940B9DE-6FD6-4002-8D51-60D99D8ED00E}"/>
              </a:ext>
            </a:extLst>
          </p:cNvPr>
          <p:cNvSpPr/>
          <p:nvPr/>
        </p:nvSpPr>
        <p:spPr>
          <a:xfrm>
            <a:off x="0" y="5978013"/>
            <a:ext cx="5053781" cy="90192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BF9EAC82-29A7-41FC-8B8E-50ED6923346D}"/>
              </a:ext>
            </a:extLst>
          </p:cNvPr>
          <p:cNvSpPr>
            <a:spLocks noGrp="1"/>
          </p:cNvSpPr>
          <p:nvPr>
            <p:ph type="title"/>
          </p:nvPr>
        </p:nvSpPr>
        <p:spPr>
          <a:xfrm>
            <a:off x="801098" y="1396289"/>
            <a:ext cx="4007757" cy="1325563"/>
          </a:xfrm>
          <a:ln>
            <a:solidFill>
              <a:schemeClr val="tx1"/>
            </a:solidFill>
          </a:ln>
        </p:spPr>
        <p:txBody>
          <a:bodyPr>
            <a:normAutofit/>
          </a:bodyPr>
          <a:lstStyle/>
          <a:p>
            <a:pPr marL="174625" indent="6350" algn="ctr">
              <a:spcBef>
                <a:spcPts val="600"/>
              </a:spcBef>
            </a:pPr>
            <a:r>
              <a:rPr lang="fr-FR" sz="2800" dirty="0"/>
              <a:t>Changement climatique </a:t>
            </a:r>
            <a:br>
              <a:rPr lang="fr-FR" sz="2800" dirty="0"/>
            </a:br>
            <a:r>
              <a:rPr lang="fr-FR" sz="2800" dirty="0"/>
              <a:t>– </a:t>
            </a:r>
            <a:br>
              <a:rPr lang="fr-FR" sz="2800" dirty="0"/>
            </a:br>
            <a:r>
              <a:rPr lang="fr-FR" sz="2800" dirty="0"/>
              <a:t>innover</a:t>
            </a:r>
          </a:p>
        </p:txBody>
      </p:sp>
      <p:sp>
        <p:nvSpPr>
          <p:cNvPr id="37" name="Oval 36">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indoor, building&#10;&#10;Description generated with very high confidence">
            <a:extLst>
              <a:ext uri="{FF2B5EF4-FFF2-40B4-BE49-F238E27FC236}">
                <a16:creationId xmlns:a16="http://schemas.microsoft.com/office/drawing/2014/main" id="{FDCA2BD8-34B0-45C5-8A19-7FA9DF887F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1173" r="-3" b="1074"/>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921540C1-39A7-4D58-93BF-1FFF0C1C78F8}"/>
              </a:ext>
            </a:extLst>
          </p:cNvPr>
          <p:cNvSpPr>
            <a:spLocks noGrp="1"/>
          </p:cNvSpPr>
          <p:nvPr>
            <p:ph idx="1"/>
          </p:nvPr>
        </p:nvSpPr>
        <p:spPr>
          <a:xfrm>
            <a:off x="805543" y="2871982"/>
            <a:ext cx="4007757" cy="3986018"/>
          </a:xfrm>
        </p:spPr>
        <p:txBody>
          <a:bodyPr anchor="t">
            <a:noAutofit/>
          </a:bodyPr>
          <a:lstStyle/>
          <a:p>
            <a:r>
              <a:rPr lang="fr-FR" sz="1800" dirty="0"/>
              <a:t>Produits </a:t>
            </a:r>
          </a:p>
          <a:p>
            <a:pPr lvl="1"/>
            <a:r>
              <a:rPr lang="fr-FR" sz="1800" dirty="0"/>
              <a:t>Bois lamellé-croisé  (CLT)</a:t>
            </a:r>
          </a:p>
          <a:p>
            <a:pPr lvl="1"/>
            <a:r>
              <a:rPr lang="fr-FR" sz="1800" dirty="0"/>
              <a:t>Fibres à base de bois</a:t>
            </a:r>
          </a:p>
          <a:p>
            <a:pPr lvl="1"/>
            <a:r>
              <a:rPr lang="fr-FR" sz="1800" dirty="0"/>
              <a:t>Cellulose nanocristalline</a:t>
            </a:r>
          </a:p>
          <a:p>
            <a:pPr lvl="1"/>
            <a:r>
              <a:rPr lang="fr-FR" sz="1800" dirty="0"/>
              <a:t>Produits chemiques</a:t>
            </a:r>
          </a:p>
          <a:p>
            <a:r>
              <a:rPr lang="fr-FR" sz="1800" dirty="0"/>
              <a:t>Processus de production</a:t>
            </a:r>
          </a:p>
          <a:p>
            <a:pPr lvl="1"/>
            <a:r>
              <a:rPr lang="fr-FR" sz="1800" dirty="0"/>
              <a:t>Préfabrication</a:t>
            </a:r>
          </a:p>
          <a:p>
            <a:pPr lvl="1"/>
            <a:r>
              <a:rPr lang="fr-FR" sz="1800" dirty="0"/>
              <a:t>Révolution industrielle 4.0</a:t>
            </a:r>
          </a:p>
          <a:p>
            <a:pPr lvl="1"/>
            <a:r>
              <a:rPr lang="fr-FR" sz="1800" dirty="0"/>
              <a:t>solvants eutectiques profonds</a:t>
            </a:r>
          </a:p>
          <a:p>
            <a:r>
              <a:rPr lang="fr-FR" sz="1800" dirty="0"/>
              <a:t>Gouvernance politique </a:t>
            </a:r>
          </a:p>
          <a:p>
            <a:r>
              <a:rPr lang="fr-FR" sz="1800" dirty="0"/>
              <a:t>Concepts économiques</a:t>
            </a:r>
            <a:endParaRPr lang="fr-FR" sz="1800" u="sng" dirty="0"/>
          </a:p>
        </p:txBody>
      </p:sp>
      <p:sp>
        <p:nvSpPr>
          <p:cNvPr id="39" name="Freeform: Shape 38">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close up of a bottle&#10;&#10;Description generated with high confidence">
            <a:extLst>
              <a:ext uri="{FF2B5EF4-FFF2-40B4-BE49-F238E27FC236}">
                <a16:creationId xmlns:a16="http://schemas.microsoft.com/office/drawing/2014/main" id="{68488C29-9AB4-4351-BA44-662436EEA4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3496" b="-4"/>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A large machine in a building&#10;&#10;Description generated with high confidence">
            <a:extLst>
              <a:ext uri="{FF2B5EF4-FFF2-40B4-BE49-F238E27FC236}">
                <a16:creationId xmlns:a16="http://schemas.microsoft.com/office/drawing/2014/main" id="{164302C0-33C6-4A5A-8A6C-D459539C3EA5}"/>
              </a:ext>
            </a:extLst>
          </p:cNvPr>
          <p:cNvPicPr>
            <a:picLocks noChangeAspect="1"/>
          </p:cNvPicPr>
          <p:nvPr/>
        </p:nvPicPr>
        <p:blipFill rotWithShape="1">
          <a:blip r:embed="rId5">
            <a:extLst>
              <a:ext uri="{28A0092B-C50C-407E-A947-70E740481C1C}">
                <a14:useLocalDpi xmlns:a14="http://schemas.microsoft.com/office/drawing/2010/main"/>
              </a:ext>
            </a:extLst>
          </a:blip>
          <a:srcRect l="29145" r="11826" b="3"/>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3" name="Freeform: Shape 42">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Picture 28" descr="A picture containing indoor&#10;&#10;Description generated with very high confidence">
            <a:extLst>
              <a:ext uri="{FF2B5EF4-FFF2-40B4-BE49-F238E27FC236}">
                <a16:creationId xmlns:a16="http://schemas.microsoft.com/office/drawing/2014/main" id="{765AFAC0-8D57-440B-9337-0238E25AB0E0}"/>
              </a:ext>
            </a:extLst>
          </p:cNvPr>
          <p:cNvPicPr>
            <a:picLocks noChangeAspect="1"/>
          </p:cNvPicPr>
          <p:nvPr/>
        </p:nvPicPr>
        <p:blipFill rotWithShape="1">
          <a:blip r:embed="rId6">
            <a:extLst>
              <a:ext uri="{28A0092B-C50C-407E-A947-70E740481C1C}">
                <a14:useLocalDpi xmlns:a14="http://schemas.microsoft.com/office/drawing/2010/main"/>
              </a:ext>
            </a:extLst>
          </a:blip>
          <a:srcRect l="19567" r="1442" b="3"/>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778893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9EAC82-29A7-41FC-8B8E-50ED6923346D}"/>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marL="174625" indent="6350" algn="ctr">
              <a:spcBef>
                <a:spcPts val="600"/>
              </a:spcBef>
            </a:pPr>
            <a:r>
              <a:rPr lang="fr-FR" sz="2800" dirty="0">
                <a:solidFill>
                  <a:schemeClr val="bg1"/>
                </a:solidFill>
              </a:rPr>
              <a:t>Changement climatique </a:t>
            </a:r>
            <a:br>
              <a:rPr lang="fr-FR" sz="2800" dirty="0">
                <a:solidFill>
                  <a:schemeClr val="bg1"/>
                </a:solidFill>
              </a:rPr>
            </a:br>
            <a:r>
              <a:rPr lang="fr-FR" sz="2800" dirty="0">
                <a:solidFill>
                  <a:schemeClr val="bg1"/>
                </a:solidFill>
              </a:rPr>
              <a:t>– </a:t>
            </a:r>
            <a:br>
              <a:rPr lang="fr-FR" sz="2800" dirty="0">
                <a:solidFill>
                  <a:schemeClr val="bg1"/>
                </a:solidFill>
              </a:rPr>
            </a:br>
            <a:r>
              <a:rPr lang="fr-FR" sz="2800" dirty="0">
                <a:solidFill>
                  <a:schemeClr val="bg1"/>
                </a:solidFill>
              </a:rPr>
              <a:t>substituer</a:t>
            </a:r>
          </a:p>
        </p:txBody>
      </p:sp>
      <p:sp>
        <p:nvSpPr>
          <p:cNvPr id="3" name="Content Placeholder 2">
            <a:extLst>
              <a:ext uri="{FF2B5EF4-FFF2-40B4-BE49-F238E27FC236}">
                <a16:creationId xmlns:a16="http://schemas.microsoft.com/office/drawing/2014/main" id="{921540C1-39A7-4D58-93BF-1FFF0C1C78F8}"/>
              </a:ext>
            </a:extLst>
          </p:cNvPr>
          <p:cNvSpPr>
            <a:spLocks noGrp="1"/>
          </p:cNvSpPr>
          <p:nvPr>
            <p:ph idx="1"/>
          </p:nvPr>
        </p:nvSpPr>
        <p:spPr>
          <a:xfrm>
            <a:off x="643468" y="2638043"/>
            <a:ext cx="3363974" cy="3949569"/>
          </a:xfrm>
        </p:spPr>
        <p:txBody>
          <a:bodyPr>
            <a:normAutofit fontScale="92500" lnSpcReduction="10000"/>
          </a:bodyPr>
          <a:lstStyle/>
          <a:p>
            <a:r>
              <a:rPr lang="fr-FR" sz="2000" dirty="0">
                <a:solidFill>
                  <a:schemeClr val="bg1"/>
                </a:solidFill>
              </a:rPr>
              <a:t>Société de 2000 Watt – substitution de l’acier et béton avec du bois –  meilleure bilan de carbone</a:t>
            </a:r>
          </a:p>
          <a:p>
            <a:r>
              <a:rPr lang="fr-FR" sz="2000" dirty="0">
                <a:solidFill>
                  <a:schemeClr val="bg1"/>
                </a:solidFill>
              </a:rPr>
              <a:t>Etude EFI – résultats sensationnels</a:t>
            </a:r>
          </a:p>
          <a:p>
            <a:pPr marL="452438" lvl="1" indent="-187325"/>
            <a:r>
              <a:rPr lang="fr-FR" sz="1600" dirty="0">
                <a:solidFill>
                  <a:schemeClr val="bg1"/>
                </a:solidFill>
              </a:rPr>
              <a:t>effet de substitution moyen de 1,2 kg C / kg C, ce qui signifie que pour chaque kilogramme de carbone contenu dans les produits ligneux substituant des produits non ligneux, il en résulte une réduction moyenne des émissions d’environ 1,2 kg C.</a:t>
            </a:r>
          </a:p>
          <a:p>
            <a:pPr marL="717550" lvl="1" indent="0">
              <a:buNone/>
            </a:pPr>
            <a:r>
              <a:rPr lang="fr-FR" sz="1600" dirty="0">
                <a:solidFill>
                  <a:schemeClr val="bg1"/>
                </a:solidFill>
              </a:rPr>
              <a:t>Construction 	1,3 kg C / kg C</a:t>
            </a:r>
          </a:p>
          <a:p>
            <a:pPr marL="717550" lvl="1" indent="0">
              <a:buNone/>
            </a:pPr>
            <a:r>
              <a:rPr lang="fr-FR" sz="1600" b="1" dirty="0">
                <a:solidFill>
                  <a:schemeClr val="bg1"/>
                </a:solidFill>
              </a:rPr>
              <a:t>Textiles 	2,8 kg C / kg C</a:t>
            </a:r>
          </a:p>
          <a:p>
            <a:pPr marL="452438" lvl="1" indent="-187325"/>
            <a:endParaRPr lang="fr-FR" sz="2000" u="sng" dirty="0">
              <a:solidFill>
                <a:schemeClr val="bg1"/>
              </a:solidFill>
            </a:endParaRPr>
          </a:p>
        </p:txBody>
      </p:sp>
      <p:pic>
        <p:nvPicPr>
          <p:cNvPr id="7" name="Picture 6" descr="A screenshot of a cell phone&#10;&#10;Description generated with very high confidence">
            <a:extLst>
              <a:ext uri="{FF2B5EF4-FFF2-40B4-BE49-F238E27FC236}">
                <a16:creationId xmlns:a16="http://schemas.microsoft.com/office/drawing/2014/main" id="{E85D84AF-8F9B-455C-AC6F-BC5A119389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6440" y="1395409"/>
            <a:ext cx="3242692" cy="4548191"/>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5" name="Picture 4">
            <a:extLst>
              <a:ext uri="{FF2B5EF4-FFF2-40B4-BE49-F238E27FC236}">
                <a16:creationId xmlns:a16="http://schemas.microsoft.com/office/drawing/2014/main" id="{89D50712-6831-4F29-8E83-ED32D14D6A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8717" y="1389495"/>
            <a:ext cx="3242692" cy="4554105"/>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spTree>
    <p:extLst>
      <p:ext uri="{BB962C8B-B14F-4D97-AF65-F5344CB8AC3E}">
        <p14:creationId xmlns:p14="http://schemas.microsoft.com/office/powerpoint/2010/main" val="2160467896"/>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F7E483-C2D4-41B6-B9F9-29A7D7AADAFB}"/>
              </a:ext>
            </a:extLst>
          </p:cNvPr>
          <p:cNvSpPr/>
          <p:nvPr/>
        </p:nvSpPr>
        <p:spPr>
          <a:xfrm>
            <a:off x="1327855" y="4891314"/>
            <a:ext cx="11154431" cy="1966685"/>
          </a:xfrm>
          <a:prstGeom prst="rect">
            <a:avLst/>
          </a:prstGeom>
        </p:spPr>
        <p:txBody>
          <a:bodyPr wrap="square" anchor="ctr" anchorCtr="0">
            <a:noAutofit/>
          </a:bodyPr>
          <a:lstStyle/>
          <a:p>
            <a:pPr marL="923948" indent="-742969">
              <a:spcBef>
                <a:spcPts val="600"/>
              </a:spcBef>
              <a:buFont typeface="+mj-lt"/>
              <a:buAutoNum type="arabicPeriod" startAt="5"/>
            </a:pPr>
            <a:r>
              <a:rPr lang="fr-FR" sz="3600" dirty="0"/>
              <a:t>Conclusions</a:t>
            </a:r>
          </a:p>
        </p:txBody>
      </p:sp>
    </p:spTree>
    <p:extLst>
      <p:ext uri="{BB962C8B-B14F-4D97-AF65-F5344CB8AC3E}">
        <p14:creationId xmlns:p14="http://schemas.microsoft.com/office/powerpoint/2010/main" val="2221830515"/>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F1622C-DD71-42BF-BE8E-E8E337721F7C}"/>
              </a:ext>
            </a:extLst>
          </p:cNvPr>
          <p:cNvSpPr/>
          <p:nvPr/>
        </p:nvSpPr>
        <p:spPr>
          <a:xfrm>
            <a:off x="0" y="5978013"/>
            <a:ext cx="5053781" cy="90192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3">
            <a:extLst>
              <a:ext uri="{FF2B5EF4-FFF2-40B4-BE49-F238E27FC236}">
                <a16:creationId xmlns:a16="http://schemas.microsoft.com/office/drawing/2014/main" id="{033EE036-425B-4589-B60D-7E58974E7854}"/>
              </a:ext>
            </a:extLst>
          </p:cNvPr>
          <p:cNvSpPr>
            <a:spLocks noGrp="1"/>
          </p:cNvSpPr>
          <p:nvPr>
            <p:ph type="title"/>
          </p:nvPr>
        </p:nvSpPr>
        <p:spPr>
          <a:xfrm>
            <a:off x="801097" y="1396289"/>
            <a:ext cx="4665638" cy="901923"/>
          </a:xfrm>
          <a:ln>
            <a:solidFill>
              <a:schemeClr val="tx1"/>
            </a:solidFill>
          </a:ln>
        </p:spPr>
        <p:txBody>
          <a:bodyPr>
            <a:normAutofit/>
          </a:bodyPr>
          <a:lstStyle/>
          <a:p>
            <a:pPr algn="ctr"/>
            <a:r>
              <a:rPr lang="fr-CH" dirty="0"/>
              <a:t>Vidéos</a:t>
            </a:r>
          </a:p>
        </p:txBody>
      </p:sp>
      <p:sp>
        <p:nvSpPr>
          <p:cNvPr id="2" name="Content Placeholder 1">
            <a:extLst>
              <a:ext uri="{FF2B5EF4-FFF2-40B4-BE49-F238E27FC236}">
                <a16:creationId xmlns:a16="http://schemas.microsoft.com/office/drawing/2014/main" id="{886E4708-CFBF-4B2D-BD84-8B783CE4E8D9}"/>
              </a:ext>
            </a:extLst>
          </p:cNvPr>
          <p:cNvSpPr>
            <a:spLocks noGrp="1"/>
          </p:cNvSpPr>
          <p:nvPr>
            <p:ph idx="1"/>
          </p:nvPr>
        </p:nvSpPr>
        <p:spPr>
          <a:xfrm>
            <a:off x="795481" y="2491478"/>
            <a:ext cx="4665638" cy="4066637"/>
          </a:xfrm>
        </p:spPr>
        <p:txBody>
          <a:bodyPr anchor="t">
            <a:normAutofit fontScale="70000" lnSpcReduction="20000"/>
          </a:bodyPr>
          <a:lstStyle/>
          <a:p>
            <a:pPr marL="0" indent="0">
              <a:buNone/>
            </a:pPr>
            <a:r>
              <a:rPr lang="fr-CH" sz="1800" b="1" dirty="0"/>
              <a:t>«Made in </a:t>
            </a:r>
            <a:r>
              <a:rPr lang="fr-CH" sz="1800" b="1" dirty="0" err="1"/>
              <a:t>forests</a:t>
            </a:r>
            <a:r>
              <a:rPr lang="fr-CH" sz="1800" b="1" dirty="0"/>
              <a:t>»:</a:t>
            </a:r>
          </a:p>
          <a:p>
            <a:r>
              <a:rPr lang="fr-FR" sz="1800" dirty="0"/>
              <a:t>La star de cinéma et ambassadrice de bonne volonté du PNUD, Michelle </a:t>
            </a:r>
            <a:r>
              <a:rPr lang="fr-FR" sz="1800" dirty="0" err="1"/>
              <a:t>Yeoh</a:t>
            </a:r>
            <a:r>
              <a:rPr lang="fr-FR" sz="1800" dirty="0"/>
              <a:t>, met en lumière le rôle que la fabrication de vêtements et la mode grand public peuvent avoir pour une planète meilleure </a:t>
            </a:r>
            <a:r>
              <a:rPr lang="fr-CH" sz="1800" dirty="0"/>
              <a:t>.</a:t>
            </a:r>
          </a:p>
          <a:p>
            <a:pPr marL="0" indent="0">
              <a:buNone/>
            </a:pPr>
            <a:r>
              <a:rPr lang="fr-CH" sz="1800" b="1" dirty="0"/>
              <a:t>«</a:t>
            </a:r>
            <a:r>
              <a:rPr lang="fr-FR" sz="1800" b="1" dirty="0"/>
              <a:t>Les trois petits cochons et le changement climatique</a:t>
            </a:r>
            <a:r>
              <a:rPr lang="fr-CH" sz="1800" b="1" dirty="0"/>
              <a:t>»</a:t>
            </a:r>
          </a:p>
          <a:p>
            <a:r>
              <a:rPr lang="fr-FR" sz="1800" dirty="0"/>
              <a:t>Le bois peut jouer un rôle crucial dans la réduction des émissions lors du remplacement de matériaux à plus forte intensité de carbone dans le secteur de la construction. Le dessin animé nous rappelle que les émissions de carbone du béton et de l'acier sont respectivement 40 et 30% plus élevées que celles du bois.</a:t>
            </a:r>
            <a:r>
              <a:rPr lang="fr-CH" sz="1800" dirty="0"/>
              <a:t>… </a:t>
            </a:r>
          </a:p>
          <a:p>
            <a:pPr marL="0" indent="0">
              <a:buNone/>
            </a:pPr>
            <a:r>
              <a:rPr lang="fr-CH" sz="1800" b="1" dirty="0"/>
              <a:t>«</a:t>
            </a:r>
            <a:r>
              <a:rPr lang="fr-FR" sz="1800" b="1" dirty="0"/>
              <a:t>Plus de chaleur avec moins de bois</a:t>
            </a:r>
            <a:r>
              <a:rPr lang="fr-CH" sz="1800" b="1" dirty="0"/>
              <a:t>»</a:t>
            </a:r>
          </a:p>
          <a:p>
            <a:r>
              <a:rPr lang="fr-FR" sz="1800" dirty="0"/>
              <a:t>Faire un feu est facile, mais utiliser efficacement le bois-énergie à la maison est tout sauf facile! Les secteurs concernés par les travaux de développement concernant l'utilisation du bois pour le chauffage et la cuisine sont divers: isolation thermique du logement, technologie de chauffage, santé du consommateur et aspects comportementaux de l'utilisation du bois, ainsi que la garantie d'une qualité minimale des ressources naturelles en bois, pour ne citer que quelques exemples. peu. En fait, favoriser le développement durable dans ce domaine est une tâche complexe qui peut être mieux réalisée par des efforts intersectoriels.</a:t>
            </a:r>
            <a:endParaRPr lang="fr-CH" sz="1800" dirty="0"/>
          </a:p>
        </p:txBody>
      </p:sp>
      <p:sp>
        <p:nvSpPr>
          <p:cNvPr id="20" name="Oval 14">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6">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sign on the side of a fence&#10;&#10;Description generated with very high confidence">
            <a:extLst>
              <a:ext uri="{FF2B5EF4-FFF2-40B4-BE49-F238E27FC236}">
                <a16:creationId xmlns:a16="http://schemas.microsoft.com/office/drawing/2014/main" id="{6B96B498-BB18-4EDE-8FAD-9CCC7A4110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Picture 5">
            <a:extLst>
              <a:ext uri="{FF2B5EF4-FFF2-40B4-BE49-F238E27FC236}">
                <a16:creationId xmlns:a16="http://schemas.microsoft.com/office/drawing/2014/main" id="{A37AED75-129D-43AC-A474-2F6AB874F2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9" name="Freeform: Shape 18">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 up of a sign&#10;&#10;Description generated with very high confidence">
            <a:extLst>
              <a:ext uri="{FF2B5EF4-FFF2-40B4-BE49-F238E27FC236}">
                <a16:creationId xmlns:a16="http://schemas.microsoft.com/office/drawing/2014/main" id="{444D5378-140A-44D2-A342-91C3249AE0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9563341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5E8A7A-F1D8-4892-BEF9-3D70549C3475}"/>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F0DAB45-8F31-4454-8467-8D60CF42889E}"/>
              </a:ext>
            </a:extLst>
          </p:cNvPr>
          <p:cNvSpPr/>
          <p:nvPr/>
        </p:nvSpPr>
        <p:spPr>
          <a:xfrm>
            <a:off x="1143000" y="6053565"/>
            <a:ext cx="9906000" cy="804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16220EC-B393-420F-88BD-CDE619B4B9C2}"/>
              </a:ext>
            </a:extLst>
          </p:cNvPr>
          <p:cNvSpPr>
            <a:spLocks noGrp="1"/>
          </p:cNvSpPr>
          <p:nvPr>
            <p:ph idx="1"/>
          </p:nvPr>
        </p:nvSpPr>
        <p:spPr>
          <a:xfrm>
            <a:off x="1143000" y="1312899"/>
            <a:ext cx="10452100" cy="5233276"/>
          </a:xfrm>
        </p:spPr>
        <p:txBody>
          <a:bodyPr>
            <a:noAutofit/>
          </a:bodyPr>
          <a:lstStyle/>
          <a:p>
            <a:r>
              <a:rPr lang="fr-FR" sz="3200" dirty="0"/>
              <a:t>Foret dans la CEE est en plein croissances; </a:t>
            </a:r>
          </a:p>
          <a:p>
            <a:r>
              <a:rPr lang="fr-FR" sz="3200" dirty="0"/>
              <a:t>Bois résineux important facteur économique pour les propriétaires forestiers et la filière bois;</a:t>
            </a:r>
          </a:p>
          <a:p>
            <a:r>
              <a:rPr lang="fr-FR" sz="3200" dirty="0"/>
              <a:t>Changement climatique est un défi mais aussi une opportunité pour le secteur; </a:t>
            </a:r>
          </a:p>
          <a:p>
            <a:r>
              <a:rPr lang="fr-FR" sz="3200" dirty="0"/>
              <a:t>L’avenir aura besoin des produits a base des bois feuillus – outre le bois énergie;</a:t>
            </a:r>
          </a:p>
          <a:p>
            <a:r>
              <a:rPr lang="fr-FR" sz="3200" dirty="0"/>
              <a:t>Forêt pour la mode – a un potentiel important;</a:t>
            </a:r>
          </a:p>
          <a:p>
            <a:r>
              <a:rPr lang="fr-FR" sz="3200" dirty="0"/>
              <a:t>Innovation et communication clé pour le développent du secteur.</a:t>
            </a:r>
          </a:p>
          <a:p>
            <a:endParaRPr lang="fr-FR" sz="3200" dirty="0"/>
          </a:p>
        </p:txBody>
      </p:sp>
      <p:sp>
        <p:nvSpPr>
          <p:cNvPr id="3" name="Slide Number Placeholder 2">
            <a:extLst>
              <a:ext uri="{FF2B5EF4-FFF2-40B4-BE49-F238E27FC236}">
                <a16:creationId xmlns:a16="http://schemas.microsoft.com/office/drawing/2014/main" id="{BF637017-B491-4578-AB6D-645FA215DBF3}"/>
              </a:ext>
            </a:extLst>
          </p:cNvPr>
          <p:cNvSpPr>
            <a:spLocks noGrp="1"/>
          </p:cNvSpPr>
          <p:nvPr>
            <p:ph type="sldNum" sz="quarter" idx="12"/>
          </p:nvPr>
        </p:nvSpPr>
        <p:spPr/>
        <p:txBody>
          <a:bodyPr/>
          <a:lstStyle/>
          <a:p>
            <a:fld id="{FEB09506-28EA-4C19-A061-02E7C9DE017B}" type="slidenum">
              <a:rPr lang="en-US" smtClean="0"/>
              <a:t>29</a:t>
            </a:fld>
            <a:endParaRPr lang="en-US"/>
          </a:p>
        </p:txBody>
      </p:sp>
      <p:sp>
        <p:nvSpPr>
          <p:cNvPr id="5" name="Content Placeholder 1">
            <a:extLst>
              <a:ext uri="{FF2B5EF4-FFF2-40B4-BE49-F238E27FC236}">
                <a16:creationId xmlns:a16="http://schemas.microsoft.com/office/drawing/2014/main" id="{59C1A9E2-B769-4413-8A79-74052DD54D39}"/>
              </a:ext>
            </a:extLst>
          </p:cNvPr>
          <p:cNvSpPr txBox="1">
            <a:spLocks/>
          </p:cNvSpPr>
          <p:nvPr/>
        </p:nvSpPr>
        <p:spPr>
          <a:xfrm>
            <a:off x="1780065" y="1312899"/>
            <a:ext cx="4445074" cy="4789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p:txBody>
      </p:sp>
      <p:sp>
        <p:nvSpPr>
          <p:cNvPr id="9" name="Title 3">
            <a:extLst>
              <a:ext uri="{FF2B5EF4-FFF2-40B4-BE49-F238E27FC236}">
                <a16:creationId xmlns:a16="http://schemas.microsoft.com/office/drawing/2014/main" id="{37450DB9-5837-437E-B349-3336DEAEEA86}"/>
              </a:ext>
            </a:extLst>
          </p:cNvPr>
          <p:cNvSpPr>
            <a:spLocks noGrp="1"/>
          </p:cNvSpPr>
          <p:nvPr>
            <p:ph type="title"/>
          </p:nvPr>
        </p:nvSpPr>
        <p:spPr>
          <a:xfrm>
            <a:off x="1143005" y="311825"/>
            <a:ext cx="9592235" cy="607418"/>
          </a:xfrm>
        </p:spPr>
        <p:txBody>
          <a:bodyPr vert="horz" lIns="91440" tIns="45720" rIns="91440" bIns="45720" rtlCol="0" anchor="ctr">
            <a:normAutofit fontScale="90000"/>
          </a:bodyPr>
          <a:lstStyle/>
          <a:p>
            <a:r>
              <a:rPr lang="fr-CH"/>
              <a:t>Conclusions</a:t>
            </a:r>
            <a:endParaRPr lang="fr-CH" dirty="0"/>
          </a:p>
        </p:txBody>
      </p:sp>
    </p:spTree>
    <p:extLst>
      <p:ext uri="{BB962C8B-B14F-4D97-AF65-F5344CB8AC3E}">
        <p14:creationId xmlns:p14="http://schemas.microsoft.com/office/powerpoint/2010/main" val="3797577065"/>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55355F-72EB-420F-97BF-7514F75142A2}"/>
              </a:ext>
            </a:extLst>
          </p:cNvPr>
          <p:cNvSpPr/>
          <p:nvPr/>
        </p:nvSpPr>
        <p:spPr>
          <a:xfrm>
            <a:off x="1327856" y="4891314"/>
            <a:ext cx="9489722" cy="1966685"/>
          </a:xfrm>
          <a:prstGeom prst="rect">
            <a:avLst/>
          </a:prstGeom>
        </p:spPr>
        <p:txBody>
          <a:bodyPr wrap="square" anchor="ctr" anchorCtr="0">
            <a:noAutofit/>
          </a:bodyPr>
          <a:lstStyle/>
          <a:p>
            <a:pPr marL="923948" indent="-742969">
              <a:spcBef>
                <a:spcPts val="600"/>
              </a:spcBef>
              <a:buFont typeface="+mj-lt"/>
              <a:buAutoNum type="arabicPeriod"/>
            </a:pPr>
            <a:r>
              <a:rPr lang="fr-FR" sz="3600" dirty="0"/>
              <a:t>Qui sommes nous </a:t>
            </a:r>
          </a:p>
          <a:p>
            <a:pPr marL="180979">
              <a:spcBef>
                <a:spcPts val="600"/>
              </a:spcBef>
            </a:pPr>
            <a:r>
              <a:rPr lang="fr-FR" sz="3600" dirty="0"/>
              <a:t>		– la CEE/FAO Section de la forêt et du bois</a:t>
            </a:r>
          </a:p>
        </p:txBody>
      </p:sp>
    </p:spTree>
    <p:extLst>
      <p:ext uri="{BB962C8B-B14F-4D97-AF65-F5344CB8AC3E}">
        <p14:creationId xmlns:p14="http://schemas.microsoft.com/office/powerpoint/2010/main" val="1408680061"/>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5E8A7A-F1D8-4892-BEF9-3D70549C3475}"/>
              </a:ext>
            </a:extLst>
          </p:cNvPr>
          <p:cNvSpPr/>
          <p:nvPr/>
        </p:nvSpPr>
        <p:spPr>
          <a:xfrm>
            <a:off x="0" y="5719482"/>
            <a:ext cx="2576052" cy="1138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F0DAB45-8F31-4454-8467-8D60CF42889E}"/>
              </a:ext>
            </a:extLst>
          </p:cNvPr>
          <p:cNvSpPr/>
          <p:nvPr/>
        </p:nvSpPr>
        <p:spPr>
          <a:xfrm>
            <a:off x="1143000" y="6053565"/>
            <a:ext cx="9906000" cy="804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16220EC-B393-420F-88BD-CDE619B4B9C2}"/>
              </a:ext>
            </a:extLst>
          </p:cNvPr>
          <p:cNvSpPr>
            <a:spLocks noGrp="1"/>
          </p:cNvSpPr>
          <p:nvPr>
            <p:ph idx="1"/>
          </p:nvPr>
        </p:nvSpPr>
        <p:spPr>
          <a:xfrm>
            <a:off x="1143000" y="1312899"/>
            <a:ext cx="10839450" cy="5233276"/>
          </a:xfrm>
        </p:spPr>
        <p:txBody>
          <a:bodyPr>
            <a:noAutofit/>
          </a:bodyPr>
          <a:lstStyle/>
          <a:p>
            <a:pPr marL="0" indent="0">
              <a:buNone/>
            </a:pPr>
            <a:endParaRPr lang="fr-CH" sz="3200" spc="-100" dirty="0"/>
          </a:p>
          <a:p>
            <a:pPr marL="0" indent="0">
              <a:buNone/>
            </a:pPr>
            <a:endParaRPr lang="fr-CH" sz="3200" spc="-100" dirty="0"/>
          </a:p>
          <a:p>
            <a:pPr marL="0" indent="0">
              <a:buNone/>
            </a:pPr>
            <a:endParaRPr lang="fr-CH" sz="3200" spc="-100" dirty="0"/>
          </a:p>
          <a:p>
            <a:pPr marL="0" indent="0">
              <a:buNone/>
            </a:pPr>
            <a:r>
              <a:rPr lang="fr-CH" sz="3200" spc="-100" dirty="0"/>
              <a:t>La forêt de la CEE </a:t>
            </a:r>
          </a:p>
          <a:p>
            <a:pPr marL="0" indent="0">
              <a:buNone/>
            </a:pPr>
            <a:r>
              <a:rPr lang="fr-CH" sz="3200" spc="-100" dirty="0"/>
              <a:t>		est prête </a:t>
            </a:r>
          </a:p>
          <a:p>
            <a:pPr marL="0" indent="0">
              <a:buNone/>
            </a:pPr>
            <a:r>
              <a:rPr lang="fr-CH" sz="3200" spc="-100" dirty="0"/>
              <a:t>			pour les futures défis </a:t>
            </a:r>
          </a:p>
          <a:p>
            <a:pPr marL="0" indent="0">
              <a:buNone/>
            </a:pPr>
            <a:r>
              <a:rPr lang="fr-CH" sz="3200" spc="-100" dirty="0"/>
              <a:t>				économiques, sociales et économiques!</a:t>
            </a:r>
          </a:p>
          <a:p>
            <a:endParaRPr lang="fr-FR" sz="3200" dirty="0"/>
          </a:p>
        </p:txBody>
      </p:sp>
      <p:sp>
        <p:nvSpPr>
          <p:cNvPr id="3" name="Slide Number Placeholder 2">
            <a:extLst>
              <a:ext uri="{FF2B5EF4-FFF2-40B4-BE49-F238E27FC236}">
                <a16:creationId xmlns:a16="http://schemas.microsoft.com/office/drawing/2014/main" id="{BF637017-B491-4578-AB6D-645FA215DBF3}"/>
              </a:ext>
            </a:extLst>
          </p:cNvPr>
          <p:cNvSpPr>
            <a:spLocks noGrp="1"/>
          </p:cNvSpPr>
          <p:nvPr>
            <p:ph type="sldNum" sz="quarter" idx="12"/>
          </p:nvPr>
        </p:nvSpPr>
        <p:spPr/>
        <p:txBody>
          <a:bodyPr/>
          <a:lstStyle/>
          <a:p>
            <a:fld id="{FEB09506-28EA-4C19-A061-02E7C9DE017B}" type="slidenum">
              <a:rPr lang="en-US" smtClean="0"/>
              <a:t>30</a:t>
            </a:fld>
            <a:endParaRPr lang="en-US"/>
          </a:p>
        </p:txBody>
      </p:sp>
      <p:sp>
        <p:nvSpPr>
          <p:cNvPr id="5" name="Content Placeholder 1">
            <a:extLst>
              <a:ext uri="{FF2B5EF4-FFF2-40B4-BE49-F238E27FC236}">
                <a16:creationId xmlns:a16="http://schemas.microsoft.com/office/drawing/2014/main" id="{59C1A9E2-B769-4413-8A79-74052DD54D39}"/>
              </a:ext>
            </a:extLst>
          </p:cNvPr>
          <p:cNvSpPr txBox="1">
            <a:spLocks/>
          </p:cNvSpPr>
          <p:nvPr/>
        </p:nvSpPr>
        <p:spPr>
          <a:xfrm>
            <a:off x="1780065" y="1312899"/>
            <a:ext cx="4445074" cy="47895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p:txBody>
      </p:sp>
      <p:sp>
        <p:nvSpPr>
          <p:cNvPr id="9" name="Title 3">
            <a:extLst>
              <a:ext uri="{FF2B5EF4-FFF2-40B4-BE49-F238E27FC236}">
                <a16:creationId xmlns:a16="http://schemas.microsoft.com/office/drawing/2014/main" id="{37450DB9-5837-437E-B349-3336DEAEEA86}"/>
              </a:ext>
            </a:extLst>
          </p:cNvPr>
          <p:cNvSpPr>
            <a:spLocks noGrp="1"/>
          </p:cNvSpPr>
          <p:nvPr>
            <p:ph type="title"/>
          </p:nvPr>
        </p:nvSpPr>
        <p:spPr>
          <a:xfrm>
            <a:off x="1143005" y="311825"/>
            <a:ext cx="9592235" cy="607418"/>
          </a:xfrm>
        </p:spPr>
        <p:txBody>
          <a:bodyPr vert="horz" lIns="91440" tIns="45720" rIns="91440" bIns="45720" rtlCol="0" anchor="ctr">
            <a:normAutofit fontScale="90000"/>
          </a:bodyPr>
          <a:lstStyle/>
          <a:p>
            <a:r>
              <a:rPr lang="fr-CH"/>
              <a:t>Conclusions</a:t>
            </a:r>
            <a:endParaRPr lang="fr-CH" dirty="0"/>
          </a:p>
        </p:txBody>
      </p:sp>
    </p:spTree>
    <p:extLst>
      <p:ext uri="{BB962C8B-B14F-4D97-AF65-F5344CB8AC3E}">
        <p14:creationId xmlns:p14="http://schemas.microsoft.com/office/powerpoint/2010/main" val="3022631149"/>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EF3F2E-BC7F-4D9F-9096-1EB085717785}"/>
              </a:ext>
            </a:extLst>
          </p:cNvPr>
          <p:cNvSpPr>
            <a:spLocks noGrp="1"/>
          </p:cNvSpPr>
          <p:nvPr>
            <p:ph type="sldNum" sz="quarter" idx="4294967295"/>
          </p:nvPr>
        </p:nvSpPr>
        <p:spPr>
          <a:xfrm>
            <a:off x="9963150" y="6356350"/>
            <a:ext cx="2228850" cy="365125"/>
          </a:xfrm>
        </p:spPr>
        <p:txBody>
          <a:bodyPr/>
          <a:lstStyle/>
          <a:p>
            <a:fld id="{FEB09506-28EA-4C19-A061-02E7C9DE017B}" type="slidenum">
              <a:rPr lang="en-US" smtClean="0"/>
              <a:t>31</a:t>
            </a:fld>
            <a:endParaRPr lang="en-US"/>
          </a:p>
        </p:txBody>
      </p:sp>
      <p:sp>
        <p:nvSpPr>
          <p:cNvPr id="5" name="TextBox 4">
            <a:extLst>
              <a:ext uri="{FF2B5EF4-FFF2-40B4-BE49-F238E27FC236}">
                <a16:creationId xmlns:a16="http://schemas.microsoft.com/office/drawing/2014/main" id="{7D870044-CF7B-4635-A683-6BF1D435315A}"/>
              </a:ext>
            </a:extLst>
          </p:cNvPr>
          <p:cNvSpPr txBox="1"/>
          <p:nvPr/>
        </p:nvSpPr>
        <p:spPr>
          <a:xfrm>
            <a:off x="435478" y="5710019"/>
            <a:ext cx="7100926" cy="646331"/>
          </a:xfrm>
          <a:prstGeom prst="rect">
            <a:avLst/>
          </a:prstGeom>
          <a:noFill/>
        </p:spPr>
        <p:txBody>
          <a:bodyPr wrap="square" rtlCol="0">
            <a:spAutoFit/>
          </a:bodyPr>
          <a:lstStyle/>
          <a:p>
            <a:r>
              <a:rPr lang="en-US" b="1" spc="50" dirty="0">
                <a:cs typeface="Arial" panose="020B0604020202020204" pitchFamily="34" charset="0"/>
              </a:rPr>
              <a:t>Florian STEIERER</a:t>
            </a:r>
          </a:p>
          <a:p>
            <a:r>
              <a:rPr lang="en-US" spc="50" dirty="0">
                <a:cs typeface="Arial" panose="020B0604020202020204" pitchFamily="34" charset="0"/>
                <a:hlinkClick r:id="rId3"/>
              </a:rPr>
              <a:t>florian.steierer@un.org</a:t>
            </a:r>
            <a:r>
              <a:rPr lang="en-US" spc="50" dirty="0">
                <a:cs typeface="Arial" panose="020B0604020202020204" pitchFamily="34" charset="0"/>
              </a:rPr>
              <a:t> </a:t>
            </a:r>
          </a:p>
        </p:txBody>
      </p:sp>
    </p:spTree>
    <p:extLst>
      <p:ext uri="{BB962C8B-B14F-4D97-AF65-F5344CB8AC3E}">
        <p14:creationId xmlns:p14="http://schemas.microsoft.com/office/powerpoint/2010/main" val="2746860560"/>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6320A0-0DFC-4806-9E8D-208D07658CB4}"/>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fr-FR" sz="2800" b="1" dirty="0">
                <a:solidFill>
                  <a:schemeClr val="bg1"/>
                </a:solidFill>
              </a:rPr>
              <a:t>Commission Économique pour l’Europe</a:t>
            </a:r>
          </a:p>
        </p:txBody>
      </p:sp>
      <p:sp>
        <p:nvSpPr>
          <p:cNvPr id="5" name="Content Placeholder 1">
            <a:extLst>
              <a:ext uri="{FF2B5EF4-FFF2-40B4-BE49-F238E27FC236}">
                <a16:creationId xmlns:a16="http://schemas.microsoft.com/office/drawing/2014/main" id="{309BF9AD-EE1C-4237-BCEC-2FCA835F0BB1}"/>
              </a:ext>
            </a:extLst>
          </p:cNvPr>
          <p:cNvSpPr>
            <a:spLocks noGrp="1"/>
          </p:cNvSpPr>
          <p:nvPr>
            <p:ph idx="1"/>
          </p:nvPr>
        </p:nvSpPr>
        <p:spPr>
          <a:xfrm>
            <a:off x="643468" y="2638044"/>
            <a:ext cx="3363974" cy="3415622"/>
          </a:xfrm>
        </p:spPr>
        <p:txBody>
          <a:bodyPr>
            <a:normAutofit/>
          </a:bodyPr>
          <a:lstStyle/>
          <a:p>
            <a:pPr marL="266706" indent="-266706" fontAlgn="t">
              <a:buNone/>
            </a:pPr>
            <a:r>
              <a:rPr lang="fr-FR" sz="2000">
                <a:solidFill>
                  <a:schemeClr val="bg1"/>
                </a:solidFill>
              </a:rPr>
              <a:t>… crée en 1947</a:t>
            </a:r>
          </a:p>
          <a:p>
            <a:pPr marL="266706" indent="-266706" fontAlgn="t">
              <a:buNone/>
            </a:pPr>
            <a:r>
              <a:rPr lang="fr-FR" sz="2000">
                <a:solidFill>
                  <a:schemeClr val="bg1"/>
                </a:solidFill>
              </a:rPr>
              <a:t>… une des 5 commissions régionales de l’ONU</a:t>
            </a:r>
          </a:p>
          <a:p>
            <a:pPr marL="266706" indent="-266706" fontAlgn="t">
              <a:buNone/>
            </a:pPr>
            <a:r>
              <a:rPr lang="fr-FR" sz="2000">
                <a:solidFill>
                  <a:schemeClr val="bg1"/>
                </a:solidFill>
              </a:rPr>
              <a:t>… facilite l'intégration économique et la coopération entre ses 56 États membres</a:t>
            </a:r>
          </a:p>
        </p:txBody>
      </p:sp>
      <p:sp>
        <p:nvSpPr>
          <p:cNvPr id="3" name="Slide Number Placeholder 2">
            <a:extLst>
              <a:ext uri="{FF2B5EF4-FFF2-40B4-BE49-F238E27FC236}">
                <a16:creationId xmlns:a16="http://schemas.microsoft.com/office/drawing/2014/main" id="{DDA85CDB-0D99-4218-8A37-68E6BEB7D565}"/>
              </a:ext>
            </a:extLst>
          </p:cNvPr>
          <p:cNvSpPr>
            <a:spLocks noGrp="1"/>
          </p:cNvSpPr>
          <p:nvPr>
            <p:ph type="sldNum" sz="quarter" idx="12"/>
          </p:nvPr>
        </p:nvSpPr>
        <p:spPr>
          <a:xfrm>
            <a:off x="10289512" y="6356350"/>
            <a:ext cx="1064287" cy="365125"/>
          </a:xfrm>
        </p:spPr>
        <p:txBody>
          <a:bodyPr>
            <a:normAutofit/>
          </a:bodyPr>
          <a:lstStyle/>
          <a:p>
            <a:pPr>
              <a:spcAft>
                <a:spcPts val="600"/>
              </a:spcAft>
            </a:pPr>
            <a:fld id="{FEB09506-28EA-4C19-A061-02E7C9DE017B}" type="slidenum">
              <a:rPr lang="en-US">
                <a:solidFill>
                  <a:schemeClr val="tx1">
                    <a:alpha val="80000"/>
                  </a:schemeClr>
                </a:solidFill>
              </a:rPr>
              <a:pPr>
                <a:spcAft>
                  <a:spcPts val="600"/>
                </a:spcAft>
              </a:pPr>
              <a:t>4</a:t>
            </a:fld>
            <a:endParaRPr lang="en-US">
              <a:solidFill>
                <a:schemeClr val="tx1">
                  <a:alpha val="80000"/>
                </a:schemeClr>
              </a:solidFill>
            </a:endParaRPr>
          </a:p>
        </p:txBody>
      </p:sp>
      <p:pic>
        <p:nvPicPr>
          <p:cNvPr id="13" name="Picture 12">
            <a:extLst>
              <a:ext uri="{FF2B5EF4-FFF2-40B4-BE49-F238E27FC236}">
                <a16:creationId xmlns:a16="http://schemas.microsoft.com/office/drawing/2014/main" id="{A1D52E93-67C6-41DE-8207-BC98EC0F87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763" y="1903076"/>
            <a:ext cx="6250769" cy="2890980"/>
          </a:xfrm>
          <a:prstGeom prst="rect">
            <a:avLst/>
          </a:prstGeom>
        </p:spPr>
      </p:pic>
    </p:spTree>
    <p:extLst>
      <p:ext uri="{BB962C8B-B14F-4D97-AF65-F5344CB8AC3E}">
        <p14:creationId xmlns:p14="http://schemas.microsoft.com/office/powerpoint/2010/main" val="1754260326"/>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2800" b="1" kern="1200" dirty="0">
                <a:solidFill>
                  <a:schemeClr val="bg1"/>
                </a:solidFill>
                <a:latin typeface="+mj-lt"/>
                <a:ea typeface="+mj-ea"/>
                <a:cs typeface="+mj-cs"/>
              </a:rPr>
              <a:t>Commission Économique pour l’Europe</a:t>
            </a:r>
          </a:p>
        </p:txBody>
      </p:sp>
      <p:sp>
        <p:nvSpPr>
          <p:cNvPr id="10" name="Content Placeholder 1">
            <a:extLst>
              <a:ext uri="{FF2B5EF4-FFF2-40B4-BE49-F238E27FC236}">
                <a16:creationId xmlns:a16="http://schemas.microsoft.com/office/drawing/2014/main" id="{23B35C12-0F8B-4E89-933A-34F223912DB7}"/>
              </a:ext>
            </a:extLst>
          </p:cNvPr>
          <p:cNvSpPr txBox="1">
            <a:spLocks/>
          </p:cNvSpPr>
          <p:nvPr/>
        </p:nvSpPr>
        <p:spPr>
          <a:xfrm>
            <a:off x="643468" y="2638044"/>
            <a:ext cx="3363974" cy="3415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fontAlgn="t">
              <a:buNone/>
            </a:pPr>
            <a:r>
              <a:rPr lang="fr-FR" sz="2000" b="1" dirty="0">
                <a:solidFill>
                  <a:schemeClr val="bg1"/>
                </a:solidFill>
              </a:rPr>
              <a:t>Forêts et produits forestiers de la CEE: </a:t>
            </a:r>
          </a:p>
          <a:p>
            <a:pPr marL="361950" fontAlgn="t"/>
            <a:r>
              <a:rPr lang="fr-FR" sz="2000" dirty="0">
                <a:solidFill>
                  <a:schemeClr val="bg1"/>
                </a:solidFill>
              </a:rPr>
              <a:t>41 % des forêts du monde (surface) </a:t>
            </a:r>
          </a:p>
          <a:p>
            <a:pPr marL="361950" fontAlgn="t"/>
            <a:r>
              <a:rPr lang="fr-FR" sz="2000" dirty="0">
                <a:solidFill>
                  <a:schemeClr val="bg1"/>
                </a:solidFill>
              </a:rPr>
              <a:t>60% de la production globale du bois d’œuvre (volume)</a:t>
            </a:r>
          </a:p>
          <a:p>
            <a:pPr marL="361950" fontAlgn="t"/>
            <a:r>
              <a:rPr lang="fr-FR" sz="2000" dirty="0">
                <a:solidFill>
                  <a:schemeClr val="bg1"/>
                </a:solidFill>
              </a:rPr>
              <a:t>85% des forêts certifiés (surface)</a:t>
            </a:r>
          </a:p>
        </p:txBody>
      </p:sp>
      <p:pic>
        <p:nvPicPr>
          <p:cNvPr id="25" name="Picture 24">
            <a:extLst>
              <a:ext uri="{FF2B5EF4-FFF2-40B4-BE49-F238E27FC236}">
                <a16:creationId xmlns:a16="http://schemas.microsoft.com/office/drawing/2014/main" id="{35380C15-2BDA-455D-9C4F-4D5778B433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763" y="1903076"/>
            <a:ext cx="6250769" cy="2890980"/>
          </a:xfrm>
          <a:prstGeom prst="rect">
            <a:avLst/>
          </a:prstGeom>
        </p:spPr>
      </p:pic>
      <p:sp>
        <p:nvSpPr>
          <p:cNvPr id="3" name="Slide Number Placeholder 2">
            <a:extLst>
              <a:ext uri="{FF2B5EF4-FFF2-40B4-BE49-F238E27FC236}">
                <a16:creationId xmlns:a16="http://schemas.microsoft.com/office/drawing/2014/main" id="{DDA85CDB-0D99-4218-8A37-68E6BEB7D565}"/>
              </a:ext>
            </a:extLst>
          </p:cNvPr>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defTabSz="914400">
              <a:spcAft>
                <a:spcPts val="600"/>
              </a:spcAft>
            </a:pPr>
            <a:fld id="{FEB09506-28EA-4C19-A061-02E7C9DE017B}" type="slidenum">
              <a:rPr lang="en-US">
                <a:solidFill>
                  <a:schemeClr val="tx1">
                    <a:alpha val="80000"/>
                  </a:schemeClr>
                </a:solidFill>
              </a:rPr>
              <a:pPr defTabSz="914400">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220547521"/>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fr-FR" sz="2800" b="1" dirty="0">
                <a:solidFill>
                  <a:schemeClr val="bg1"/>
                </a:solidFill>
              </a:rPr>
              <a:t>CEE/FAO Section de la forêt et du bois</a:t>
            </a:r>
          </a:p>
        </p:txBody>
      </p:sp>
      <p:sp>
        <p:nvSpPr>
          <p:cNvPr id="10" name="Content Placeholder 1">
            <a:extLst>
              <a:ext uri="{FF2B5EF4-FFF2-40B4-BE49-F238E27FC236}">
                <a16:creationId xmlns:a16="http://schemas.microsoft.com/office/drawing/2014/main" id="{23B35C12-0F8B-4E89-933A-34F223912DB7}"/>
              </a:ext>
            </a:extLst>
          </p:cNvPr>
          <p:cNvSpPr txBox="1">
            <a:spLocks/>
          </p:cNvSpPr>
          <p:nvPr/>
        </p:nvSpPr>
        <p:spPr>
          <a:xfrm>
            <a:off x="643468" y="2638044"/>
            <a:ext cx="3363974" cy="34156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6" indent="0" fontAlgn="t">
              <a:buNone/>
            </a:pPr>
            <a:r>
              <a:rPr lang="en-US" sz="2000" b="1" dirty="0">
                <a:solidFill>
                  <a:schemeClr val="bg1"/>
                </a:solidFill>
              </a:rPr>
              <a:t>Nos </a:t>
            </a:r>
            <a:r>
              <a:rPr lang="fr-FR" sz="2000" b="1" dirty="0">
                <a:solidFill>
                  <a:schemeClr val="bg1"/>
                </a:solidFill>
              </a:rPr>
              <a:t>domaines d’activités</a:t>
            </a:r>
            <a:r>
              <a:rPr lang="en-US" sz="2000" b="1" dirty="0">
                <a:solidFill>
                  <a:schemeClr val="bg1"/>
                </a:solidFill>
              </a:rPr>
              <a:t>: </a:t>
            </a:r>
          </a:p>
          <a:p>
            <a:pPr marL="361950" indent="-276225" fontAlgn="t">
              <a:buFont typeface="+mj-lt"/>
              <a:buAutoNum type="arabicPeriod"/>
            </a:pPr>
            <a:r>
              <a:rPr lang="fr-FR" sz="2000" dirty="0">
                <a:solidFill>
                  <a:schemeClr val="bg1"/>
                </a:solidFill>
              </a:rPr>
              <a:t>Données, suivi, rapports et évaluation</a:t>
            </a:r>
          </a:p>
          <a:p>
            <a:pPr marL="361950" indent="-276225" fontAlgn="t">
              <a:buFont typeface="+mj-lt"/>
              <a:buAutoNum type="arabicPeriod"/>
            </a:pPr>
            <a:r>
              <a:rPr lang="fr-FR" sz="2000" dirty="0">
                <a:solidFill>
                  <a:schemeClr val="bg1"/>
                </a:solidFill>
              </a:rPr>
              <a:t>Concertation et conseils sur les politiques à mener</a:t>
            </a:r>
          </a:p>
          <a:p>
            <a:pPr marL="361950" indent="-276225" fontAlgn="t">
              <a:buFont typeface="+mj-lt"/>
              <a:buAutoNum type="arabicPeriod"/>
            </a:pPr>
            <a:r>
              <a:rPr lang="fr-FR" sz="2000" dirty="0">
                <a:solidFill>
                  <a:schemeClr val="bg1"/>
                </a:solidFill>
              </a:rPr>
              <a:t>Communication et information</a:t>
            </a:r>
          </a:p>
          <a:p>
            <a:pPr marL="361950" indent="-276225" fontAlgn="t">
              <a:buFont typeface="+mj-lt"/>
              <a:buAutoNum type="arabicPeriod"/>
            </a:pPr>
            <a:r>
              <a:rPr lang="fr-FR" sz="2000" dirty="0">
                <a:solidFill>
                  <a:schemeClr val="bg1"/>
                </a:solidFill>
              </a:rPr>
              <a:t>Renforcement des capacités</a:t>
            </a:r>
          </a:p>
        </p:txBody>
      </p:sp>
      <p:sp>
        <p:nvSpPr>
          <p:cNvPr id="3" name="Slide Number Placeholder 2">
            <a:extLst>
              <a:ext uri="{FF2B5EF4-FFF2-40B4-BE49-F238E27FC236}">
                <a16:creationId xmlns:a16="http://schemas.microsoft.com/office/drawing/2014/main" id="{DDA85CDB-0D99-4218-8A37-68E6BEB7D565}"/>
              </a:ext>
            </a:extLst>
          </p:cNvPr>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defTabSz="914400">
              <a:spcAft>
                <a:spcPts val="600"/>
              </a:spcAft>
            </a:pPr>
            <a:fld id="{FEB09506-28EA-4C19-A061-02E7C9DE017B}" type="slidenum">
              <a:rPr lang="en-US">
                <a:solidFill>
                  <a:schemeClr val="tx1">
                    <a:alpha val="80000"/>
                  </a:schemeClr>
                </a:solidFill>
              </a:rPr>
              <a:pPr defTabSz="914400">
                <a:spcAft>
                  <a:spcPts val="600"/>
                </a:spcAft>
              </a:pPr>
              <a:t>6</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ECA9762F-5877-4609-A9BC-347CFCEADB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9200" y="2240782"/>
            <a:ext cx="7010877" cy="3583554"/>
          </a:xfrm>
          <a:prstGeom prst="rect">
            <a:avLst/>
          </a:prstGeom>
        </p:spPr>
      </p:pic>
    </p:spTree>
    <p:extLst>
      <p:ext uri="{BB962C8B-B14F-4D97-AF65-F5344CB8AC3E}">
        <p14:creationId xmlns:p14="http://schemas.microsoft.com/office/powerpoint/2010/main" val="871763492"/>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084D83-B706-46F8-93E9-1AE750231E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75982" y="2344221"/>
            <a:ext cx="1506285" cy="2125686"/>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9" name="Picture 8">
            <a:extLst>
              <a:ext uri="{FF2B5EF4-FFF2-40B4-BE49-F238E27FC236}">
                <a16:creationId xmlns:a16="http://schemas.microsoft.com/office/drawing/2014/main" id="{EEC16926-6808-4FA0-AA50-DA4906CDA9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4957" y="2279132"/>
            <a:ext cx="1703575" cy="2389213"/>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1" name="Picture 10">
            <a:extLst>
              <a:ext uri="{FF2B5EF4-FFF2-40B4-BE49-F238E27FC236}">
                <a16:creationId xmlns:a16="http://schemas.microsoft.com/office/drawing/2014/main" id="{7D749419-355B-4AFC-9851-203C65CF0A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39475" y="2212207"/>
            <a:ext cx="1871916" cy="2658867"/>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2" name="Picture 11">
            <a:extLst>
              <a:ext uri="{FF2B5EF4-FFF2-40B4-BE49-F238E27FC236}">
                <a16:creationId xmlns:a16="http://schemas.microsoft.com/office/drawing/2014/main" id="{724C39F2-02CA-4702-8BD7-98F83685A3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43962" y="2158457"/>
            <a:ext cx="2167912" cy="3075841"/>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3" name="Picture 12">
            <a:extLst>
              <a:ext uri="{FF2B5EF4-FFF2-40B4-BE49-F238E27FC236}">
                <a16:creationId xmlns:a16="http://schemas.microsoft.com/office/drawing/2014/main" id="{2C48BE8E-AB02-41D5-8B1E-63F758B534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00983" y="1927860"/>
            <a:ext cx="2738814" cy="3872276"/>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pic>
        <p:nvPicPr>
          <p:cNvPr id="14" name="Picture 13">
            <a:extLst>
              <a:ext uri="{FF2B5EF4-FFF2-40B4-BE49-F238E27FC236}">
                <a16:creationId xmlns:a16="http://schemas.microsoft.com/office/drawing/2014/main" id="{51967342-BF76-472D-8B99-BD599474A62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40620" y="1660000"/>
            <a:ext cx="3555595" cy="4791366"/>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orthographicFront"/>
            <a:lightRig rig="threePt" dir="t">
              <a:rot lat="0" lon="0" rev="2700000"/>
            </a:lightRig>
          </a:scene3d>
          <a:sp3d>
            <a:bevelT w="63500"/>
            <a:bevelB w="139700" prst="cross"/>
          </a:sp3d>
        </p:spPr>
      </p:pic>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3">
            <a:extLst>
              <a:ext uri="{FF2B5EF4-FFF2-40B4-BE49-F238E27FC236}">
                <a16:creationId xmlns:a16="http://schemas.microsoft.com/office/drawing/2014/main" id="{B517F357-C82E-43F8-9EED-BB20B292DB70}"/>
              </a:ext>
            </a:extLst>
          </p:cNvPr>
          <p:cNvSpPr txBox="1">
            <a:spLocks/>
          </p:cNvSpPr>
          <p:nvPr/>
        </p:nvSpPr>
        <p:spPr>
          <a:xfrm>
            <a:off x="643467" y="643467"/>
            <a:ext cx="3363974" cy="1597315"/>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Aft>
                <a:spcPts val="600"/>
              </a:spcAft>
            </a:pPr>
            <a:r>
              <a:rPr lang="fr-FR" sz="2800" b="1">
                <a:solidFill>
                  <a:prstClr val="white"/>
                </a:solidFill>
              </a:rPr>
              <a:t>La Revue annuelle du marché des produits forestiers </a:t>
            </a:r>
            <a:endParaRPr kumimoji="0" lang="fr-FR"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10" name="Content Placeholder 1">
            <a:extLst>
              <a:ext uri="{FF2B5EF4-FFF2-40B4-BE49-F238E27FC236}">
                <a16:creationId xmlns:a16="http://schemas.microsoft.com/office/drawing/2014/main" id="{23B35C12-0F8B-4E89-933A-34F223912DB7}"/>
              </a:ext>
            </a:extLst>
          </p:cNvPr>
          <p:cNvSpPr txBox="1">
            <a:spLocks/>
          </p:cNvSpPr>
          <p:nvPr/>
        </p:nvSpPr>
        <p:spPr>
          <a:xfrm>
            <a:off x="643468" y="2638044"/>
            <a:ext cx="3363974" cy="38103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fontAlgn="t">
              <a:buFontTx/>
              <a:buChar char="-"/>
            </a:pPr>
            <a:r>
              <a:rPr lang="fr-FR" sz="2000" b="1" dirty="0">
                <a:solidFill>
                  <a:prstClr val="white"/>
                </a:solidFill>
              </a:rPr>
              <a:t>Fournit une analyse complète des marchés dans la région de la CEE </a:t>
            </a:r>
          </a:p>
          <a:p>
            <a:pPr marL="266700" lvl="0" fontAlgn="t">
              <a:buFontTx/>
              <a:buChar char="-"/>
            </a:pPr>
            <a:r>
              <a:rPr lang="fr-FR" sz="2000" b="1" dirty="0">
                <a:solidFill>
                  <a:prstClr val="white"/>
                </a:solidFill>
              </a:rPr>
              <a:t>Examine l’influence sur les marchés des principaux facteurs hors de la région</a:t>
            </a:r>
          </a:p>
          <a:p>
            <a:pPr marL="381006" lvl="0" indent="-342900" fontAlgn="t">
              <a:buFontTx/>
              <a:buChar char="-"/>
            </a:pPr>
            <a:r>
              <a:rPr lang="fr-FR" sz="2000" b="1" dirty="0">
                <a:solidFill>
                  <a:prstClr val="white"/>
                </a:solidFill>
              </a:rPr>
              <a:t>Traite des produits forestiers à partir de la forêt jusqu’à l’utilisateur final</a:t>
            </a:r>
            <a:r>
              <a:rPr lang="fr-FR" sz="2000" dirty="0">
                <a:solidFill>
                  <a:prstClr val="white"/>
                </a:solidFill>
              </a:rPr>
              <a:t> (c’est-à-dire des bois ronds et des produits de première transformation, aux produits à valeur ajoutée et aux produits utilisés dans la construction de logements). </a:t>
            </a:r>
            <a:endParaRPr kumimoji="0" lang="fr-FR" sz="20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DA85CDB-0D99-4218-8A37-68E6BEB7D565}"/>
              </a:ext>
            </a:extLst>
          </p:cNvPr>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EB09506-28EA-4C19-A061-02E7C9DE017B}" type="slidenum">
              <a:rPr kumimoji="0" lang="en-US" sz="1200" b="0" i="0" u="none" strike="noStrike" kern="1200" cap="none" spc="0" normalizeH="0" baseline="0" noProof="0" smtClean="0">
                <a:ln>
                  <a:noFill/>
                </a:ln>
                <a:solidFill>
                  <a:prstClr val="black">
                    <a:alpha val="8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72661"/>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2"/>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999"/>
                                          </p:stCondLst>
                                        </p:cTn>
                                        <p:tgtEl>
                                          <p:spTgt spid="13"/>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9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AB61CC-CDDC-413C-B066-5AF52FEF4EAC}"/>
              </a:ext>
            </a:extLst>
          </p:cNvPr>
          <p:cNvSpPr/>
          <p:nvPr/>
        </p:nvSpPr>
        <p:spPr>
          <a:xfrm>
            <a:off x="1327856" y="4891314"/>
            <a:ext cx="9489722" cy="1966685"/>
          </a:xfrm>
          <a:prstGeom prst="rect">
            <a:avLst/>
          </a:prstGeom>
        </p:spPr>
        <p:txBody>
          <a:bodyPr wrap="square" anchor="ctr" anchorCtr="0">
            <a:noAutofit/>
          </a:bodyPr>
          <a:lstStyle/>
          <a:p>
            <a:pPr marL="923948" indent="-742969">
              <a:spcBef>
                <a:spcPts val="600"/>
              </a:spcBef>
              <a:buFont typeface="+mj-lt"/>
              <a:buAutoNum type="arabicPeriod" startAt="2"/>
            </a:pPr>
            <a:r>
              <a:rPr lang="fr-FR" sz="3600" dirty="0"/>
              <a:t>Gestion durable des forêts </a:t>
            </a:r>
          </a:p>
          <a:p>
            <a:pPr marL="180979">
              <a:spcBef>
                <a:spcPts val="600"/>
              </a:spcBef>
            </a:pPr>
            <a:r>
              <a:rPr lang="fr-FR" sz="3600" dirty="0"/>
              <a:t>		– quelques chiffres et tendances actuelles</a:t>
            </a:r>
          </a:p>
        </p:txBody>
      </p:sp>
    </p:spTree>
    <p:extLst>
      <p:ext uri="{BB962C8B-B14F-4D97-AF65-F5344CB8AC3E}">
        <p14:creationId xmlns:p14="http://schemas.microsoft.com/office/powerpoint/2010/main" val="2920191601"/>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91D86-9E34-462C-BD1C-D752E842A75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68000" rIns="91440" bIns="45720" numCol="1" spcCol="0" rtlCol="0" fromWordArt="0" anchor="t" anchorCtr="0" forceAA="0" compatLnSpc="1">
            <a:prstTxWarp prst="textNoShape">
              <a:avLst/>
            </a:prstTxWarp>
            <a:noAutofit/>
          </a:bodyPr>
          <a:lstStyle/>
          <a:p>
            <a:pPr algn="ctr"/>
            <a:r>
              <a:rPr lang="fr-CH" sz="4400" dirty="0">
                <a:ln w="0"/>
                <a:solidFill>
                  <a:schemeClr val="bg1"/>
                </a:solidFill>
                <a:effectLst>
                  <a:outerShdw blurRad="38100" dist="19050" dir="2700000" algn="tl" rotWithShape="0">
                    <a:schemeClr val="dk1">
                      <a:alpha val="40000"/>
                    </a:schemeClr>
                  </a:outerShdw>
                </a:effectLst>
              </a:rPr>
              <a:t>L’homme est en train de détruire la forêt!</a:t>
            </a:r>
          </a:p>
        </p:txBody>
      </p:sp>
      <p:sp>
        <p:nvSpPr>
          <p:cNvPr id="4" name="Slide Number Placeholder 3">
            <a:extLst>
              <a:ext uri="{FF2B5EF4-FFF2-40B4-BE49-F238E27FC236}">
                <a16:creationId xmlns:a16="http://schemas.microsoft.com/office/drawing/2014/main" id="{C2F87910-7CFC-4B41-97FB-D478BDB67C7D}"/>
              </a:ext>
            </a:extLst>
          </p:cNvPr>
          <p:cNvSpPr>
            <a:spLocks noGrp="1"/>
          </p:cNvSpPr>
          <p:nvPr>
            <p:ph type="sldNum" sz="quarter" idx="12"/>
          </p:nvPr>
        </p:nvSpPr>
        <p:spPr/>
        <p:txBody>
          <a:bodyPr/>
          <a:lstStyle/>
          <a:p>
            <a:fld id="{FEB09506-28EA-4C19-A061-02E7C9DE017B}" type="slidenum">
              <a:rPr lang="en-US" smtClean="0"/>
              <a:t>9</a:t>
            </a:fld>
            <a:endParaRPr lang="en-US"/>
          </a:p>
        </p:txBody>
      </p:sp>
      <p:sp>
        <p:nvSpPr>
          <p:cNvPr id="5" name="TextBox 4">
            <a:extLst>
              <a:ext uri="{FF2B5EF4-FFF2-40B4-BE49-F238E27FC236}">
                <a16:creationId xmlns:a16="http://schemas.microsoft.com/office/drawing/2014/main" id="{DBC8695A-732D-4A0F-96F8-DF537628DFA7}"/>
              </a:ext>
            </a:extLst>
          </p:cNvPr>
          <p:cNvSpPr txBox="1"/>
          <p:nvPr/>
        </p:nvSpPr>
        <p:spPr>
          <a:xfrm>
            <a:off x="1789471" y="2664542"/>
            <a:ext cx="1038105" cy="646331"/>
          </a:xfrm>
          <a:prstGeom prst="rect">
            <a:avLst/>
          </a:prstGeom>
          <a:noFill/>
        </p:spPr>
        <p:txBody>
          <a:bodyPr wrap="none" rtlCol="0">
            <a:spAutoFit/>
          </a:bodyPr>
          <a:lstStyle/>
          <a:p>
            <a:r>
              <a:rPr lang="fr-CH" dirty="0"/>
              <a:t>Question</a:t>
            </a:r>
          </a:p>
          <a:p>
            <a:endParaRPr lang="fr-CH" dirty="0"/>
          </a:p>
        </p:txBody>
      </p:sp>
      <p:sp>
        <p:nvSpPr>
          <p:cNvPr id="7" name="Rectangle 6">
            <a:extLst>
              <a:ext uri="{FF2B5EF4-FFF2-40B4-BE49-F238E27FC236}">
                <a16:creationId xmlns:a16="http://schemas.microsoft.com/office/drawing/2014/main" id="{A5E6FFB1-1799-48F2-8F90-2A276BFB632B}"/>
              </a:ext>
            </a:extLst>
          </p:cNvPr>
          <p:cNvSpPr/>
          <p:nvPr/>
        </p:nvSpPr>
        <p:spPr>
          <a:xfrm>
            <a:off x="627860" y="2667555"/>
            <a:ext cx="11019856" cy="38071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CH" sz="4400" dirty="0">
                <a:solidFill>
                  <a:schemeClr val="tx1"/>
                </a:solidFill>
              </a:rPr>
              <a:t>Correct: </a:t>
            </a:r>
          </a:p>
          <a:p>
            <a:pPr algn="ctr"/>
            <a:r>
              <a:rPr lang="fr-CH" sz="4400" dirty="0">
                <a:solidFill>
                  <a:schemeClr val="tx1"/>
                </a:solidFill>
              </a:rPr>
              <a:t>    - 7.6 millions d’hectares par an</a:t>
            </a:r>
          </a:p>
          <a:p>
            <a:pPr algn="ctr"/>
            <a:r>
              <a:rPr lang="fr-CH" sz="4400" dirty="0">
                <a:solidFill>
                  <a:schemeClr val="tx1"/>
                </a:solidFill>
              </a:rPr>
              <a:t>    + 4.3 millions d’hectares par an</a:t>
            </a:r>
          </a:p>
          <a:p>
            <a:pPr algn="ctr"/>
            <a:r>
              <a:rPr lang="fr-CH" sz="4400" dirty="0">
                <a:solidFill>
                  <a:schemeClr val="tx1"/>
                </a:solidFill>
              </a:rPr>
              <a:t>===========================</a:t>
            </a:r>
          </a:p>
          <a:p>
            <a:pPr algn="ctr"/>
            <a:r>
              <a:rPr lang="fr-CH" sz="4400" dirty="0">
                <a:solidFill>
                  <a:schemeClr val="tx1"/>
                </a:solidFill>
                <a:latin typeface="DengXian" panose="02010600030101010101" pitchFamily="2" charset="-122"/>
                <a:ea typeface="DengXian" panose="02010600030101010101" pitchFamily="2" charset="-122"/>
              </a:rPr>
              <a:t>∑-</a:t>
            </a:r>
            <a:r>
              <a:rPr lang="fr-CH" sz="4400" dirty="0">
                <a:solidFill>
                  <a:schemeClr val="tx1"/>
                </a:solidFill>
              </a:rPr>
              <a:t>3 .3 millions d’hectares par an</a:t>
            </a:r>
          </a:p>
        </p:txBody>
      </p:sp>
      <p:sp>
        <p:nvSpPr>
          <p:cNvPr id="8" name="TextBox 7">
            <a:extLst>
              <a:ext uri="{FF2B5EF4-FFF2-40B4-BE49-F238E27FC236}">
                <a16:creationId xmlns:a16="http://schemas.microsoft.com/office/drawing/2014/main" id="{914620FA-4F16-4F32-9BA7-5968BCF359ED}"/>
              </a:ext>
            </a:extLst>
          </p:cNvPr>
          <p:cNvSpPr txBox="1"/>
          <p:nvPr/>
        </p:nvSpPr>
        <p:spPr>
          <a:xfrm>
            <a:off x="9438396" y="6134379"/>
            <a:ext cx="2252861" cy="369332"/>
          </a:xfrm>
          <a:prstGeom prst="rect">
            <a:avLst/>
          </a:prstGeom>
          <a:noFill/>
        </p:spPr>
        <p:txBody>
          <a:bodyPr wrap="none" rtlCol="0">
            <a:spAutoFit/>
          </a:bodyPr>
          <a:lstStyle/>
          <a:p>
            <a:r>
              <a:rPr lang="fr-FR" dirty="0"/>
              <a:t>Source: FAO FRA 2015</a:t>
            </a:r>
          </a:p>
        </p:txBody>
      </p:sp>
    </p:spTree>
    <p:extLst>
      <p:ext uri="{BB962C8B-B14F-4D97-AF65-F5344CB8AC3E}">
        <p14:creationId xmlns:p14="http://schemas.microsoft.com/office/powerpoint/2010/main" val="1994687222"/>
      </p:ext>
    </p:extLst>
  </p:cSld>
  <p:clrMapOvr>
    <a:masterClrMapping/>
  </p:clrMapOvr>
  <mc:AlternateContent xmlns:mc="http://schemas.openxmlformats.org/markup-compatibility/2006">
    <mc:Choice xmlns:p14="http://schemas.microsoft.com/office/powerpoint/2010/main" Requires="p14">
      <p:transition spd="slow" p14:dur="3000">
        <p:fade thruBlk="1"/>
      </p:transition>
    </mc:Choice>
    <mc:Fallback>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20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2000"/>
                                        <p:tgtEl>
                                          <p:spTgt spid="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10364</TotalTime>
  <Words>1936</Words>
  <Application>Microsoft Office PowerPoint</Application>
  <PresentationFormat>Widescreen</PresentationFormat>
  <Paragraphs>235</Paragraphs>
  <Slides>31</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DengXian</vt:lpstr>
      <vt:lpstr>Arial</vt:lpstr>
      <vt:lpstr>Arial Black</vt:lpstr>
      <vt:lpstr>Arial Narrow</vt:lpstr>
      <vt:lpstr>Calibri</vt:lpstr>
      <vt:lpstr>Calibri Light</vt:lpstr>
      <vt:lpstr>Office Theme</vt:lpstr>
      <vt:lpstr>PowerPoint Presentation</vt:lpstr>
      <vt:lpstr>PowerPoint Presentation</vt:lpstr>
      <vt:lpstr>PowerPoint Presentation</vt:lpstr>
      <vt:lpstr>Commission Économique pour l’Europe</vt:lpstr>
      <vt:lpstr>PowerPoint Presentation</vt:lpstr>
      <vt:lpstr>PowerPoint Presentation</vt:lpstr>
      <vt:lpstr>PowerPoint Presentation</vt:lpstr>
      <vt:lpstr>PowerPoint Presentation</vt:lpstr>
      <vt:lpstr>PowerPoint Presentation</vt:lpstr>
      <vt:lpstr>Changement de superficie forestière mondiale</vt:lpstr>
      <vt:lpstr>PowerPoint Presentation</vt:lpstr>
      <vt:lpstr>PowerPoint Presentation</vt:lpstr>
      <vt:lpstr>Superficie de forêt naturelle par région</vt:lpstr>
      <vt:lpstr>PowerPoint Presentation</vt:lpstr>
      <vt:lpstr>PowerPoint Presentation</vt:lpstr>
      <vt:lpstr>Sciages résineux – un produit clé pour la construction</vt:lpstr>
      <vt:lpstr>Sciages résineux – un produit clé pour la construction</vt:lpstr>
      <vt:lpstr>Sciages résineux – un produit clé pour la construction</vt:lpstr>
      <vt:lpstr>Top 10 – Producteurs des sciages résineux </vt:lpstr>
      <vt:lpstr>Top 10 – Exportateurs des sciages résineux </vt:lpstr>
      <vt:lpstr>PowerPoint Presentation</vt:lpstr>
      <vt:lpstr>Changement climatique  –  séquestrer</vt:lpstr>
      <vt:lpstr>Changement climatique  –  recycler</vt:lpstr>
      <vt:lpstr>Changement climatique  –  adapter</vt:lpstr>
      <vt:lpstr>Changement climatique  –  innover</vt:lpstr>
      <vt:lpstr>Changement climatique  –  substituer</vt:lpstr>
      <vt:lpstr>PowerPoint Presentation</vt:lpstr>
      <vt:lpstr>Vidéos</vt:lpstr>
      <vt:lpstr>Conclusions</vt:lpstr>
      <vt:lpstr>Conclusions</vt:lpstr>
      <vt:lpstr>PowerPoint Presentation</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Florian Steierer</dc:creator>
  <cp:lastModifiedBy>Florian Steierer</cp:lastModifiedBy>
  <cp:revision>648</cp:revision>
  <cp:lastPrinted>2019-01-28T15:40:11Z</cp:lastPrinted>
  <dcterms:created xsi:type="dcterms:W3CDTF">2016-07-29T13:01:46Z</dcterms:created>
  <dcterms:modified xsi:type="dcterms:W3CDTF">2019-01-28T15:40:16Z</dcterms:modified>
</cp:coreProperties>
</file>