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30"/>
  </p:notesMasterIdLst>
  <p:handoutMasterIdLst>
    <p:handoutMasterId r:id="rId31"/>
  </p:handoutMasterIdLst>
  <p:sldIdLst>
    <p:sldId id="347" r:id="rId2"/>
    <p:sldId id="471" r:id="rId3"/>
    <p:sldId id="395" r:id="rId4"/>
    <p:sldId id="397" r:id="rId5"/>
    <p:sldId id="502" r:id="rId6"/>
    <p:sldId id="507" r:id="rId7"/>
    <p:sldId id="508" r:id="rId8"/>
    <p:sldId id="501" r:id="rId9"/>
    <p:sldId id="505" r:id="rId10"/>
    <p:sldId id="500" r:id="rId11"/>
    <p:sldId id="510" r:id="rId12"/>
    <p:sldId id="512" r:id="rId13"/>
    <p:sldId id="498" r:id="rId14"/>
    <p:sldId id="511" r:id="rId15"/>
    <p:sldId id="401" r:id="rId16"/>
    <p:sldId id="481" r:id="rId17"/>
    <p:sldId id="493" r:id="rId18"/>
    <p:sldId id="488" r:id="rId19"/>
    <p:sldId id="513" r:id="rId20"/>
    <p:sldId id="515" r:id="rId21"/>
    <p:sldId id="514" r:id="rId22"/>
    <p:sldId id="516" r:id="rId23"/>
    <p:sldId id="517" r:id="rId24"/>
    <p:sldId id="492" r:id="rId25"/>
    <p:sldId id="503" r:id="rId26"/>
    <p:sldId id="487" r:id="rId27"/>
    <p:sldId id="518" r:id="rId28"/>
    <p:sldId id="442"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2" userDrawn="1">
          <p15:clr>
            <a:srgbClr val="A4A3A4"/>
          </p15:clr>
        </p15:guide>
        <p15:guide id="3" orient="horz" pos="2183" userDrawn="1">
          <p15:clr>
            <a:srgbClr val="A4A3A4"/>
          </p15:clr>
        </p15:guide>
        <p15:guide id="4" orient="horz" pos="822" userDrawn="1">
          <p15:clr>
            <a:srgbClr val="A4A3A4"/>
          </p15:clr>
        </p15:guide>
        <p15:guide id="6" pos="445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ksolana Shelest" initials="RS" lastIdx="1" clrIdx="0">
    <p:extLst/>
  </p:cmAuthor>
  <p:cmAuthor id="2" name="Florian Steierer" initials="FS" lastIdx="1" clrIdx="1">
    <p:extLst>
      <p:ext uri="{19B8F6BF-5375-455C-9EA6-DF929625EA0E}">
        <p15:presenceInfo xmlns:p15="http://schemas.microsoft.com/office/powerpoint/2012/main" userId="S-1-5-21-1645522239-1177238915-839522115-38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72D"/>
    <a:srgbClr val="283F19"/>
    <a:srgbClr val="3E2300"/>
    <a:srgbClr val="333300"/>
    <a:srgbClr val="365422"/>
    <a:srgbClr val="7FB957"/>
    <a:srgbClr val="D2DEEF"/>
    <a:srgbClr val="6AA343"/>
    <a:srgbClr val="5C8E3A"/>
    <a:srgbClr val="517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5205" autoAdjust="0"/>
  </p:normalViewPr>
  <p:slideViewPr>
    <p:cSldViewPr snapToGrid="0">
      <p:cViewPr varScale="1">
        <p:scale>
          <a:sx n="45" d="100"/>
          <a:sy n="45" d="100"/>
        </p:scale>
        <p:origin x="2006" y="43"/>
      </p:cViewPr>
      <p:guideLst>
        <p:guide pos="322"/>
        <p:guide orient="horz" pos="2183"/>
        <p:guide orient="horz" pos="822"/>
        <p:guide pos="4454"/>
      </p:guideLst>
    </p:cSldViewPr>
  </p:slideViewPr>
  <p:outlineViewPr>
    <p:cViewPr>
      <p:scale>
        <a:sx n="33" d="100"/>
        <a:sy n="33" d="100"/>
      </p:scale>
      <p:origin x="0" y="-4290"/>
    </p:cViewPr>
  </p:outlineViewPr>
  <p:notesTextViewPr>
    <p:cViewPr>
      <p:scale>
        <a:sx n="3" d="2"/>
        <a:sy n="3" d="2"/>
      </p:scale>
      <p:origin x="0" y="0"/>
    </p:cViewPr>
  </p:notesTextViewPr>
  <p:notesViewPr>
    <p:cSldViewPr snapToGrid="0">
      <p:cViewPr varScale="1">
        <p:scale>
          <a:sx n="119" d="100"/>
          <a:sy n="119" d="100"/>
        </p:scale>
        <p:origin x="-229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fr-CH" dirty="0" err="1"/>
              <a:t>Title</a:t>
            </a:r>
            <a:r>
              <a:rPr lang="fr-CH" dirty="0"/>
              <a:t> of </a:t>
            </a:r>
            <a:r>
              <a:rPr lang="fr-CH" dirty="0" err="1"/>
              <a:t>Presentation</a:t>
            </a:r>
            <a:endParaRPr lang="en-GB" dirty="0"/>
          </a:p>
        </p:txBody>
      </p:sp>
      <p:sp>
        <p:nvSpPr>
          <p:cNvPr id="3" name="Date Placeholder 2"/>
          <p:cNvSpPr>
            <a:spLocks noGrp="1"/>
          </p:cNvSpPr>
          <p:nvPr>
            <p:ph type="dt" sz="quarter" idx="1"/>
          </p:nvPr>
        </p:nvSpPr>
        <p:spPr>
          <a:xfrm>
            <a:off x="3850837" y="0"/>
            <a:ext cx="2945659" cy="496332"/>
          </a:xfrm>
          <a:prstGeom prst="rect">
            <a:avLst/>
          </a:prstGeom>
        </p:spPr>
        <p:txBody>
          <a:bodyPr vert="horz" lIns="91440" tIns="45720" rIns="91440" bIns="45720" rtlCol="0"/>
          <a:lstStyle>
            <a:lvl1pPr algn="r">
              <a:defRPr sz="1200"/>
            </a:lvl1pPr>
          </a:lstStyle>
          <a:p>
            <a:fld id="{114A3DD5-07C1-4681-82E3-10408967883E}" type="datetimeFigureOut">
              <a:rPr lang="en-GB" smtClean="0"/>
              <a:t>30/01/2019</a:t>
            </a:fld>
            <a:endParaRPr lang="en-GB"/>
          </a:p>
        </p:txBody>
      </p:sp>
      <p:sp>
        <p:nvSpPr>
          <p:cNvPr id="4" name="Footer Placeholder 3"/>
          <p:cNvSpPr>
            <a:spLocks noGrp="1"/>
          </p:cNvSpPr>
          <p:nvPr>
            <p:ph type="ftr" sz="quarter" idx="2"/>
          </p:nvPr>
        </p:nvSpPr>
        <p:spPr>
          <a:xfrm>
            <a:off x="0" y="9428009"/>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837" y="9428009"/>
            <a:ext cx="2945659" cy="496332"/>
          </a:xfrm>
          <a:prstGeom prst="rect">
            <a:avLst/>
          </a:prstGeom>
        </p:spPr>
        <p:txBody>
          <a:bodyPr vert="horz" lIns="91440" tIns="45720" rIns="91440" bIns="45720" rtlCol="0" anchor="b"/>
          <a:lstStyle>
            <a:lvl1pPr algn="r">
              <a:defRPr sz="1200"/>
            </a:lvl1pPr>
          </a:lstStyle>
          <a:p>
            <a:fld id="{B48DF8F7-A2E2-4E30-B689-B49EBFBCBB0B}" type="slidenum">
              <a:rPr lang="en-GB" smtClean="0"/>
              <a:t>‹N°›</a:t>
            </a:fld>
            <a:endParaRPr lang="en-GB"/>
          </a:p>
        </p:txBody>
      </p:sp>
    </p:spTree>
    <p:extLst>
      <p:ext uri="{BB962C8B-B14F-4D97-AF65-F5344CB8AC3E}">
        <p14:creationId xmlns:p14="http://schemas.microsoft.com/office/powerpoint/2010/main" val="24954576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3"/>
            <a:ext cx="2945659" cy="498055"/>
          </a:xfrm>
          <a:prstGeom prst="rect">
            <a:avLst/>
          </a:prstGeom>
        </p:spPr>
        <p:txBody>
          <a:bodyPr vert="horz" lIns="91440" tIns="45720" rIns="91440" bIns="45720" rtlCol="0"/>
          <a:lstStyle>
            <a:lvl1pPr algn="r">
              <a:defRPr sz="1200"/>
            </a:lvl1pPr>
          </a:lstStyle>
          <a:p>
            <a:fld id="{147FDE8E-C9EA-4A43-8789-DFF19C510078}" type="datetimeFigureOut">
              <a:rPr lang="en-US" smtClean="0"/>
              <a:t>1/30/2019</a:t>
            </a:fld>
            <a:endParaRPr lang="en-US"/>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8F856F99-1514-4F4B-89CD-D1870C008194}" type="slidenum">
              <a:rPr lang="en-US" smtClean="0"/>
              <a:t>‹N°›</a:t>
            </a:fld>
            <a:endParaRPr lang="en-US"/>
          </a:p>
        </p:txBody>
      </p:sp>
    </p:spTree>
    <p:extLst>
      <p:ext uri="{BB962C8B-B14F-4D97-AF65-F5344CB8AC3E}">
        <p14:creationId xmlns:p14="http://schemas.microsoft.com/office/powerpoint/2010/main" val="57134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GB" dirty="0"/>
              <a:t>Merci M </a:t>
            </a:r>
            <a:r>
              <a:rPr lang="en-GB" dirty="0" err="1"/>
              <a:t>Haegi</a:t>
            </a:r>
            <a:r>
              <a:rPr lang="en-GB" dirty="0"/>
              <a:t> et Lignum, M</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a:t>
            </a:fld>
            <a:endParaRPr lang="en-US"/>
          </a:p>
        </p:txBody>
      </p:sp>
    </p:spTree>
    <p:extLst>
      <p:ext uri="{BB962C8B-B14F-4D97-AF65-F5344CB8AC3E}">
        <p14:creationId xmlns:p14="http://schemas.microsoft.com/office/powerpoint/2010/main" val="183846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10</a:t>
            </a:fld>
            <a:endParaRPr lang="en-US"/>
          </a:p>
        </p:txBody>
      </p:sp>
    </p:spTree>
    <p:extLst>
      <p:ext uri="{BB962C8B-B14F-4D97-AF65-F5344CB8AC3E}">
        <p14:creationId xmlns:p14="http://schemas.microsoft.com/office/powerpoint/2010/main" val="3717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fr-CH" dirty="0"/>
              <a:t>Association Européenne de libre échanges </a:t>
            </a:r>
          </a:p>
          <a:p>
            <a:endParaRPr lang="fr-CH" dirty="0"/>
          </a:p>
          <a:p>
            <a:endParaRPr lang="fr-CH" dirty="0"/>
          </a:p>
          <a:p>
            <a:r>
              <a:rPr lang="fr-CH" dirty="0" err="1"/>
              <a:t>Holznot</a:t>
            </a:r>
            <a:r>
              <a:rPr lang="fr-CH" dirty="0"/>
              <a:t> in the 16th-19th century </a:t>
            </a:r>
          </a:p>
          <a:p>
            <a:endParaRPr lang="fr-CH" dirty="0"/>
          </a:p>
          <a:p>
            <a:r>
              <a:rPr lang="fr-CH" dirty="0"/>
              <a:t>One of the </a:t>
            </a:r>
            <a:r>
              <a:rPr lang="fr-CH" dirty="0" err="1"/>
              <a:t>oldest</a:t>
            </a:r>
            <a:r>
              <a:rPr lang="fr-CH" dirty="0"/>
              <a:t> </a:t>
            </a:r>
            <a:r>
              <a:rPr lang="fr-CH" dirty="0" err="1"/>
              <a:t>landscape</a:t>
            </a:r>
            <a:r>
              <a:rPr lang="fr-CH" dirty="0"/>
              <a:t> </a:t>
            </a:r>
            <a:r>
              <a:rPr lang="fr-CH" dirty="0" err="1"/>
              <a:t>paintings</a:t>
            </a:r>
            <a:r>
              <a:rPr lang="fr-CH" dirty="0"/>
              <a:t> </a:t>
            </a:r>
          </a:p>
          <a:p>
            <a:endParaRPr lang="fr-CH" dirty="0"/>
          </a:p>
          <a:p>
            <a:r>
              <a:rPr lang="fr-CH" dirty="0"/>
              <a:t>Little </a:t>
            </a:r>
            <a:r>
              <a:rPr lang="fr-CH" dirty="0" err="1"/>
              <a:t>forest</a:t>
            </a:r>
            <a:r>
              <a:rPr lang="fr-CH" dirty="0"/>
              <a:t> in the painting – </a:t>
            </a:r>
            <a:r>
              <a:rPr lang="fr-CH" dirty="0" err="1"/>
              <a:t>actually</a:t>
            </a:r>
            <a:r>
              <a:rPr lang="fr-CH" dirty="0"/>
              <a:t> </a:t>
            </a:r>
            <a:r>
              <a:rPr lang="fr-CH" dirty="0" err="1"/>
              <a:t>it</a:t>
            </a:r>
            <a:r>
              <a:rPr lang="fr-CH" dirty="0"/>
              <a:t> </a:t>
            </a:r>
            <a:r>
              <a:rPr lang="fr-CH" dirty="0" err="1"/>
              <a:t>is</a:t>
            </a:r>
            <a:r>
              <a:rPr lang="fr-CH" dirty="0"/>
              <a:t> </a:t>
            </a:r>
            <a:r>
              <a:rPr lang="fr-CH" dirty="0" err="1"/>
              <a:t>painted</a:t>
            </a:r>
            <a:r>
              <a:rPr lang="fr-CH" dirty="0"/>
              <a:t> 1444 – about 50 to 100 </a:t>
            </a:r>
            <a:r>
              <a:rPr lang="fr-CH" dirty="0" err="1"/>
              <a:t>years</a:t>
            </a:r>
            <a:r>
              <a:rPr lang="fr-CH" dirty="0"/>
              <a:t> </a:t>
            </a:r>
            <a:r>
              <a:rPr lang="fr-CH" dirty="0" err="1"/>
              <a:t>before</a:t>
            </a:r>
            <a:r>
              <a:rPr lang="fr-CH" dirty="0"/>
              <a:t> in Germany and </a:t>
            </a:r>
            <a:r>
              <a:rPr lang="fr-CH" dirty="0" err="1"/>
              <a:t>other</a:t>
            </a:r>
            <a:r>
              <a:rPr lang="fr-CH" dirty="0"/>
              <a:t> </a:t>
            </a:r>
            <a:r>
              <a:rPr lang="fr-CH" dirty="0" err="1"/>
              <a:t>regions</a:t>
            </a:r>
            <a:r>
              <a:rPr lang="fr-CH" dirty="0"/>
              <a:t> the </a:t>
            </a:r>
            <a:r>
              <a:rPr lang="fr-CH" dirty="0" err="1"/>
              <a:t>Holznot</a:t>
            </a:r>
            <a:r>
              <a:rPr lang="fr-CH" dirty="0"/>
              <a:t> </a:t>
            </a:r>
            <a:r>
              <a:rPr lang="fr-CH" dirty="0" err="1"/>
              <a:t>was</a:t>
            </a:r>
            <a:r>
              <a:rPr lang="fr-CH" dirty="0"/>
              <a:t> </a:t>
            </a:r>
            <a:r>
              <a:rPr lang="fr-CH" dirty="0" err="1"/>
              <a:t>proclaimed</a:t>
            </a:r>
            <a:r>
              <a:rPr lang="fr-CH" dirty="0"/>
              <a:t> – </a:t>
            </a:r>
            <a:r>
              <a:rPr lang="fr-CH" dirty="0" err="1"/>
              <a:t>wood</a:t>
            </a:r>
            <a:r>
              <a:rPr lang="fr-CH" dirty="0"/>
              <a:t> </a:t>
            </a:r>
            <a:r>
              <a:rPr lang="fr-CH" dirty="0" err="1"/>
              <a:t>scarcity</a:t>
            </a:r>
            <a:r>
              <a:rPr lang="fr-CH" dirty="0"/>
              <a:t> </a:t>
            </a:r>
            <a:r>
              <a:rPr lang="fr-CH" dirty="0" err="1"/>
              <a:t>caused</a:t>
            </a:r>
            <a:r>
              <a:rPr lang="fr-CH" dirty="0"/>
              <a:t> by </a:t>
            </a:r>
            <a:r>
              <a:rPr lang="fr-CH" dirty="0" err="1"/>
              <a:t>early</a:t>
            </a:r>
            <a:r>
              <a:rPr lang="fr-CH" dirty="0"/>
              <a:t> </a:t>
            </a:r>
            <a:r>
              <a:rPr lang="fr-CH" dirty="0" err="1"/>
              <a:t>industrialization</a:t>
            </a:r>
            <a:r>
              <a:rPr lang="fr-CH" dirty="0"/>
              <a:t> – Salines, </a:t>
            </a:r>
            <a:r>
              <a:rPr lang="fr-CH" dirty="0" err="1"/>
              <a:t>mining</a:t>
            </a:r>
            <a:r>
              <a:rPr lang="fr-CH" dirty="0"/>
              <a:t> – </a:t>
            </a:r>
            <a:r>
              <a:rPr lang="fr-CH" dirty="0" err="1"/>
              <a:t>melting</a:t>
            </a:r>
            <a:r>
              <a:rPr lang="fr-CH" dirty="0"/>
              <a:t> and building tunnels, glass-</a:t>
            </a:r>
            <a:r>
              <a:rPr lang="fr-CH" dirty="0" err="1"/>
              <a:t>making</a:t>
            </a:r>
            <a:r>
              <a:rPr lang="fr-CH" dirty="0"/>
              <a:t> (</a:t>
            </a:r>
            <a:r>
              <a:rPr lang="fr-CH" dirty="0" err="1"/>
              <a:t>potash</a:t>
            </a:r>
            <a:r>
              <a:rPr lang="fr-CH" dirty="0"/>
              <a:t>), </a:t>
            </a:r>
            <a:r>
              <a:rPr lang="fr-CH" dirty="0" err="1"/>
              <a:t>ship</a:t>
            </a:r>
            <a:r>
              <a:rPr lang="fr-CH" dirty="0"/>
              <a:t> building etc. </a:t>
            </a:r>
            <a:r>
              <a:rPr lang="fr-CH" dirty="0" err="1"/>
              <a:t>had</a:t>
            </a:r>
            <a:r>
              <a:rPr lang="fr-CH" dirty="0"/>
              <a:t> a </a:t>
            </a:r>
            <a:r>
              <a:rPr lang="fr-CH" dirty="0" err="1"/>
              <a:t>huge</a:t>
            </a:r>
            <a:r>
              <a:rPr lang="fr-CH" dirty="0"/>
              <a:t> </a:t>
            </a:r>
            <a:r>
              <a:rPr lang="fr-CH" dirty="0" err="1"/>
              <a:t>toll</a:t>
            </a:r>
            <a:r>
              <a:rPr lang="fr-CH" dirty="0"/>
              <a:t> on </a:t>
            </a:r>
            <a:r>
              <a:rPr lang="fr-CH" dirty="0" err="1"/>
              <a:t>forest</a:t>
            </a:r>
            <a:r>
              <a:rPr lang="fr-CH" dirty="0"/>
              <a:t> </a:t>
            </a:r>
            <a:r>
              <a:rPr lang="fr-CH" dirty="0" err="1"/>
              <a:t>resources</a:t>
            </a:r>
            <a:r>
              <a:rPr lang="fr-CH" dirty="0"/>
              <a:t>. </a:t>
            </a:r>
          </a:p>
          <a:p>
            <a:endParaRPr lang="fr-CH" dirty="0"/>
          </a:p>
          <a:p>
            <a:r>
              <a:rPr lang="fr-CH" dirty="0"/>
              <a:t>2000 – 2015 – </a:t>
            </a:r>
            <a:r>
              <a:rPr lang="fr-CH" dirty="0" err="1"/>
              <a:t>forest</a:t>
            </a:r>
            <a:r>
              <a:rPr lang="fr-CH" dirty="0"/>
              <a:t> area in Europe </a:t>
            </a:r>
            <a:r>
              <a:rPr lang="fr-CH" dirty="0" err="1"/>
              <a:t>increased</a:t>
            </a:r>
            <a:r>
              <a:rPr lang="fr-CH" dirty="0"/>
              <a:t> by 8.9 million ha (EU/EFTA 6.2 million ha – or 3.7 %) – </a:t>
            </a:r>
            <a:r>
              <a:rPr lang="fr-CH" dirty="0" err="1"/>
              <a:t>Switzerland</a:t>
            </a:r>
            <a:r>
              <a:rPr lang="fr-CH" dirty="0"/>
              <a:t> has about 1.2 million ha of </a:t>
            </a:r>
            <a:r>
              <a:rPr lang="fr-CH" dirty="0" err="1"/>
              <a:t>forests</a:t>
            </a:r>
            <a:endParaRPr lang="fr-CH" dirty="0"/>
          </a:p>
          <a:p>
            <a:endParaRPr lang="fr-CH" dirty="0"/>
          </a:p>
          <a:p>
            <a:pPr rtl="0"/>
            <a:r>
              <a:rPr lang="fr-CH" dirty="0"/>
              <a:t>The </a:t>
            </a:r>
            <a:r>
              <a:rPr lang="fr-CH" dirty="0" err="1"/>
              <a:t>growing</a:t>
            </a:r>
            <a:r>
              <a:rPr lang="fr-CH" dirty="0"/>
              <a:t> stock </a:t>
            </a:r>
            <a:r>
              <a:rPr lang="fr-CH" dirty="0" err="1"/>
              <a:t>increased</a:t>
            </a:r>
            <a:r>
              <a:rPr lang="fr-CH" dirty="0"/>
              <a:t> </a:t>
            </a:r>
            <a:r>
              <a:rPr lang="fr-CH" dirty="0" err="1"/>
              <a:t>even</a:t>
            </a:r>
            <a:r>
              <a:rPr lang="fr-CH" dirty="0"/>
              <a:t> </a:t>
            </a:r>
            <a:r>
              <a:rPr lang="fr-CH" dirty="0" err="1"/>
              <a:t>faster</a:t>
            </a:r>
            <a:r>
              <a:rPr lang="fr-CH" dirty="0"/>
              <a:t>, i.e. </a:t>
            </a:r>
            <a:r>
              <a:rPr lang="fr-CH" dirty="0" err="1"/>
              <a:t>that</a:t>
            </a:r>
            <a:r>
              <a:rPr lang="fr-CH" dirty="0"/>
              <a:t> </a:t>
            </a:r>
            <a:r>
              <a:rPr lang="fr-CH" dirty="0" err="1"/>
              <a:t>member</a:t>
            </a:r>
            <a:r>
              <a:rPr lang="fr-CH" dirty="0"/>
              <a:t> states </a:t>
            </a:r>
            <a:r>
              <a:rPr lang="fr-CH" dirty="0" err="1"/>
              <a:t>don’t</a:t>
            </a:r>
            <a:r>
              <a:rPr lang="fr-CH" dirty="0"/>
              <a:t> use the full </a:t>
            </a:r>
            <a:r>
              <a:rPr lang="fr-CH" dirty="0" err="1"/>
              <a:t>potential</a:t>
            </a:r>
            <a:r>
              <a:rPr lang="fr-CH" dirty="0"/>
              <a:t> of </a:t>
            </a:r>
            <a:r>
              <a:rPr lang="fr-CH" dirty="0" err="1"/>
              <a:t>their</a:t>
            </a:r>
            <a:r>
              <a:rPr lang="fr-CH" dirty="0"/>
              <a:t> </a:t>
            </a:r>
            <a:r>
              <a:rPr lang="fr-CH" dirty="0" err="1"/>
              <a:t>forests</a:t>
            </a:r>
            <a:r>
              <a:rPr lang="fr-CH" dirty="0"/>
              <a:t> – EU/EFTA </a:t>
            </a:r>
            <a:r>
              <a:rPr lang="fr-CH" dirty="0" err="1"/>
              <a:t>growing</a:t>
            </a:r>
            <a:r>
              <a:rPr lang="fr-CH" dirty="0"/>
              <a:t> stock </a:t>
            </a:r>
            <a:r>
              <a:rPr lang="fr-CH" dirty="0" err="1"/>
              <a:t>increased</a:t>
            </a:r>
            <a:r>
              <a:rPr lang="fr-CH" dirty="0"/>
              <a:t> by 4.8 billion m3 </a:t>
            </a:r>
            <a:r>
              <a:rPr lang="fr-CH" dirty="0" err="1"/>
              <a:t>from</a:t>
            </a:r>
            <a:r>
              <a:rPr lang="fr-CH" dirty="0"/>
              <a:t> 2000 </a:t>
            </a:r>
            <a:r>
              <a:rPr lang="fr-CH" dirty="0" err="1"/>
              <a:t>until</a:t>
            </a:r>
            <a:r>
              <a:rPr lang="fr-CH" dirty="0"/>
              <a:t> 2015 – an </a:t>
            </a:r>
            <a:r>
              <a:rPr lang="fr-CH" dirty="0" err="1"/>
              <a:t>increase</a:t>
            </a:r>
            <a:r>
              <a:rPr lang="fr-CH" dirty="0"/>
              <a:t> by 21% - </a:t>
            </a:r>
            <a:r>
              <a:rPr lang="fr-CH" dirty="0" err="1"/>
              <a:t>Swiss</a:t>
            </a:r>
            <a:r>
              <a:rPr lang="fr-CH" dirty="0"/>
              <a:t> </a:t>
            </a:r>
            <a:r>
              <a:rPr lang="fr-CH" dirty="0" err="1"/>
              <a:t>forests</a:t>
            </a:r>
            <a:r>
              <a:rPr lang="fr-CH" dirty="0"/>
              <a:t> stock about 440 million m3 </a:t>
            </a:r>
          </a:p>
          <a:p>
            <a:pPr rtl="0"/>
            <a:endParaRPr lang="fr-CH" dirty="0"/>
          </a:p>
          <a:p>
            <a:pPr rtl="0"/>
            <a:r>
              <a:rPr lang="en-US" sz="1200" b="0" i="0" u="none" strike="noStrike" kern="1200" dirty="0">
                <a:solidFill>
                  <a:schemeClr val="tx1"/>
                </a:solidFill>
                <a:effectLst/>
                <a:latin typeface="+mn-lt"/>
                <a:ea typeface="+mn-ea"/>
                <a:cs typeface="+mn-cs"/>
              </a:rPr>
              <a:t>3.70%</a:t>
            </a:r>
            <a:r>
              <a:rPr lang="en-US" dirty="0"/>
              <a:t> = </a:t>
            </a:r>
            <a:r>
              <a:rPr lang="en-US" sz="1200" b="0" i="0" u="none" strike="noStrike" kern="1200" dirty="0">
                <a:solidFill>
                  <a:schemeClr val="tx1"/>
                </a:solidFill>
                <a:effectLst/>
                <a:latin typeface="+mn-lt"/>
                <a:ea typeface="+mn-ea"/>
                <a:cs typeface="+mn-cs"/>
              </a:rPr>
              <a:t>0.26%</a:t>
            </a:r>
            <a:r>
              <a:rPr lang="en-US" dirty="0"/>
              <a:t>  per year </a:t>
            </a:r>
            <a:r>
              <a:rPr lang="en-US" sz="1200" b="0" i="0" u="none" strike="noStrike" kern="1200" dirty="0">
                <a:solidFill>
                  <a:schemeClr val="tx1"/>
                </a:solidFill>
                <a:effectLst/>
                <a:latin typeface="+mn-lt"/>
                <a:ea typeface="+mn-ea"/>
                <a:cs typeface="+mn-cs"/>
              </a:rPr>
              <a:t>14.60%</a:t>
            </a:r>
            <a:r>
              <a:rPr lang="en-US" dirty="0"/>
              <a:t> = </a:t>
            </a:r>
            <a:r>
              <a:rPr lang="en-US" sz="1200" b="0" i="0" u="none" strike="noStrike" kern="1200" dirty="0">
                <a:solidFill>
                  <a:schemeClr val="tx1"/>
                </a:solidFill>
                <a:effectLst/>
                <a:latin typeface="+mn-lt"/>
                <a:ea typeface="+mn-ea"/>
                <a:cs typeface="+mn-cs"/>
              </a:rPr>
              <a:t>0.98%</a:t>
            </a:r>
            <a:r>
              <a:rPr lang="en-US" dirty="0"/>
              <a:t> per year </a:t>
            </a:r>
            <a:r>
              <a:rPr lang="en-US" sz="1200" b="0" i="0" u="none" strike="noStrike" kern="1200" dirty="0">
                <a:solidFill>
                  <a:schemeClr val="tx1"/>
                </a:solidFill>
                <a:effectLst/>
                <a:latin typeface="+mn-lt"/>
                <a:ea typeface="+mn-ea"/>
                <a:cs typeface="+mn-cs"/>
              </a:rPr>
              <a:t>30.90%</a:t>
            </a:r>
            <a:r>
              <a:rPr lang="en-US" dirty="0"/>
              <a:t> = </a:t>
            </a:r>
            <a:r>
              <a:rPr lang="en-US" sz="1200" b="0" i="0" u="none" strike="noStrike" kern="1200" dirty="0">
                <a:solidFill>
                  <a:schemeClr val="tx1"/>
                </a:solidFill>
                <a:effectLst/>
                <a:latin typeface="+mn-lt"/>
                <a:ea typeface="+mn-ea"/>
                <a:cs typeface="+mn-cs"/>
              </a:rPr>
              <a:t>1.95%</a:t>
            </a:r>
            <a:r>
              <a:rPr lang="en-US" dirty="0"/>
              <a:t> per year</a:t>
            </a:r>
            <a:endParaRPr lang="fr-CH" dirty="0"/>
          </a:p>
          <a:p>
            <a:pPr rtl="0"/>
            <a:endParaRPr lang="fr-CH" dirty="0"/>
          </a:p>
          <a:p>
            <a:pPr rtl="0"/>
            <a:r>
              <a:rPr lang="fr-CH" dirty="0" err="1"/>
              <a:t>Hardwood</a:t>
            </a:r>
            <a:r>
              <a:rPr lang="fr-CH" dirty="0"/>
              <a:t> </a:t>
            </a:r>
            <a:r>
              <a:rPr lang="fr-CH" dirty="0" err="1"/>
              <a:t>accounting</a:t>
            </a:r>
            <a:r>
              <a:rPr lang="fr-CH" dirty="0"/>
              <a:t> for 42 % of the </a:t>
            </a:r>
            <a:r>
              <a:rPr lang="fr-CH" dirty="0" err="1"/>
              <a:t>growing</a:t>
            </a:r>
            <a:r>
              <a:rPr lang="fr-CH" dirty="0"/>
              <a:t> stock </a:t>
            </a:r>
            <a:r>
              <a:rPr lang="fr-CH" dirty="0" err="1"/>
              <a:t>increased</a:t>
            </a:r>
            <a:r>
              <a:rPr lang="fr-CH" dirty="0"/>
              <a:t> by 31% and </a:t>
            </a:r>
            <a:r>
              <a:rPr lang="fr-CH" dirty="0" err="1"/>
              <a:t>softwood</a:t>
            </a:r>
            <a:r>
              <a:rPr lang="fr-CH" dirty="0"/>
              <a:t> </a:t>
            </a:r>
            <a:r>
              <a:rPr lang="fr-CH" dirty="0" err="1"/>
              <a:t>accounting</a:t>
            </a:r>
            <a:r>
              <a:rPr lang="fr-CH" dirty="0"/>
              <a:t> for 58% </a:t>
            </a:r>
            <a:r>
              <a:rPr lang="fr-CH" dirty="0" err="1"/>
              <a:t>increased</a:t>
            </a:r>
            <a:r>
              <a:rPr lang="fr-CH" dirty="0"/>
              <a:t> by 15% - </a:t>
            </a:r>
            <a:r>
              <a:rPr lang="fr-CH" dirty="0" err="1"/>
              <a:t>so</a:t>
            </a:r>
            <a:r>
              <a:rPr lang="fr-CH" dirty="0"/>
              <a:t> </a:t>
            </a:r>
            <a:r>
              <a:rPr lang="fr-CH" dirty="0" err="1"/>
              <a:t>we</a:t>
            </a:r>
            <a:r>
              <a:rPr lang="fr-CH" dirty="0"/>
              <a:t> are not running out for </a:t>
            </a:r>
            <a:r>
              <a:rPr lang="fr-CH" dirty="0" err="1"/>
              <a:t>wood</a:t>
            </a:r>
            <a:r>
              <a:rPr lang="fr-CH" dirty="0"/>
              <a:t> due to </a:t>
            </a:r>
            <a:r>
              <a:rPr lang="fr-CH" dirty="0" err="1"/>
              <a:t>overuse</a:t>
            </a:r>
            <a:r>
              <a:rPr lang="fr-CH" dirty="0"/>
              <a:t>, </a:t>
            </a:r>
            <a:r>
              <a:rPr lang="fr-CH" dirty="0" err="1"/>
              <a:t>however</a:t>
            </a:r>
            <a:r>
              <a:rPr lang="fr-CH" dirty="0"/>
              <a:t>, </a:t>
            </a:r>
            <a:r>
              <a:rPr lang="fr-CH" dirty="0" err="1"/>
              <a:t>climate</a:t>
            </a:r>
            <a:r>
              <a:rPr lang="fr-CH" dirty="0"/>
              <a:t> change and </a:t>
            </a:r>
            <a:r>
              <a:rPr lang="fr-CH" dirty="0" err="1"/>
              <a:t>biotic</a:t>
            </a:r>
            <a:r>
              <a:rPr lang="fr-CH" dirty="0"/>
              <a:t> and </a:t>
            </a:r>
            <a:r>
              <a:rPr lang="fr-CH" dirty="0" err="1"/>
              <a:t>abiotic</a:t>
            </a:r>
            <a:r>
              <a:rPr lang="fr-CH" dirty="0"/>
              <a:t> </a:t>
            </a:r>
            <a:r>
              <a:rPr lang="fr-CH" dirty="0" err="1"/>
              <a:t>disturbances</a:t>
            </a:r>
            <a:r>
              <a:rPr lang="fr-CH" dirty="0"/>
              <a:t> </a:t>
            </a:r>
            <a:r>
              <a:rPr lang="fr-CH" dirty="0" err="1"/>
              <a:t>may</a:t>
            </a:r>
            <a:r>
              <a:rPr lang="fr-CH" dirty="0"/>
              <a:t> </a:t>
            </a:r>
            <a:r>
              <a:rPr lang="fr-CH" dirty="0" err="1"/>
              <a:t>be</a:t>
            </a:r>
            <a:r>
              <a:rPr lang="fr-CH" dirty="0"/>
              <a:t> more </a:t>
            </a:r>
            <a:r>
              <a:rPr lang="fr-CH" dirty="0" err="1"/>
              <a:t>challenging</a:t>
            </a:r>
            <a:r>
              <a:rPr lang="fr-CH" dirty="0"/>
              <a:t> for </a:t>
            </a:r>
            <a:r>
              <a:rPr lang="fr-CH" dirty="0" err="1"/>
              <a:t>coniferous</a:t>
            </a:r>
            <a:r>
              <a:rPr lang="fr-CH" dirty="0"/>
              <a:t> </a:t>
            </a:r>
            <a:r>
              <a:rPr lang="fr-CH" dirty="0" err="1"/>
              <a:t>tree</a:t>
            </a:r>
            <a:r>
              <a:rPr lang="fr-CH" dirty="0"/>
              <a:t> </a:t>
            </a:r>
            <a:r>
              <a:rPr lang="fr-CH" dirty="0" err="1"/>
              <a:t>species</a:t>
            </a:r>
            <a:r>
              <a:rPr lang="fr-CH" dirty="0"/>
              <a:t>. </a:t>
            </a:r>
          </a:p>
          <a:p>
            <a:endParaRPr lang="fr-CH" dirty="0"/>
          </a:p>
          <a:p>
            <a:r>
              <a:rPr lang="fr-FR" sz="1200" b="0" i="0" kern="1200" dirty="0">
                <a:solidFill>
                  <a:schemeClr val="tx1"/>
                </a:solidFill>
                <a:effectLst/>
                <a:latin typeface="+mn-lt"/>
                <a:ea typeface="+mn-ea"/>
                <a:cs typeface="+mn-cs"/>
              </a:rPr>
              <a:t>États membres de l'UE, des États parties à l'Association </a:t>
            </a:r>
            <a:r>
              <a:rPr lang="fr-FR" sz="1200" b="0" i="0" kern="1200" dirty="0" err="1">
                <a:solidFill>
                  <a:schemeClr val="tx1"/>
                </a:solidFill>
                <a:effectLst/>
                <a:latin typeface="+mn-lt"/>
                <a:ea typeface="+mn-ea"/>
                <a:cs typeface="+mn-cs"/>
              </a:rPr>
              <a:t>européennede</a:t>
            </a:r>
            <a:r>
              <a:rPr lang="fr-FR" sz="1200" b="0" i="0" kern="1200" dirty="0">
                <a:solidFill>
                  <a:schemeClr val="tx1"/>
                </a:solidFill>
                <a:effectLst/>
                <a:latin typeface="+mn-lt"/>
                <a:ea typeface="+mn-ea"/>
                <a:cs typeface="+mn-cs"/>
              </a:rPr>
              <a:t> libre-échange (AELE) </a:t>
            </a:r>
            <a:endParaRPr lang="fr-CH" dirty="0"/>
          </a:p>
          <a:p>
            <a:endParaRPr lang="fr-CH" dirty="0"/>
          </a:p>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11</a:t>
            </a:fld>
            <a:endParaRPr lang="en-US"/>
          </a:p>
        </p:txBody>
      </p:sp>
    </p:spTree>
    <p:extLst>
      <p:ext uri="{BB962C8B-B14F-4D97-AF65-F5344CB8AC3E}">
        <p14:creationId xmlns:p14="http://schemas.microsoft.com/office/powerpoint/2010/main" val="21109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12</a:t>
            </a:fld>
            <a:endParaRPr lang="en-US"/>
          </a:p>
        </p:txBody>
      </p:sp>
    </p:spTree>
    <p:extLst>
      <p:ext uri="{BB962C8B-B14F-4D97-AF65-F5344CB8AC3E}">
        <p14:creationId xmlns:p14="http://schemas.microsoft.com/office/powerpoint/2010/main" val="86446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13</a:t>
            </a:fld>
            <a:endParaRPr lang="en-US"/>
          </a:p>
        </p:txBody>
      </p:sp>
    </p:spTree>
    <p:extLst>
      <p:ext uri="{BB962C8B-B14F-4D97-AF65-F5344CB8AC3E}">
        <p14:creationId xmlns:p14="http://schemas.microsoft.com/office/powerpoint/2010/main" val="401210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Conférence ministérielle pour la protection des forêts en Europe</a:t>
            </a:r>
          </a:p>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856F99-1514-4F4B-89CD-D1870C008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1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15</a:t>
            </a:fld>
            <a:endParaRPr lang="en-US"/>
          </a:p>
        </p:txBody>
      </p:sp>
    </p:spTree>
    <p:extLst>
      <p:ext uri="{BB962C8B-B14F-4D97-AF65-F5344CB8AC3E}">
        <p14:creationId xmlns:p14="http://schemas.microsoft.com/office/powerpoint/2010/main" val="143575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spcAft>
                <a:spcPts val="1800"/>
              </a:spcAft>
              <a:buNone/>
            </a:pPr>
            <a:r>
              <a:rPr lang="fr-FR" sz="1200" dirty="0"/>
              <a:t>3.78 billion m</a:t>
            </a:r>
            <a:r>
              <a:rPr lang="fr-FR" sz="1200" baseline="30000" dirty="0"/>
              <a:t>3</a:t>
            </a:r>
            <a:r>
              <a:rPr lang="fr-FR" sz="1200" dirty="0"/>
              <a:t> bois récolté annuellement</a:t>
            </a:r>
          </a:p>
          <a:p>
            <a:pPr>
              <a:spcBef>
                <a:spcPts val="1800"/>
              </a:spcBef>
              <a:spcAft>
                <a:spcPts val="1800"/>
              </a:spcAft>
              <a:buFont typeface="Calibri" panose="020F0502020204030204" pitchFamily="34" charset="0"/>
              <a:buChar char="…"/>
            </a:pPr>
            <a:r>
              <a:rPr lang="fr-FR" sz="1200" spc="-50" dirty="0"/>
              <a:t> dont 1.89 milliard m</a:t>
            </a:r>
            <a:r>
              <a:rPr lang="fr-FR" sz="1200" spc="-50" baseline="30000" dirty="0"/>
              <a:t>3</a:t>
            </a:r>
            <a:r>
              <a:rPr lang="fr-FR" sz="1200" spc="-50" dirty="0"/>
              <a:t> du bois d’</a:t>
            </a:r>
            <a:r>
              <a:rPr lang="fr-CH" sz="1200" dirty="0"/>
              <a:t>œuvre</a:t>
            </a:r>
            <a:r>
              <a:rPr lang="fr-FR" sz="1200" spc="-50" dirty="0"/>
              <a:t>  (IRW)</a:t>
            </a:r>
          </a:p>
          <a:p>
            <a:pPr marL="622300" indent="-355600">
              <a:spcBef>
                <a:spcPts val="1800"/>
              </a:spcBef>
              <a:spcAft>
                <a:spcPts val="1800"/>
              </a:spcAft>
              <a:buFont typeface="Calibri" panose="020F0502020204030204" pitchFamily="34" charset="0"/>
              <a:buChar char="…"/>
            </a:pPr>
            <a:r>
              <a:rPr lang="fr-FR" sz="1200" spc="-50" dirty="0"/>
              <a:t>dont 1.09 milliard m</a:t>
            </a:r>
            <a:r>
              <a:rPr lang="fr-FR" sz="1200" spc="-50" baseline="30000" dirty="0"/>
              <a:t>3</a:t>
            </a:r>
            <a:r>
              <a:rPr lang="fr-FR" sz="1200" spc="-50" dirty="0"/>
              <a:t> du bois d’</a:t>
            </a:r>
            <a:r>
              <a:rPr lang="fr-CH" sz="1200" dirty="0"/>
              <a:t>œuvre</a:t>
            </a:r>
            <a:r>
              <a:rPr lang="fr-FR" sz="1200" spc="-50" dirty="0"/>
              <a:t> résineux</a:t>
            </a:r>
          </a:p>
          <a:p>
            <a:pPr marL="901700" indent="-368300">
              <a:spcBef>
                <a:spcPts val="1800"/>
              </a:spcBef>
              <a:spcAft>
                <a:spcPts val="1800"/>
              </a:spcAft>
              <a:buFont typeface="Calibri" panose="020F0502020204030204" pitchFamily="34" charset="0"/>
              <a:buChar char="…"/>
            </a:pPr>
            <a:r>
              <a:rPr lang="fr-FR" sz="1200" spc="-50" dirty="0"/>
              <a:t>dont 0.83 milliard m</a:t>
            </a:r>
            <a:r>
              <a:rPr lang="fr-FR" sz="1200" spc="-50" baseline="30000" dirty="0"/>
              <a:t>3</a:t>
            </a:r>
            <a:r>
              <a:rPr lang="fr-FR" sz="1200" spc="-50" dirty="0"/>
              <a:t> récoltés dans la CEE-ONU</a:t>
            </a:r>
          </a:p>
          <a:p>
            <a:pPr marL="1168400" indent="-355600">
              <a:spcBef>
                <a:spcPts val="1800"/>
              </a:spcBef>
              <a:spcAft>
                <a:spcPts val="1800"/>
              </a:spcAft>
              <a:buFont typeface="Calibri" panose="020F0502020204030204" pitchFamily="34" charset="0"/>
              <a:buChar char="…"/>
            </a:pPr>
            <a:r>
              <a:rPr lang="fr-FR" sz="1200" spc="-50" dirty="0"/>
              <a:t>dont 0.53 milliard m</a:t>
            </a:r>
            <a:r>
              <a:rPr lang="fr-FR" sz="1200" spc="-50" baseline="30000" dirty="0"/>
              <a:t>3</a:t>
            </a:r>
            <a:r>
              <a:rPr lang="fr-FR" sz="1200" spc="-50" dirty="0"/>
              <a:t> transformés par des scieries de la CEE</a:t>
            </a:r>
          </a:p>
          <a:p>
            <a:endParaRPr lang="fr-FR"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16</a:t>
            </a:fld>
            <a:endParaRPr lang="en-US"/>
          </a:p>
        </p:txBody>
      </p:sp>
    </p:spTree>
    <p:extLst>
      <p:ext uri="{BB962C8B-B14F-4D97-AF65-F5344CB8AC3E}">
        <p14:creationId xmlns:p14="http://schemas.microsoft.com/office/powerpoint/2010/main" val="354469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Mobilisation</a:t>
            </a:r>
          </a:p>
          <a:p>
            <a:r>
              <a:rPr lang="fr-FR" dirty="0"/>
              <a:t>Valeur ajouté </a:t>
            </a:r>
          </a:p>
          <a:p>
            <a:r>
              <a:rPr lang="fr-FR" dirty="0"/>
              <a:t>Produits annexes </a:t>
            </a:r>
          </a:p>
          <a:p>
            <a:r>
              <a:rPr lang="fr-FR" dirty="0"/>
              <a:t>Intégration horizontale et verticale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17</a:t>
            </a:fld>
            <a:endParaRPr lang="en-US"/>
          </a:p>
        </p:txBody>
      </p:sp>
    </p:spTree>
    <p:extLst>
      <p:ext uri="{BB962C8B-B14F-4D97-AF65-F5344CB8AC3E}">
        <p14:creationId xmlns:p14="http://schemas.microsoft.com/office/powerpoint/2010/main" val="142865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18</a:t>
            </a:fld>
            <a:endParaRPr lang="en-US"/>
          </a:p>
        </p:txBody>
      </p:sp>
    </p:spTree>
    <p:extLst>
      <p:ext uri="{BB962C8B-B14F-4D97-AF65-F5344CB8AC3E}">
        <p14:creationId xmlns:p14="http://schemas.microsoft.com/office/powerpoint/2010/main" val="321626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sequestration benefits over time from 1 hectare of a mixed-conifer forest under two scenarios: unharvested (or </a:t>
            </a:r>
            <a:r>
              <a:rPr lang="en-US" dirty="0" err="1"/>
              <a:t>letgrow</a:t>
            </a:r>
            <a:r>
              <a:rPr lang="en-US" dirty="0"/>
              <a:t>), and even-aged harvest and regeneration with 75% of slash (logging residues) used for energy at a harvest at year 0. The life cycle includes the 80 years since the forest started from seedlings as well as two cycles of harvesting and replanting.</a:t>
            </a:r>
          </a:p>
          <a:p>
            <a:endParaRPr lang="en-US" dirty="0"/>
          </a:p>
          <a:p>
            <a:r>
              <a:rPr lang="fr-FR" dirty="0"/>
              <a:t>La séquestration cumulée tire au fil du temps de 1 hectare de forêt de conifères mixtes dans deux scénarios: récolte et régénération non-exploitées (ou non croisées) et égales avec 75% des déchets de coupe utilisés comme énergie lors d’une récolte de l’année 0. Le cycle de vie comprend les 80 années écoulées depuis le début de la forêt, ainsi que deux cycles de récolte et de replantation.</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19</a:t>
            </a:fld>
            <a:endParaRPr lang="en-US"/>
          </a:p>
        </p:txBody>
      </p:sp>
    </p:spTree>
    <p:extLst>
      <p:ext uri="{BB962C8B-B14F-4D97-AF65-F5344CB8AC3E}">
        <p14:creationId xmlns:p14="http://schemas.microsoft.com/office/powerpoint/2010/main" val="297718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a:t>
            </a:fld>
            <a:endParaRPr lang="en-US"/>
          </a:p>
        </p:txBody>
      </p:sp>
    </p:spTree>
    <p:extLst>
      <p:ext uri="{BB962C8B-B14F-4D97-AF65-F5344CB8AC3E}">
        <p14:creationId xmlns:p14="http://schemas.microsoft.com/office/powerpoint/2010/main" val="152151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20</a:t>
            </a:fld>
            <a:endParaRPr lang="en-US"/>
          </a:p>
        </p:txBody>
      </p:sp>
    </p:spTree>
    <p:extLst>
      <p:ext uri="{BB962C8B-B14F-4D97-AF65-F5344CB8AC3E}">
        <p14:creationId xmlns:p14="http://schemas.microsoft.com/office/powerpoint/2010/main" val="109672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21</a:t>
            </a:fld>
            <a:endParaRPr lang="en-US"/>
          </a:p>
        </p:txBody>
      </p:sp>
    </p:spTree>
    <p:extLst>
      <p:ext uri="{BB962C8B-B14F-4D97-AF65-F5344CB8AC3E}">
        <p14:creationId xmlns:p14="http://schemas.microsoft.com/office/powerpoint/2010/main" val="172732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22</a:t>
            </a:fld>
            <a:endParaRPr lang="en-US"/>
          </a:p>
        </p:txBody>
      </p:sp>
    </p:spTree>
    <p:extLst>
      <p:ext uri="{BB962C8B-B14F-4D97-AF65-F5344CB8AC3E}">
        <p14:creationId xmlns:p14="http://schemas.microsoft.com/office/powerpoint/2010/main" val="25947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23</a:t>
            </a:fld>
            <a:endParaRPr lang="en-US"/>
          </a:p>
        </p:txBody>
      </p:sp>
    </p:spTree>
    <p:extLst>
      <p:ext uri="{BB962C8B-B14F-4D97-AF65-F5344CB8AC3E}">
        <p14:creationId xmlns:p14="http://schemas.microsoft.com/office/powerpoint/2010/main" val="290861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24</a:t>
            </a:fld>
            <a:endParaRPr lang="en-US"/>
          </a:p>
        </p:txBody>
      </p:sp>
    </p:spTree>
    <p:extLst>
      <p:ext uri="{BB962C8B-B14F-4D97-AF65-F5344CB8AC3E}">
        <p14:creationId xmlns:p14="http://schemas.microsoft.com/office/powerpoint/2010/main" val="1703200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25</a:t>
            </a:fld>
            <a:endParaRPr lang="en-US"/>
          </a:p>
        </p:txBody>
      </p:sp>
    </p:spTree>
    <p:extLst>
      <p:ext uri="{BB962C8B-B14F-4D97-AF65-F5344CB8AC3E}">
        <p14:creationId xmlns:p14="http://schemas.microsoft.com/office/powerpoint/2010/main" val="1064628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26</a:t>
            </a:fld>
            <a:endParaRPr lang="en-US"/>
          </a:p>
        </p:txBody>
      </p:sp>
    </p:spTree>
    <p:extLst>
      <p:ext uri="{BB962C8B-B14F-4D97-AF65-F5344CB8AC3E}">
        <p14:creationId xmlns:p14="http://schemas.microsoft.com/office/powerpoint/2010/main" val="1582138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27</a:t>
            </a:fld>
            <a:endParaRPr lang="en-US"/>
          </a:p>
        </p:txBody>
      </p:sp>
    </p:spTree>
    <p:extLst>
      <p:ext uri="{BB962C8B-B14F-4D97-AF65-F5344CB8AC3E}">
        <p14:creationId xmlns:p14="http://schemas.microsoft.com/office/powerpoint/2010/main" val="63975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28</a:t>
            </a:fld>
            <a:endParaRPr lang="en-US"/>
          </a:p>
        </p:txBody>
      </p:sp>
    </p:spTree>
    <p:extLst>
      <p:ext uri="{BB962C8B-B14F-4D97-AF65-F5344CB8AC3E}">
        <p14:creationId xmlns:p14="http://schemas.microsoft.com/office/powerpoint/2010/main" val="191719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3</a:t>
            </a:fld>
            <a:endParaRPr lang="en-US"/>
          </a:p>
        </p:txBody>
      </p:sp>
    </p:spTree>
    <p:extLst>
      <p:ext uri="{BB962C8B-B14F-4D97-AF65-F5344CB8AC3E}">
        <p14:creationId xmlns:p14="http://schemas.microsoft.com/office/powerpoint/2010/main" val="1558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4</a:t>
            </a:fld>
            <a:endParaRPr lang="en-US"/>
          </a:p>
        </p:txBody>
      </p:sp>
    </p:spTree>
    <p:extLst>
      <p:ext uri="{BB962C8B-B14F-4D97-AF65-F5344CB8AC3E}">
        <p14:creationId xmlns:p14="http://schemas.microsoft.com/office/powerpoint/2010/main" val="165170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5</a:t>
            </a:fld>
            <a:endParaRPr lang="en-US"/>
          </a:p>
        </p:txBody>
      </p:sp>
    </p:spTree>
    <p:extLst>
      <p:ext uri="{BB962C8B-B14F-4D97-AF65-F5344CB8AC3E}">
        <p14:creationId xmlns:p14="http://schemas.microsoft.com/office/powerpoint/2010/main" val="7177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6</a:t>
            </a:fld>
            <a:endParaRPr lang="en-US"/>
          </a:p>
        </p:txBody>
      </p:sp>
    </p:spTree>
    <p:extLst>
      <p:ext uri="{BB962C8B-B14F-4D97-AF65-F5344CB8AC3E}">
        <p14:creationId xmlns:p14="http://schemas.microsoft.com/office/powerpoint/2010/main" val="88405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856F99-1514-4F4B-89CD-D1870C008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59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8</a:t>
            </a:fld>
            <a:endParaRPr lang="en-US"/>
          </a:p>
        </p:txBody>
      </p:sp>
    </p:spTree>
    <p:extLst>
      <p:ext uri="{BB962C8B-B14F-4D97-AF65-F5344CB8AC3E}">
        <p14:creationId xmlns:p14="http://schemas.microsoft.com/office/powerpoint/2010/main" val="256599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9</a:t>
            </a:fld>
            <a:endParaRPr lang="en-US"/>
          </a:p>
        </p:txBody>
      </p:sp>
    </p:spTree>
    <p:extLst>
      <p:ext uri="{BB962C8B-B14F-4D97-AF65-F5344CB8AC3E}">
        <p14:creationId xmlns:p14="http://schemas.microsoft.com/office/powerpoint/2010/main" val="6648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3.jpeg"/><Relationship Id="rId7" Type="http://schemas.microsoft.com/office/2007/relationships/hdphoto" Target="../media/hdphoto3.wdp"/><Relationship Id="rId12" Type="http://schemas.openxmlformats.org/officeDocument/2006/relationships/image" Target="../media/image9.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19" Type="http://schemas.microsoft.com/office/2007/relationships/hdphoto" Target="../media/hdphoto9.wdp"/><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2.jpeg"/><Relationship Id="rId7" Type="http://schemas.microsoft.com/office/2007/relationships/hdphoto" Target="../media/hdphoto3.wdp"/><Relationship Id="rId12" Type="http://schemas.openxmlformats.org/officeDocument/2006/relationships/image" Target="../media/image9.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hyperlink" Target="http://www.unece.org/forests"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19" Type="http://schemas.microsoft.com/office/2007/relationships/hdphoto" Target="../media/hdphoto9.wdp"/><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 Id="rId2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9784814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12410563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42826421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3"/>
          <p:cNvGrpSpPr/>
          <p:nvPr userDrawn="1"/>
        </p:nvGrpSpPr>
        <p:grpSpPr>
          <a:xfrm>
            <a:off x="508747" y="486641"/>
            <a:ext cx="11272969" cy="5994610"/>
            <a:chOff x="413355" y="486641"/>
            <a:chExt cx="9159287" cy="5994610"/>
          </a:xfrm>
        </p:grpSpPr>
        <p:grpSp>
          <p:nvGrpSpPr>
            <p:cNvPr id="5" name="Group 4"/>
            <p:cNvGrpSpPr/>
            <p:nvPr/>
          </p:nvGrpSpPr>
          <p:grpSpPr>
            <a:xfrm>
              <a:off x="8801387" y="1161709"/>
              <a:ext cx="696748" cy="603621"/>
              <a:chOff x="8259614" y="1445817"/>
              <a:chExt cx="700405" cy="603621"/>
            </a:xfrm>
          </p:grpSpPr>
          <p:sp>
            <p:nvSpPr>
              <p:cNvPr id="30" name="Rectangle 29"/>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59614" y="1810135"/>
                <a:ext cx="698657" cy="233207"/>
              </a:xfrm>
              <a:prstGeom prst="rect">
                <a:avLst/>
              </a:prstGeom>
            </p:spPr>
          </p:pic>
        </p:grpSp>
        <p:grpSp>
          <p:nvGrpSpPr>
            <p:cNvPr id="6" name="Group 5"/>
            <p:cNvGrpSpPr/>
            <p:nvPr/>
          </p:nvGrpSpPr>
          <p:grpSpPr>
            <a:xfrm>
              <a:off x="8804695" y="5122152"/>
              <a:ext cx="693597" cy="591914"/>
              <a:chOff x="8242285" y="5445224"/>
              <a:chExt cx="693597" cy="591914"/>
            </a:xfrm>
          </p:grpSpPr>
          <p:sp>
            <p:nvSpPr>
              <p:cNvPr id="28" name="Rectangle 27"/>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05472" y="5504894"/>
                <a:ext cx="587008" cy="532243"/>
              </a:xfrm>
              <a:prstGeom prst="rect">
                <a:avLst/>
              </a:prstGeom>
            </p:spPr>
          </p:pic>
        </p:grpSp>
        <p:grpSp>
          <p:nvGrpSpPr>
            <p:cNvPr id="7" name="Group 6"/>
            <p:cNvGrpSpPr/>
            <p:nvPr/>
          </p:nvGrpSpPr>
          <p:grpSpPr>
            <a:xfrm>
              <a:off x="8809318" y="5783536"/>
              <a:ext cx="691316" cy="697715"/>
              <a:chOff x="8251076" y="6115661"/>
              <a:chExt cx="691316" cy="697715"/>
            </a:xfrm>
          </p:grpSpPr>
          <p:sp>
            <p:nvSpPr>
              <p:cNvPr id="26" name="Rectangle 25"/>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5345" y="6332681"/>
                <a:ext cx="530157" cy="480695"/>
              </a:xfrm>
              <a:prstGeom prst="rect">
                <a:avLst/>
              </a:prstGeom>
            </p:spPr>
          </p:pic>
        </p:grpSp>
        <p:sp>
          <p:nvSpPr>
            <p:cNvPr id="8" name="Rectangle 7"/>
            <p:cNvSpPr/>
            <p:nvPr/>
          </p:nvSpPr>
          <p:spPr>
            <a:xfrm flipV="1">
              <a:off x="413355" y="4468376"/>
              <a:ext cx="9085495"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75171" y="4089186"/>
              <a:ext cx="1205061" cy="1092636"/>
            </a:xfrm>
            <a:prstGeom prst="rect">
              <a:avLst/>
            </a:prstGeom>
          </p:spPr>
        </p:pic>
        <p:grpSp>
          <p:nvGrpSpPr>
            <p:cNvPr id="10" name="Group 9"/>
            <p:cNvGrpSpPr/>
            <p:nvPr/>
          </p:nvGrpSpPr>
          <p:grpSpPr>
            <a:xfrm>
              <a:off x="8798471" y="486641"/>
              <a:ext cx="699663" cy="617187"/>
              <a:chOff x="8336832" y="796602"/>
              <a:chExt cx="699663" cy="617187"/>
            </a:xfrm>
          </p:grpSpPr>
          <p:sp>
            <p:nvSpPr>
              <p:cNvPr id="24" name="Rectangle 23"/>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8707" y="796602"/>
                <a:ext cx="680693" cy="617187"/>
              </a:xfrm>
              <a:prstGeom prst="rect">
                <a:avLst/>
              </a:prstGeom>
            </p:spPr>
          </p:pic>
        </p:grpSp>
        <p:grpSp>
          <p:nvGrpSpPr>
            <p:cNvPr id="11" name="Group 10"/>
            <p:cNvGrpSpPr/>
            <p:nvPr/>
          </p:nvGrpSpPr>
          <p:grpSpPr>
            <a:xfrm>
              <a:off x="8805756" y="1827855"/>
              <a:ext cx="695939" cy="616803"/>
              <a:chOff x="8340556" y="2149731"/>
              <a:chExt cx="695939" cy="616803"/>
            </a:xfrm>
          </p:grpSpPr>
          <p:sp>
            <p:nvSpPr>
              <p:cNvPr id="22" name="Rectangle 2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12" cstate="email">
                <a:extLst>
                  <a:ext uri="{BEBA8EAE-BF5A-486C-A8C5-ECC9F3942E4B}">
                    <a14:imgProps xmlns:a14="http://schemas.microsoft.com/office/drawing/2010/main">
                      <a14:imgLayer r:embed="rId13">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57310" y="2161712"/>
                <a:ext cx="667056" cy="604822"/>
              </a:xfrm>
              <a:prstGeom prst="rect">
                <a:avLst/>
              </a:prstGeom>
            </p:spPr>
          </p:pic>
        </p:grpSp>
        <p:grpSp>
          <p:nvGrpSpPr>
            <p:cNvPr id="12" name="Group 11"/>
            <p:cNvGrpSpPr/>
            <p:nvPr/>
          </p:nvGrpSpPr>
          <p:grpSpPr>
            <a:xfrm>
              <a:off x="8805756" y="2492898"/>
              <a:ext cx="692379" cy="601597"/>
              <a:chOff x="8341618" y="2827400"/>
              <a:chExt cx="692378" cy="601597"/>
            </a:xfrm>
          </p:grpSpPr>
          <p:sp>
            <p:nvSpPr>
              <p:cNvPr id="20" name="Rectangle 19"/>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410466" y="2873983"/>
                <a:ext cx="560744" cy="508429"/>
              </a:xfrm>
              <a:prstGeom prst="rect">
                <a:avLst/>
              </a:prstGeom>
            </p:spPr>
          </p:pic>
        </p:grpSp>
        <p:grpSp>
          <p:nvGrpSpPr>
            <p:cNvPr id="13" name="Group 12"/>
            <p:cNvGrpSpPr/>
            <p:nvPr/>
          </p:nvGrpSpPr>
          <p:grpSpPr>
            <a:xfrm>
              <a:off x="8806818" y="3152402"/>
              <a:ext cx="691316" cy="745614"/>
              <a:chOff x="8342680" y="3475474"/>
              <a:chExt cx="691316" cy="745614"/>
            </a:xfrm>
          </p:grpSpPr>
          <p:sp>
            <p:nvSpPr>
              <p:cNvPr id="18" name="Rectangle 17"/>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73768" y="3638550"/>
                <a:ext cx="642477" cy="582538"/>
              </a:xfrm>
              <a:prstGeom prst="rect">
                <a:avLst/>
              </a:prstGeom>
            </p:spPr>
          </p:pic>
        </p:grpSp>
        <p:grpSp>
          <p:nvGrpSpPr>
            <p:cNvPr id="14" name="Group 13"/>
            <p:cNvGrpSpPr/>
            <p:nvPr/>
          </p:nvGrpSpPr>
          <p:grpSpPr>
            <a:xfrm>
              <a:off x="8806818" y="3797897"/>
              <a:ext cx="765824" cy="676183"/>
              <a:chOff x="8225057" y="3616913"/>
              <a:chExt cx="765824" cy="676183"/>
            </a:xfrm>
          </p:grpSpPr>
          <p:sp>
            <p:nvSpPr>
              <p:cNvPr id="16" name="Rectangle 15"/>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45124" y="3616913"/>
                <a:ext cx="745757" cy="676183"/>
              </a:xfrm>
              <a:prstGeom prst="rect">
                <a:avLst/>
              </a:prstGeom>
            </p:spPr>
          </p:pic>
        </p:grpSp>
        <p:sp>
          <p:nvSpPr>
            <p:cNvPr id="15" name="Subtitle 5"/>
            <p:cNvSpPr txBox="1">
              <a:spLocks/>
            </p:cNvSpPr>
            <p:nvPr/>
          </p:nvSpPr>
          <p:spPr>
            <a:xfrm>
              <a:off x="5626777" y="4795489"/>
              <a:ext cx="1242653"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FORESTS</a:t>
              </a:r>
            </a:p>
          </p:txBody>
        </p:sp>
      </p:grpSp>
      <p:grpSp>
        <p:nvGrpSpPr>
          <p:cNvPr id="33" name="Group 32">
            <a:extLst>
              <a:ext uri="{FF2B5EF4-FFF2-40B4-BE49-F238E27FC236}">
                <a16:creationId xmlns:a16="http://schemas.microsoft.com/office/drawing/2014/main" xmlns="" id="{559E6409-AD02-4E61-A1B5-11D338577EAA}"/>
              </a:ext>
            </a:extLst>
          </p:cNvPr>
          <p:cNvGrpSpPr/>
          <p:nvPr userDrawn="1"/>
        </p:nvGrpSpPr>
        <p:grpSpPr>
          <a:xfrm>
            <a:off x="407361" y="515257"/>
            <a:ext cx="5688639" cy="1010770"/>
            <a:chOff x="413355" y="585998"/>
            <a:chExt cx="5688639" cy="1010770"/>
          </a:xfrm>
        </p:grpSpPr>
        <p:pic>
          <p:nvPicPr>
            <p:cNvPr id="34" name="Picture 2" descr="Bildergebnis für unece 70">
              <a:extLst>
                <a:ext uri="{FF2B5EF4-FFF2-40B4-BE49-F238E27FC236}">
                  <a16:creationId xmlns:a16="http://schemas.microsoft.com/office/drawing/2014/main" xmlns="" id="{5B848127-D6D4-4CC0-AB3E-115610E5712C}"/>
                </a:ext>
              </a:extLst>
            </p:cNvPr>
            <p:cNvPicPr>
              <a:picLocks noChangeAspect="1" noChangeArrowheads="1"/>
            </p:cNvPicPr>
            <p:nvPr userDrawn="1"/>
          </p:nvPicPr>
          <p:blipFill rotWithShape="1">
            <a:blip r:embed="rId20"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ildergebnis für fao logo">
              <a:extLst>
                <a:ext uri="{FF2B5EF4-FFF2-40B4-BE49-F238E27FC236}">
                  <a16:creationId xmlns:a16="http://schemas.microsoft.com/office/drawing/2014/main" xmlns="" id="{A6A505C0-FACF-49FF-B49D-8972F5F040AE}"/>
                </a:ext>
              </a:extLst>
            </p:cNvPr>
            <p:cNvPicPr>
              <a:picLocks noChangeAspect="1" noChangeArrowheads="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481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B323F10-92B0-49C4-A649-4791B0484265}"/>
              </a:ext>
            </a:extLst>
          </p:cNvPr>
          <p:cNvSpPr>
            <a:spLocks noGrp="1"/>
          </p:cNvSpPr>
          <p:nvPr>
            <p:ph type="sldNum" sz="quarter" idx="10"/>
          </p:nvPr>
        </p:nvSpPr>
        <p:spPr/>
        <p:txBody>
          <a:bodyPr/>
          <a:lstStyle/>
          <a:p>
            <a:fld id="{FEB09506-28EA-4C19-A061-02E7C9DE017B}" type="slidenum">
              <a:rPr lang="en-US" smtClean="0"/>
              <a:t>‹N°›</a:t>
            </a:fld>
            <a:endParaRPr lang="en-US"/>
          </a:p>
        </p:txBody>
      </p:sp>
      <p:pic>
        <p:nvPicPr>
          <p:cNvPr id="5" name="Picture 4">
            <a:extLst>
              <a:ext uri="{FF2B5EF4-FFF2-40B4-BE49-F238E27FC236}">
                <a16:creationId xmlns:a16="http://schemas.microsoft.com/office/drawing/2014/main" xmlns="" id="{3FD2468D-9C3E-4F54-BDF1-84CB3F96C0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12301564" cy="6876000"/>
          </a:xfrm>
          <a:prstGeom prst="rect">
            <a:avLst/>
          </a:prstGeom>
        </p:spPr>
      </p:pic>
      <p:sp>
        <p:nvSpPr>
          <p:cNvPr id="6" name="Rectangle 5">
            <a:extLst>
              <a:ext uri="{FF2B5EF4-FFF2-40B4-BE49-F238E27FC236}">
                <a16:creationId xmlns:a16="http://schemas.microsoft.com/office/drawing/2014/main" xmlns="" id="{450AEFF1-E08A-4ABF-B2BD-2AE84465EF1B}"/>
              </a:ext>
            </a:extLst>
          </p:cNvPr>
          <p:cNvSpPr/>
          <p:nvPr userDrawn="1"/>
        </p:nvSpPr>
        <p:spPr>
          <a:xfrm rot="5400000">
            <a:off x="5156726" y="-268835"/>
            <a:ext cx="1988117" cy="1230156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239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grpSp>
        <p:nvGrpSpPr>
          <p:cNvPr id="4" name="Group 3"/>
          <p:cNvGrpSpPr/>
          <p:nvPr userDrawn="1"/>
        </p:nvGrpSpPr>
        <p:grpSpPr>
          <a:xfrm>
            <a:off x="508747" y="486641"/>
            <a:ext cx="11272969" cy="5994610"/>
            <a:chOff x="413355" y="486641"/>
            <a:chExt cx="9159287" cy="5994610"/>
          </a:xfrm>
        </p:grpSpPr>
        <p:grpSp>
          <p:nvGrpSpPr>
            <p:cNvPr id="5" name="Group 4"/>
            <p:cNvGrpSpPr/>
            <p:nvPr/>
          </p:nvGrpSpPr>
          <p:grpSpPr>
            <a:xfrm>
              <a:off x="8801387" y="1161709"/>
              <a:ext cx="696748" cy="603621"/>
              <a:chOff x="8259614" y="1445817"/>
              <a:chExt cx="700405" cy="603621"/>
            </a:xfrm>
          </p:grpSpPr>
          <p:sp>
            <p:nvSpPr>
              <p:cNvPr id="30" name="Rectangle 29"/>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59614" y="1810135"/>
                <a:ext cx="698657" cy="233207"/>
              </a:xfrm>
              <a:prstGeom prst="rect">
                <a:avLst/>
              </a:prstGeom>
            </p:spPr>
          </p:pic>
        </p:grpSp>
        <p:grpSp>
          <p:nvGrpSpPr>
            <p:cNvPr id="6" name="Group 5"/>
            <p:cNvGrpSpPr/>
            <p:nvPr/>
          </p:nvGrpSpPr>
          <p:grpSpPr>
            <a:xfrm>
              <a:off x="8804695" y="5122152"/>
              <a:ext cx="693597" cy="591914"/>
              <a:chOff x="8242285" y="5445224"/>
              <a:chExt cx="693597" cy="591914"/>
            </a:xfrm>
          </p:grpSpPr>
          <p:sp>
            <p:nvSpPr>
              <p:cNvPr id="28" name="Rectangle 27"/>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05472" y="5504894"/>
                <a:ext cx="587008" cy="532243"/>
              </a:xfrm>
              <a:prstGeom prst="rect">
                <a:avLst/>
              </a:prstGeom>
            </p:spPr>
          </p:pic>
        </p:grpSp>
        <p:grpSp>
          <p:nvGrpSpPr>
            <p:cNvPr id="7" name="Group 6"/>
            <p:cNvGrpSpPr/>
            <p:nvPr/>
          </p:nvGrpSpPr>
          <p:grpSpPr>
            <a:xfrm>
              <a:off x="8809318" y="5783536"/>
              <a:ext cx="691316" cy="697715"/>
              <a:chOff x="8251076" y="6115661"/>
              <a:chExt cx="691316" cy="697715"/>
            </a:xfrm>
          </p:grpSpPr>
          <p:sp>
            <p:nvSpPr>
              <p:cNvPr id="26" name="Rectangle 25"/>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5345" y="6332681"/>
                <a:ext cx="530157" cy="480695"/>
              </a:xfrm>
              <a:prstGeom prst="rect">
                <a:avLst/>
              </a:prstGeom>
            </p:spPr>
          </p:pic>
        </p:grpSp>
        <p:sp>
          <p:nvSpPr>
            <p:cNvPr id="8" name="Rectangle 7"/>
            <p:cNvSpPr/>
            <p:nvPr/>
          </p:nvSpPr>
          <p:spPr>
            <a:xfrm flipV="1">
              <a:off x="413355" y="4468376"/>
              <a:ext cx="9085495"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75171" y="4089186"/>
              <a:ext cx="1205061" cy="1092636"/>
            </a:xfrm>
            <a:prstGeom prst="rect">
              <a:avLst/>
            </a:prstGeom>
          </p:spPr>
        </p:pic>
        <p:grpSp>
          <p:nvGrpSpPr>
            <p:cNvPr id="10" name="Group 9"/>
            <p:cNvGrpSpPr/>
            <p:nvPr/>
          </p:nvGrpSpPr>
          <p:grpSpPr>
            <a:xfrm>
              <a:off x="8798471" y="486641"/>
              <a:ext cx="699663" cy="617187"/>
              <a:chOff x="8336832" y="796602"/>
              <a:chExt cx="699663" cy="617187"/>
            </a:xfrm>
          </p:grpSpPr>
          <p:sp>
            <p:nvSpPr>
              <p:cNvPr id="24" name="Rectangle 23"/>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8707" y="796602"/>
                <a:ext cx="680693" cy="617187"/>
              </a:xfrm>
              <a:prstGeom prst="rect">
                <a:avLst/>
              </a:prstGeom>
            </p:spPr>
          </p:pic>
        </p:grpSp>
        <p:grpSp>
          <p:nvGrpSpPr>
            <p:cNvPr id="11" name="Group 10"/>
            <p:cNvGrpSpPr/>
            <p:nvPr/>
          </p:nvGrpSpPr>
          <p:grpSpPr>
            <a:xfrm>
              <a:off x="8805756" y="1827855"/>
              <a:ext cx="695939" cy="616803"/>
              <a:chOff x="8340556" y="2149731"/>
              <a:chExt cx="695939" cy="616803"/>
            </a:xfrm>
          </p:grpSpPr>
          <p:sp>
            <p:nvSpPr>
              <p:cNvPr id="22" name="Rectangle 2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12" cstate="email">
                <a:extLst>
                  <a:ext uri="{BEBA8EAE-BF5A-486C-A8C5-ECC9F3942E4B}">
                    <a14:imgProps xmlns:a14="http://schemas.microsoft.com/office/drawing/2010/main">
                      <a14:imgLayer r:embed="rId13">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57310" y="2161712"/>
                <a:ext cx="667056" cy="604822"/>
              </a:xfrm>
              <a:prstGeom prst="rect">
                <a:avLst/>
              </a:prstGeom>
            </p:spPr>
          </p:pic>
        </p:grpSp>
        <p:grpSp>
          <p:nvGrpSpPr>
            <p:cNvPr id="12" name="Group 11"/>
            <p:cNvGrpSpPr/>
            <p:nvPr/>
          </p:nvGrpSpPr>
          <p:grpSpPr>
            <a:xfrm>
              <a:off x="8805756" y="2492898"/>
              <a:ext cx="692379" cy="601597"/>
              <a:chOff x="8341618" y="2827400"/>
              <a:chExt cx="692378" cy="601597"/>
            </a:xfrm>
          </p:grpSpPr>
          <p:sp>
            <p:nvSpPr>
              <p:cNvPr id="20" name="Rectangle 19"/>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410466" y="2873983"/>
                <a:ext cx="560744" cy="508429"/>
              </a:xfrm>
              <a:prstGeom prst="rect">
                <a:avLst/>
              </a:prstGeom>
            </p:spPr>
          </p:pic>
        </p:grpSp>
        <p:grpSp>
          <p:nvGrpSpPr>
            <p:cNvPr id="13" name="Group 12"/>
            <p:cNvGrpSpPr/>
            <p:nvPr/>
          </p:nvGrpSpPr>
          <p:grpSpPr>
            <a:xfrm>
              <a:off x="8806818" y="3152402"/>
              <a:ext cx="691316" cy="745614"/>
              <a:chOff x="8342680" y="3475474"/>
              <a:chExt cx="691316" cy="745614"/>
            </a:xfrm>
          </p:grpSpPr>
          <p:sp>
            <p:nvSpPr>
              <p:cNvPr id="18" name="Rectangle 17"/>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73768" y="3638550"/>
                <a:ext cx="642477" cy="582538"/>
              </a:xfrm>
              <a:prstGeom prst="rect">
                <a:avLst/>
              </a:prstGeom>
            </p:spPr>
          </p:pic>
        </p:grpSp>
        <p:grpSp>
          <p:nvGrpSpPr>
            <p:cNvPr id="14" name="Group 13"/>
            <p:cNvGrpSpPr/>
            <p:nvPr/>
          </p:nvGrpSpPr>
          <p:grpSpPr>
            <a:xfrm>
              <a:off x="8806818" y="3797897"/>
              <a:ext cx="765824" cy="676183"/>
              <a:chOff x="8225057" y="3616913"/>
              <a:chExt cx="765824" cy="676183"/>
            </a:xfrm>
          </p:grpSpPr>
          <p:sp>
            <p:nvSpPr>
              <p:cNvPr id="16" name="Rectangle 15"/>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45124" y="3616913"/>
                <a:ext cx="745757" cy="676183"/>
              </a:xfrm>
              <a:prstGeom prst="rect">
                <a:avLst/>
              </a:prstGeom>
            </p:spPr>
          </p:pic>
        </p:grpSp>
        <p:sp>
          <p:nvSpPr>
            <p:cNvPr id="15" name="Subtitle 5"/>
            <p:cNvSpPr txBox="1">
              <a:spLocks/>
            </p:cNvSpPr>
            <p:nvPr/>
          </p:nvSpPr>
          <p:spPr>
            <a:xfrm>
              <a:off x="5626777" y="4795489"/>
              <a:ext cx="1242653"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FORESTS</a:t>
              </a:r>
            </a:p>
          </p:txBody>
        </p:sp>
      </p:grpSp>
      <p:sp>
        <p:nvSpPr>
          <p:cNvPr id="39" name="Title 4"/>
          <p:cNvSpPr txBox="1">
            <a:spLocks/>
          </p:cNvSpPr>
          <p:nvPr userDrawn="1"/>
        </p:nvSpPr>
        <p:spPr>
          <a:xfrm>
            <a:off x="560612" y="2479237"/>
            <a:ext cx="9497787" cy="186760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fr-CH" sz="3600" b="1" spc="50" noProof="0" dirty="0">
                <a:latin typeface="+mn-lt"/>
              </a:rPr>
              <a:t>Merci pour votre attention!</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endParaRP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rPr>
              <a:t>CEE/FAO Section de la forêt et du bois:</a:t>
            </a:r>
          </a:p>
          <a:p>
            <a:pPr marL="0" marR="0" lvl="0" indent="0" algn="r"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rPr>
              <a:t> </a:t>
            </a:r>
            <a:r>
              <a:rPr kumimoji="0" lang="fr-CH"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20"/>
              </a:rPr>
              <a:t>www.unece.org/forests</a:t>
            </a:r>
            <a:r>
              <a:rPr kumimoji="0" lang="fr-CH"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algn="l"/>
            <a:endParaRPr lang="fr-CH" sz="1600" b="1" spc="50" noProof="0" dirty="0">
              <a:latin typeface="+mn-lt"/>
            </a:endParaRPr>
          </a:p>
        </p:txBody>
      </p:sp>
      <p:grpSp>
        <p:nvGrpSpPr>
          <p:cNvPr id="35" name="Group 34">
            <a:extLst>
              <a:ext uri="{FF2B5EF4-FFF2-40B4-BE49-F238E27FC236}">
                <a16:creationId xmlns:a16="http://schemas.microsoft.com/office/drawing/2014/main" xmlns="" id="{F81C8CFD-82A5-4E5B-825D-12A0CB21061B}"/>
              </a:ext>
            </a:extLst>
          </p:cNvPr>
          <p:cNvGrpSpPr/>
          <p:nvPr userDrawn="1"/>
        </p:nvGrpSpPr>
        <p:grpSpPr>
          <a:xfrm>
            <a:off x="407361" y="515257"/>
            <a:ext cx="5688639" cy="1010770"/>
            <a:chOff x="413355" y="585998"/>
            <a:chExt cx="5688639" cy="1010770"/>
          </a:xfrm>
        </p:grpSpPr>
        <p:pic>
          <p:nvPicPr>
            <p:cNvPr id="36" name="Picture 2" descr="Bildergebnis für unece 70">
              <a:extLst>
                <a:ext uri="{FF2B5EF4-FFF2-40B4-BE49-F238E27FC236}">
                  <a16:creationId xmlns:a16="http://schemas.microsoft.com/office/drawing/2014/main" xmlns="" id="{AA8F8024-3122-4E46-A395-9EEE7AC52201}"/>
                </a:ext>
              </a:extLst>
            </p:cNvPr>
            <p:cNvPicPr>
              <a:picLocks noChangeAspect="1" noChangeArrowheads="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ergebnis für fao logo">
              <a:extLst>
                <a:ext uri="{FF2B5EF4-FFF2-40B4-BE49-F238E27FC236}">
                  <a16:creationId xmlns:a16="http://schemas.microsoft.com/office/drawing/2014/main" xmlns="" id="{8490FAB7-2491-48B9-BBB2-08BE4ADA5E78}"/>
                </a:ext>
              </a:extLst>
            </p:cNvPr>
            <p:cNvPicPr>
              <a:picLocks noChangeAspect="1" noChangeArrowheads="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04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‹N°›</a:t>
            </a:fld>
            <a:endParaRPr lang="en-US"/>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819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1325" y="136525"/>
            <a:ext cx="9067799" cy="701675"/>
          </a:xfrm>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1/30/2019</a:t>
            </a:fld>
            <a:endParaRPr lang="en-US" dirty="0"/>
          </a:p>
        </p:txBody>
      </p:sp>
      <p:sp>
        <p:nvSpPr>
          <p:cNvPr id="5" name="Footer Placeholder 4"/>
          <p:cNvSpPr>
            <a:spLocks noGrp="1"/>
          </p:cNvSpPr>
          <p:nvPr>
            <p:ph type="ftr" sz="quarter" idx="11"/>
          </p:nvPr>
        </p:nvSpPr>
        <p:spPr>
          <a:xfrm>
            <a:off x="4038600" y="6356350"/>
            <a:ext cx="4114800" cy="365125"/>
          </a:xfrm>
        </p:spPr>
        <p:txBody>
          <a:bodyPr/>
          <a:lstStyle/>
          <a:p>
            <a:endParaRPr lang="en-US" dirty="0"/>
          </a:p>
        </p:txBody>
      </p:sp>
      <p:sp>
        <p:nvSpPr>
          <p:cNvPr id="6" name="Slide Number Placeholder 5"/>
          <p:cNvSpPr>
            <a:spLocks noGrp="1"/>
          </p:cNvSpPr>
          <p:nvPr>
            <p:ph type="sldNum" sz="quarter" idx="12"/>
          </p:nvPr>
        </p:nvSpPr>
        <p:spPr>
          <a:xfrm>
            <a:off x="9305925" y="6356350"/>
            <a:ext cx="2743200" cy="365125"/>
          </a:xfrm>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312137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25863704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25783389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7471846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8635393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24171825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14546893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‹N°›</a:t>
            </a:fld>
            <a:endParaRPr lang="en-US"/>
          </a:p>
        </p:txBody>
      </p:sp>
    </p:spTree>
    <p:extLst>
      <p:ext uri="{BB962C8B-B14F-4D97-AF65-F5344CB8AC3E}">
        <p14:creationId xmlns:p14="http://schemas.microsoft.com/office/powerpoint/2010/main" val="25675318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6762" y="145276"/>
            <a:ext cx="7603313" cy="800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6254" y="6347599"/>
            <a:ext cx="34194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09506-28EA-4C19-A061-02E7C9DE017B}" type="slidenum">
              <a:rPr lang="en-US" smtClean="0"/>
              <a:t>‹N°›</a:t>
            </a:fld>
            <a:endParaRPr lang="en-US"/>
          </a:p>
        </p:txBody>
      </p:sp>
      <p:grpSp>
        <p:nvGrpSpPr>
          <p:cNvPr id="7" name="Group 6">
            <a:extLst>
              <a:ext uri="{FF2B5EF4-FFF2-40B4-BE49-F238E27FC236}">
                <a16:creationId xmlns:a16="http://schemas.microsoft.com/office/drawing/2014/main" xmlns="" id="{BA39CE18-EC3B-41A5-AB9A-EF5A52FFB4AA}"/>
              </a:ext>
            </a:extLst>
          </p:cNvPr>
          <p:cNvGrpSpPr/>
          <p:nvPr userDrawn="1"/>
        </p:nvGrpSpPr>
        <p:grpSpPr>
          <a:xfrm>
            <a:off x="0" y="400882"/>
            <a:ext cx="12207099" cy="1908890"/>
            <a:chOff x="-839" y="868680"/>
            <a:chExt cx="9918268" cy="1908890"/>
          </a:xfrm>
        </p:grpSpPr>
        <p:sp>
          <p:nvSpPr>
            <p:cNvPr id="8" name="Rectangle 7">
              <a:extLst>
                <a:ext uri="{FF2B5EF4-FFF2-40B4-BE49-F238E27FC236}">
                  <a16:creationId xmlns:a16="http://schemas.microsoft.com/office/drawing/2014/main" xmlns="" id="{D194E90B-2E7B-4A13-81DD-7F1FABEC1BFB}"/>
                </a:ext>
              </a:extLst>
            </p:cNvPr>
            <p:cNvSpPr/>
            <p:nvPr/>
          </p:nvSpPr>
          <p:spPr>
            <a:xfrm flipV="1">
              <a:off x="1645920" y="1402280"/>
              <a:ext cx="8271509" cy="101937"/>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5">
              <a:extLst>
                <a:ext uri="{FF2B5EF4-FFF2-40B4-BE49-F238E27FC236}">
                  <a16:creationId xmlns:a16="http://schemas.microsoft.com/office/drawing/2014/main" xmlns="" id="{ED6BAFB2-7D1D-4936-A2EE-BB4AB46032D6}"/>
                </a:ext>
              </a:extLst>
            </p:cNvPr>
            <p:cNvSpPr txBox="1">
              <a:spLocks/>
            </p:cNvSpPr>
            <p:nvPr/>
          </p:nvSpPr>
          <p:spPr>
            <a:xfrm>
              <a:off x="461533" y="1310596"/>
              <a:ext cx="4110467"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C6972D"/>
                  </a:solidFill>
                  <a:latin typeface="Arial Black" panose="020B0A04020102020204" pitchFamily="34" charset="0"/>
                  <a:cs typeface="Arial" panose="020B0604020202020204" pitchFamily="34" charset="0"/>
                </a:rPr>
                <a:t>FORESTS</a:t>
              </a:r>
            </a:p>
          </p:txBody>
        </p:sp>
        <p:sp>
          <p:nvSpPr>
            <p:cNvPr id="10" name="Rectangle 9">
              <a:extLst>
                <a:ext uri="{FF2B5EF4-FFF2-40B4-BE49-F238E27FC236}">
                  <a16:creationId xmlns:a16="http://schemas.microsoft.com/office/drawing/2014/main" xmlns="" id="{60853035-5CBA-420D-8C19-DC9F0209908F}"/>
                </a:ext>
              </a:extLst>
            </p:cNvPr>
            <p:cNvSpPr/>
            <p:nvPr/>
          </p:nvSpPr>
          <p:spPr>
            <a:xfrm flipV="1">
              <a:off x="-839" y="1393491"/>
              <a:ext cx="467543" cy="110727"/>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xmlns="" id="{E34F11F8-DE4C-4438-9AEF-754CD0F3C954}"/>
                </a:ext>
              </a:extLst>
            </p:cNvPr>
            <p:cNvSpPr/>
            <p:nvPr/>
          </p:nvSpPr>
          <p:spPr>
            <a:xfrm flipV="1">
              <a:off x="420986" y="1393490"/>
              <a:ext cx="45719" cy="1384080"/>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xmlns="" id="{23DD3908-AA13-48A9-9025-94A965829C9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776822" y="868680"/>
              <a:ext cx="639870" cy="580173"/>
            </a:xfrm>
            <a:prstGeom prst="rect">
              <a:avLst/>
            </a:prstGeom>
          </p:spPr>
        </p:pic>
      </p:grpSp>
      <p:grpSp>
        <p:nvGrpSpPr>
          <p:cNvPr id="16" name="Group 15">
            <a:extLst>
              <a:ext uri="{FF2B5EF4-FFF2-40B4-BE49-F238E27FC236}">
                <a16:creationId xmlns:a16="http://schemas.microsoft.com/office/drawing/2014/main" xmlns="" id="{3911CDAD-FEE8-4414-BB46-AF7D6E453B35}"/>
              </a:ext>
            </a:extLst>
          </p:cNvPr>
          <p:cNvGrpSpPr>
            <a:grpSpLocks noChangeAspect="1"/>
          </p:cNvGrpSpPr>
          <p:nvPr userDrawn="1"/>
        </p:nvGrpSpPr>
        <p:grpSpPr>
          <a:xfrm>
            <a:off x="56271" y="6179904"/>
            <a:ext cx="4381500" cy="778515"/>
            <a:chOff x="413355" y="585998"/>
            <a:chExt cx="5688639" cy="1010770"/>
          </a:xfrm>
        </p:grpSpPr>
        <p:pic>
          <p:nvPicPr>
            <p:cNvPr id="17" name="Picture 2" descr="Bildergebnis für unece 70">
              <a:extLst>
                <a:ext uri="{FF2B5EF4-FFF2-40B4-BE49-F238E27FC236}">
                  <a16:creationId xmlns:a16="http://schemas.microsoft.com/office/drawing/2014/main" xmlns="" id="{04ABA054-3BA6-4AB7-BF04-68F91039815D}"/>
                </a:ext>
              </a:extLst>
            </p:cNvPr>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ldergebnis für fao logo">
              <a:extLst>
                <a:ext uri="{FF2B5EF4-FFF2-40B4-BE49-F238E27FC236}">
                  <a16:creationId xmlns:a16="http://schemas.microsoft.com/office/drawing/2014/main" xmlns="" id="{F5AB4643-E655-4DC4-AA98-F960E5128932}"/>
                </a:ext>
              </a:extLst>
            </p:cNvPr>
            <p:cNvPicPr>
              <a:picLocks noChangeAspect="1" noChangeArrowheads="1"/>
            </p:cNvPicPr>
            <p:nvPr userDrawn="1"/>
          </p:nvPicPr>
          <p:blipFill rotWithShape="1">
            <a:blip r:embed="rId19"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035088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674" r:id="rId15"/>
  </p:sldLayoutIdLst>
  <p:hf hdr="0" ftr="0" dt="0"/>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ece.org/forests/market-statements-2018.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calag.ucanr.edu/archive/?type=pdf&amp;article=ca.v069n01p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hyperlink" Target="http://w3.unece.org/PXWeb2015/pxweb/en/STAT/STAT__26-TMSTAT1/" TargetMode="Externa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youtube.com/watch?v=VrsnR-t2N6Q&amp;t=4s" TargetMode="External"/><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www.youtube.com/watch?v=9z-EGVeKTrc&amp;t=33s" TargetMode="External"/><Relationship Id="rId4" Type="http://schemas.openxmlformats.org/officeDocument/2006/relationships/hyperlink" Target="https://www.youtube.com/watch?v=66jVm1f5KJ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florian.Steierer@un.org"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6356" y="5524077"/>
            <a:ext cx="7100926" cy="861774"/>
          </a:xfrm>
          <a:prstGeom prst="rect">
            <a:avLst/>
          </a:prstGeom>
          <a:noFill/>
        </p:spPr>
        <p:txBody>
          <a:bodyPr wrap="square" rtlCol="0">
            <a:spAutoFit/>
          </a:bodyPr>
          <a:lstStyle/>
          <a:p>
            <a:r>
              <a:rPr lang="fr-CH" sz="2000" b="1" spc="50" dirty="0">
                <a:cs typeface="Arial" panose="020B0604020202020204" pitchFamily="34" charset="0"/>
              </a:rPr>
              <a:t>Florian STEIERER</a:t>
            </a:r>
          </a:p>
          <a:p>
            <a:pPr>
              <a:spcBef>
                <a:spcPts val="1200"/>
              </a:spcBef>
            </a:pPr>
            <a:r>
              <a:rPr lang="fr-CH" sz="2000" spc="50" dirty="0">
                <a:cs typeface="Arial" panose="020B0604020202020204" pitchFamily="34" charset="0"/>
              </a:rPr>
              <a:t>Rencontres WOODRISE - 30 Janvier 2019, Genève, Suisse </a:t>
            </a:r>
          </a:p>
        </p:txBody>
      </p:sp>
      <p:sp>
        <p:nvSpPr>
          <p:cNvPr id="3" name="Title 4"/>
          <p:cNvSpPr txBox="1">
            <a:spLocks/>
          </p:cNvSpPr>
          <p:nvPr/>
        </p:nvSpPr>
        <p:spPr>
          <a:xfrm>
            <a:off x="1556361" y="2025147"/>
            <a:ext cx="8437347" cy="2435382"/>
          </a:xfrm>
          <a:prstGeom prst="rect">
            <a:avLst/>
          </a:prstGeom>
        </p:spPr>
        <p:txBody>
          <a:bodyPr lIns="9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H" sz="3200" spc="-100" dirty="0"/>
              <a:t>Comment concilier, à l’échelle planétaire productivité et biodiversité? </a:t>
            </a:r>
          </a:p>
          <a:p>
            <a:pPr algn="l"/>
            <a:endParaRPr lang="fr-CH" sz="3200" spc="-100" dirty="0"/>
          </a:p>
          <a:p>
            <a:pPr algn="l"/>
            <a:r>
              <a:rPr lang="fr-CH" sz="3200" spc="-100" dirty="0"/>
              <a:t>La forêt – est-elle prête pour les futurs défis écologiques, sociales et économiques?</a:t>
            </a:r>
          </a:p>
        </p:txBody>
      </p:sp>
    </p:spTree>
    <p:extLst>
      <p:ext uri="{BB962C8B-B14F-4D97-AF65-F5344CB8AC3E}">
        <p14:creationId xmlns:p14="http://schemas.microsoft.com/office/powerpoint/2010/main" val="150942853"/>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452BC7-FBE9-4006-9095-845F6EECBDD5}"/>
              </a:ext>
            </a:extLst>
          </p:cNvPr>
          <p:cNvSpPr/>
          <p:nvPr/>
        </p:nvSpPr>
        <p:spPr>
          <a:xfrm>
            <a:off x="0" y="5943600"/>
            <a:ext cx="3886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xmlns="" id="{E92165D1-5415-4725-B085-BE15274CF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1407464"/>
            <a:ext cx="9906000" cy="5280669"/>
          </a:xfrm>
          <a:prstGeom prst="rect">
            <a:avLst/>
          </a:prstGeom>
        </p:spPr>
      </p:pic>
      <p:sp>
        <p:nvSpPr>
          <p:cNvPr id="7" name="TextBox 6">
            <a:extLst>
              <a:ext uri="{FF2B5EF4-FFF2-40B4-BE49-F238E27FC236}">
                <a16:creationId xmlns:a16="http://schemas.microsoft.com/office/drawing/2014/main" xmlns="" id="{FDC70C24-DB04-4EAB-B5E8-A4E68918879E}"/>
              </a:ext>
            </a:extLst>
          </p:cNvPr>
          <p:cNvSpPr txBox="1"/>
          <p:nvPr/>
        </p:nvSpPr>
        <p:spPr>
          <a:xfrm>
            <a:off x="1143006" y="6533498"/>
            <a:ext cx="11048994" cy="307777"/>
          </a:xfrm>
          <a:prstGeom prst="rect">
            <a:avLst/>
          </a:prstGeom>
          <a:solidFill>
            <a:schemeClr val="bg1"/>
          </a:solidFill>
        </p:spPr>
        <p:txBody>
          <a:bodyPr wrap="square" rIns="108000" rtlCol="0">
            <a:spAutoFit/>
          </a:bodyPr>
          <a:lstStyle/>
          <a:p>
            <a:pPr algn="r"/>
            <a:r>
              <a:rPr lang="fr-CH" sz="1400" i="1" dirty="0">
                <a:solidFill>
                  <a:schemeClr val="bg1">
                    <a:lumMod val="65000"/>
                  </a:schemeClr>
                </a:solidFill>
              </a:rPr>
              <a:t>Source:  </a:t>
            </a:r>
            <a:r>
              <a:rPr lang="fr-CH" sz="1400" dirty="0">
                <a:solidFill>
                  <a:schemeClr val="bg1">
                    <a:lumMod val="65000"/>
                  </a:schemeClr>
                </a:solidFill>
              </a:rPr>
              <a:t>FAO </a:t>
            </a:r>
            <a:r>
              <a:rPr lang="fr-FR" sz="1400" dirty="0">
                <a:solidFill>
                  <a:schemeClr val="bg1">
                    <a:lumMod val="65000"/>
                  </a:schemeClr>
                </a:solidFill>
              </a:rPr>
              <a:t>Évaluation des ressources forestières mondiales 2015 </a:t>
            </a:r>
            <a:endParaRPr lang="fr-CH" sz="1400" dirty="0">
              <a:solidFill>
                <a:schemeClr val="bg1">
                  <a:lumMod val="65000"/>
                </a:schemeClr>
              </a:solidFill>
            </a:endParaRPr>
          </a:p>
        </p:txBody>
      </p:sp>
      <p:sp>
        <p:nvSpPr>
          <p:cNvPr id="6" name="Rectangle 5">
            <a:extLst>
              <a:ext uri="{FF2B5EF4-FFF2-40B4-BE49-F238E27FC236}">
                <a16:creationId xmlns:a16="http://schemas.microsoft.com/office/drawing/2014/main" xmlns="" id="{4AF6E486-94C0-458A-8CEA-F247415C44C8}"/>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xmlns="" id="{6D36734A-E783-4E94-B594-BF9C7AB2B30D}"/>
              </a:ext>
            </a:extLst>
          </p:cNvPr>
          <p:cNvSpPr>
            <a:spLocks noGrp="1"/>
          </p:cNvSpPr>
          <p:nvPr>
            <p:ph type="title"/>
          </p:nvPr>
        </p:nvSpPr>
        <p:spPr>
          <a:xfrm>
            <a:off x="1794434" y="198442"/>
            <a:ext cx="10194365" cy="607418"/>
          </a:xfrm>
        </p:spPr>
        <p:txBody>
          <a:bodyPr>
            <a:normAutofit fontScale="90000"/>
          </a:bodyPr>
          <a:lstStyle/>
          <a:p>
            <a:r>
              <a:rPr lang="fr-FR" dirty="0"/>
              <a:t>Changement de superficie forestière mondiale</a:t>
            </a:r>
          </a:p>
        </p:txBody>
      </p:sp>
    </p:spTree>
    <p:extLst>
      <p:ext uri="{BB962C8B-B14F-4D97-AF65-F5344CB8AC3E}">
        <p14:creationId xmlns:p14="http://schemas.microsoft.com/office/powerpoint/2010/main" val="217825462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73528D-DEBC-45FF-8B67-DE77FA07A170}"/>
              </a:ext>
            </a:extLst>
          </p:cNvPr>
          <p:cNvSpPr/>
          <p:nvPr/>
        </p:nvSpPr>
        <p:spPr>
          <a:xfrm>
            <a:off x="-19051" y="0"/>
            <a:ext cx="12211052" cy="685781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descr="A close up of a logo&#10;&#10;Description generated with high confidence">
            <a:extLst>
              <a:ext uri="{FF2B5EF4-FFF2-40B4-BE49-F238E27FC236}">
                <a16:creationId xmlns:a16="http://schemas.microsoft.com/office/drawing/2014/main" xmlns="" id="{2457C0BC-D65F-4098-A0B7-89AB2CF0F89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70787" y="1135368"/>
            <a:ext cx="2821213" cy="2428714"/>
          </a:xfrm>
          <a:prstGeom prst="rect">
            <a:avLst/>
          </a:prstGeom>
        </p:spPr>
      </p:pic>
      <p:sp>
        <p:nvSpPr>
          <p:cNvPr id="3" name="Slide Number Placeholder 2">
            <a:extLst>
              <a:ext uri="{FF2B5EF4-FFF2-40B4-BE49-F238E27FC236}">
                <a16:creationId xmlns:a16="http://schemas.microsoft.com/office/drawing/2014/main" xmlns="" id="{121E4356-B948-4E9F-BFC1-884364A6E7EF}"/>
              </a:ext>
            </a:extLst>
          </p:cNvPr>
          <p:cNvSpPr>
            <a:spLocks noGrp="1"/>
          </p:cNvSpPr>
          <p:nvPr>
            <p:ph type="sldNum" sz="quarter" idx="12"/>
          </p:nvPr>
        </p:nvSpPr>
        <p:spPr/>
        <p:txBody>
          <a:bodyPr/>
          <a:lstStyle/>
          <a:p>
            <a:fld id="{FEB09506-28EA-4C19-A061-02E7C9DE017B}" type="slidenum">
              <a:rPr lang="en-US" smtClean="0"/>
              <a:t>11</a:t>
            </a:fld>
            <a:endParaRPr lang="en-US" dirty="0"/>
          </a:p>
        </p:txBody>
      </p:sp>
      <p:pic>
        <p:nvPicPr>
          <p:cNvPr id="6" name="Picture 5">
            <a:extLst>
              <a:ext uri="{FF2B5EF4-FFF2-40B4-BE49-F238E27FC236}">
                <a16:creationId xmlns:a16="http://schemas.microsoft.com/office/drawing/2014/main" xmlns="" id="{9759BC22-6091-42F8-9AA0-DAA2C2A453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9187"/>
            <a:ext cx="4130053" cy="3632184"/>
          </a:xfrm>
          <a:prstGeom prst="rect">
            <a:avLst/>
          </a:prstGeom>
        </p:spPr>
      </p:pic>
      <p:sp>
        <p:nvSpPr>
          <p:cNvPr id="7" name="TextBox 6">
            <a:extLst>
              <a:ext uri="{FF2B5EF4-FFF2-40B4-BE49-F238E27FC236}">
                <a16:creationId xmlns:a16="http://schemas.microsoft.com/office/drawing/2014/main" xmlns="" id="{1E1C41BC-965E-4DE3-AEE8-CB0E8E3B720B}"/>
              </a:ext>
            </a:extLst>
          </p:cNvPr>
          <p:cNvSpPr txBox="1"/>
          <p:nvPr/>
        </p:nvSpPr>
        <p:spPr>
          <a:xfrm>
            <a:off x="0" y="3613269"/>
            <a:ext cx="4130053" cy="523220"/>
          </a:xfrm>
          <a:prstGeom prst="rect">
            <a:avLst/>
          </a:prstGeom>
          <a:solidFill>
            <a:schemeClr val="accent2"/>
          </a:solidFill>
        </p:spPr>
        <p:txBody>
          <a:bodyPr wrap="square" rIns="0" rtlCol="0">
            <a:spAutoFit/>
          </a:bodyPr>
          <a:lstStyle/>
          <a:p>
            <a:r>
              <a:rPr lang="fr-FR" sz="1400" i="1" dirty="0"/>
              <a:t>La Pêche miraculeuse</a:t>
            </a:r>
            <a:r>
              <a:rPr lang="fr-FR" sz="1400" dirty="0"/>
              <a:t>, (Witz) 1444. 132cm x 154cm, Musée d'Art et d'Histoire, Genève.	</a:t>
            </a:r>
            <a:r>
              <a:rPr lang="fr-FR" sz="1400" i="1" dirty="0"/>
              <a:t>Source: </a:t>
            </a:r>
            <a:r>
              <a:rPr lang="fr-FR" sz="1400" dirty="0"/>
              <a:t>Wikipédia</a:t>
            </a:r>
            <a:endParaRPr lang="fr-CH" sz="1400" dirty="0"/>
          </a:p>
        </p:txBody>
      </p:sp>
      <p:pic>
        <p:nvPicPr>
          <p:cNvPr id="8" name="Picture 7">
            <a:extLst>
              <a:ext uri="{FF2B5EF4-FFF2-40B4-BE49-F238E27FC236}">
                <a16:creationId xmlns:a16="http://schemas.microsoft.com/office/drawing/2014/main" xmlns="" id="{C7839598-F025-4698-9402-8B8D5F91EC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120475"/>
            <a:ext cx="9906001" cy="2500160"/>
          </a:xfrm>
          <a:prstGeom prst="rect">
            <a:avLst/>
          </a:prstGeom>
        </p:spPr>
      </p:pic>
      <p:sp>
        <p:nvSpPr>
          <p:cNvPr id="10" name="TextBox 9">
            <a:extLst>
              <a:ext uri="{FF2B5EF4-FFF2-40B4-BE49-F238E27FC236}">
                <a16:creationId xmlns:a16="http://schemas.microsoft.com/office/drawing/2014/main" xmlns="" id="{2AA08974-A967-4548-B385-2B7D3862EF7C}"/>
              </a:ext>
            </a:extLst>
          </p:cNvPr>
          <p:cNvSpPr txBox="1"/>
          <p:nvPr/>
        </p:nvSpPr>
        <p:spPr>
          <a:xfrm>
            <a:off x="-7" y="6620639"/>
            <a:ext cx="9906002" cy="307777"/>
          </a:xfrm>
          <a:prstGeom prst="rect">
            <a:avLst/>
          </a:prstGeom>
          <a:solidFill>
            <a:schemeClr val="accent1">
              <a:lumMod val="40000"/>
              <a:lumOff val="60000"/>
            </a:schemeClr>
          </a:solidFill>
        </p:spPr>
        <p:txBody>
          <a:bodyPr wrap="square" rIns="108000" rtlCol="0">
            <a:spAutoFit/>
          </a:bodyPr>
          <a:lstStyle/>
          <a:p>
            <a:pPr algn="r"/>
            <a:r>
              <a:rPr lang="fr-FR" sz="1400" dirty="0"/>
              <a:t>	</a:t>
            </a:r>
            <a:r>
              <a:rPr lang="fr-FR" sz="1400" i="1" dirty="0"/>
              <a:t>Source: </a:t>
            </a:r>
            <a:r>
              <a:rPr lang="fr-FR" sz="1400" dirty="0"/>
              <a:t>Google 2019</a:t>
            </a:r>
            <a:endParaRPr lang="fr-CH" sz="1400" dirty="0"/>
          </a:p>
        </p:txBody>
      </p:sp>
      <p:sp>
        <p:nvSpPr>
          <p:cNvPr id="13" name="Freeform: Shape 12">
            <a:extLst>
              <a:ext uri="{FF2B5EF4-FFF2-40B4-BE49-F238E27FC236}">
                <a16:creationId xmlns:a16="http://schemas.microsoft.com/office/drawing/2014/main" xmlns="" id="{D8F3D26D-F0C9-4254-850B-2D61F28E4325}"/>
              </a:ext>
            </a:extLst>
          </p:cNvPr>
          <p:cNvSpPr/>
          <p:nvPr/>
        </p:nvSpPr>
        <p:spPr>
          <a:xfrm>
            <a:off x="-19052" y="4585313"/>
            <a:ext cx="3914775" cy="571500"/>
          </a:xfrm>
          <a:custGeom>
            <a:avLst/>
            <a:gdLst>
              <a:gd name="connsiteX0" fmla="*/ 1038225 w 3914775"/>
              <a:gd name="connsiteY0" fmla="*/ 9525 h 571500"/>
              <a:gd name="connsiteX1" fmla="*/ 1524000 w 3914775"/>
              <a:gd name="connsiteY1" fmla="*/ 0 h 571500"/>
              <a:gd name="connsiteX2" fmla="*/ 1771650 w 3914775"/>
              <a:gd name="connsiteY2" fmla="*/ 66675 h 571500"/>
              <a:gd name="connsiteX3" fmla="*/ 2238375 w 3914775"/>
              <a:gd name="connsiteY3" fmla="*/ 57150 h 571500"/>
              <a:gd name="connsiteX4" fmla="*/ 2562225 w 3914775"/>
              <a:gd name="connsiteY4" fmla="*/ 38100 h 571500"/>
              <a:gd name="connsiteX5" fmla="*/ 2867025 w 3914775"/>
              <a:gd name="connsiteY5" fmla="*/ 95250 h 571500"/>
              <a:gd name="connsiteX6" fmla="*/ 3000375 w 3914775"/>
              <a:gd name="connsiteY6" fmla="*/ 76200 h 571500"/>
              <a:gd name="connsiteX7" fmla="*/ 3762375 w 3914775"/>
              <a:gd name="connsiteY7" fmla="*/ 76200 h 571500"/>
              <a:gd name="connsiteX8" fmla="*/ 3914775 w 3914775"/>
              <a:gd name="connsiteY8" fmla="*/ 104775 h 571500"/>
              <a:gd name="connsiteX9" fmla="*/ 3609975 w 3914775"/>
              <a:gd name="connsiteY9" fmla="*/ 266700 h 571500"/>
              <a:gd name="connsiteX10" fmla="*/ 3143250 w 3914775"/>
              <a:gd name="connsiteY10" fmla="*/ 266700 h 571500"/>
              <a:gd name="connsiteX11" fmla="*/ 2714625 w 3914775"/>
              <a:gd name="connsiteY11" fmla="*/ 238125 h 571500"/>
              <a:gd name="connsiteX12" fmla="*/ 2495550 w 3914775"/>
              <a:gd name="connsiteY12" fmla="*/ 209550 h 571500"/>
              <a:gd name="connsiteX13" fmla="*/ 2209800 w 3914775"/>
              <a:gd name="connsiteY13" fmla="*/ 200025 h 571500"/>
              <a:gd name="connsiteX14" fmla="*/ 2124075 w 3914775"/>
              <a:gd name="connsiteY14" fmla="*/ 171450 h 571500"/>
              <a:gd name="connsiteX15" fmla="*/ 1905000 w 3914775"/>
              <a:gd name="connsiteY15" fmla="*/ 238125 h 571500"/>
              <a:gd name="connsiteX16" fmla="*/ 1933575 w 3914775"/>
              <a:gd name="connsiteY16" fmla="*/ 295275 h 571500"/>
              <a:gd name="connsiteX17" fmla="*/ 2162175 w 3914775"/>
              <a:gd name="connsiteY17" fmla="*/ 295275 h 571500"/>
              <a:gd name="connsiteX18" fmla="*/ 2162175 w 3914775"/>
              <a:gd name="connsiteY18" fmla="*/ 295275 h 571500"/>
              <a:gd name="connsiteX19" fmla="*/ 2133600 w 3914775"/>
              <a:gd name="connsiteY19" fmla="*/ 381000 h 571500"/>
              <a:gd name="connsiteX20" fmla="*/ 2114550 w 3914775"/>
              <a:gd name="connsiteY20" fmla="*/ 428625 h 571500"/>
              <a:gd name="connsiteX21" fmla="*/ 2038350 w 3914775"/>
              <a:gd name="connsiteY21" fmla="*/ 495300 h 571500"/>
              <a:gd name="connsiteX22" fmla="*/ 1971675 w 3914775"/>
              <a:gd name="connsiteY22" fmla="*/ 533400 h 571500"/>
              <a:gd name="connsiteX23" fmla="*/ 1809750 w 3914775"/>
              <a:gd name="connsiteY23" fmla="*/ 533400 h 571500"/>
              <a:gd name="connsiteX24" fmla="*/ 1676400 w 3914775"/>
              <a:gd name="connsiteY24" fmla="*/ 571500 h 571500"/>
              <a:gd name="connsiteX25" fmla="*/ 1543050 w 3914775"/>
              <a:gd name="connsiteY25" fmla="*/ 542925 h 571500"/>
              <a:gd name="connsiteX26" fmla="*/ 1447800 w 3914775"/>
              <a:gd name="connsiteY26" fmla="*/ 561975 h 571500"/>
              <a:gd name="connsiteX27" fmla="*/ 1447800 w 3914775"/>
              <a:gd name="connsiteY27" fmla="*/ 561975 h 571500"/>
              <a:gd name="connsiteX28" fmla="*/ 1114425 w 3914775"/>
              <a:gd name="connsiteY28" fmla="*/ 542925 h 571500"/>
              <a:gd name="connsiteX29" fmla="*/ 952500 w 3914775"/>
              <a:gd name="connsiteY29" fmla="*/ 533400 h 571500"/>
              <a:gd name="connsiteX30" fmla="*/ 714375 w 3914775"/>
              <a:gd name="connsiteY30" fmla="*/ 514350 h 571500"/>
              <a:gd name="connsiteX31" fmla="*/ 457200 w 3914775"/>
              <a:gd name="connsiteY31" fmla="*/ 504825 h 571500"/>
              <a:gd name="connsiteX32" fmla="*/ 276225 w 3914775"/>
              <a:gd name="connsiteY32" fmla="*/ 504825 h 571500"/>
              <a:gd name="connsiteX33" fmla="*/ 123825 w 3914775"/>
              <a:gd name="connsiteY33" fmla="*/ 504825 h 571500"/>
              <a:gd name="connsiteX34" fmla="*/ 19050 w 3914775"/>
              <a:gd name="connsiteY34" fmla="*/ 504825 h 571500"/>
              <a:gd name="connsiteX35" fmla="*/ 0 w 3914775"/>
              <a:gd name="connsiteY35" fmla="*/ 333375 h 571500"/>
              <a:gd name="connsiteX36" fmla="*/ 152400 w 3914775"/>
              <a:gd name="connsiteY36" fmla="*/ 304800 h 571500"/>
              <a:gd name="connsiteX37" fmla="*/ 276225 w 3914775"/>
              <a:gd name="connsiteY37" fmla="*/ 276225 h 571500"/>
              <a:gd name="connsiteX38" fmla="*/ 476250 w 3914775"/>
              <a:gd name="connsiteY38" fmla="*/ 190500 h 571500"/>
              <a:gd name="connsiteX39" fmla="*/ 628650 w 3914775"/>
              <a:gd name="connsiteY39" fmla="*/ 133350 h 571500"/>
              <a:gd name="connsiteX40" fmla="*/ 828675 w 3914775"/>
              <a:gd name="connsiteY40" fmla="*/ 76200 h 571500"/>
              <a:gd name="connsiteX41" fmla="*/ 1038225 w 3914775"/>
              <a:gd name="connsiteY41"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4775" h="571500">
                <a:moveTo>
                  <a:pt x="1038225" y="9525"/>
                </a:moveTo>
                <a:lnTo>
                  <a:pt x="1524000" y="0"/>
                </a:lnTo>
                <a:lnTo>
                  <a:pt x="1771650" y="66675"/>
                </a:lnTo>
                <a:lnTo>
                  <a:pt x="2238375" y="57150"/>
                </a:lnTo>
                <a:lnTo>
                  <a:pt x="2562225" y="38100"/>
                </a:lnTo>
                <a:lnTo>
                  <a:pt x="2867025" y="95250"/>
                </a:lnTo>
                <a:lnTo>
                  <a:pt x="3000375" y="76200"/>
                </a:lnTo>
                <a:lnTo>
                  <a:pt x="3762375" y="76200"/>
                </a:lnTo>
                <a:lnTo>
                  <a:pt x="3914775" y="104775"/>
                </a:lnTo>
                <a:lnTo>
                  <a:pt x="3609975" y="266700"/>
                </a:lnTo>
                <a:lnTo>
                  <a:pt x="3143250" y="266700"/>
                </a:lnTo>
                <a:lnTo>
                  <a:pt x="2714625" y="238125"/>
                </a:lnTo>
                <a:lnTo>
                  <a:pt x="2495550" y="209550"/>
                </a:lnTo>
                <a:lnTo>
                  <a:pt x="2209800" y="200025"/>
                </a:lnTo>
                <a:lnTo>
                  <a:pt x="2124075" y="171450"/>
                </a:lnTo>
                <a:lnTo>
                  <a:pt x="1905000" y="238125"/>
                </a:lnTo>
                <a:lnTo>
                  <a:pt x="1933575" y="295275"/>
                </a:lnTo>
                <a:lnTo>
                  <a:pt x="2162175" y="295275"/>
                </a:lnTo>
                <a:lnTo>
                  <a:pt x="2162175" y="295275"/>
                </a:lnTo>
                <a:lnTo>
                  <a:pt x="2133600" y="381000"/>
                </a:lnTo>
                <a:lnTo>
                  <a:pt x="2114550" y="428625"/>
                </a:lnTo>
                <a:lnTo>
                  <a:pt x="2038350" y="495300"/>
                </a:lnTo>
                <a:lnTo>
                  <a:pt x="1971675" y="533400"/>
                </a:lnTo>
                <a:lnTo>
                  <a:pt x="1809750" y="533400"/>
                </a:lnTo>
                <a:lnTo>
                  <a:pt x="1676400" y="571500"/>
                </a:lnTo>
                <a:lnTo>
                  <a:pt x="1543050" y="542925"/>
                </a:lnTo>
                <a:lnTo>
                  <a:pt x="1447800" y="561975"/>
                </a:lnTo>
                <a:lnTo>
                  <a:pt x="1447800" y="561975"/>
                </a:lnTo>
                <a:lnTo>
                  <a:pt x="1114425" y="542925"/>
                </a:lnTo>
                <a:lnTo>
                  <a:pt x="952500" y="533400"/>
                </a:lnTo>
                <a:lnTo>
                  <a:pt x="714375" y="514350"/>
                </a:lnTo>
                <a:lnTo>
                  <a:pt x="457200" y="504825"/>
                </a:lnTo>
                <a:lnTo>
                  <a:pt x="276225" y="504825"/>
                </a:lnTo>
                <a:lnTo>
                  <a:pt x="123825" y="504825"/>
                </a:lnTo>
                <a:lnTo>
                  <a:pt x="19050" y="504825"/>
                </a:lnTo>
                <a:lnTo>
                  <a:pt x="0" y="333375"/>
                </a:lnTo>
                <a:lnTo>
                  <a:pt x="152400" y="304800"/>
                </a:lnTo>
                <a:lnTo>
                  <a:pt x="276225" y="276225"/>
                </a:lnTo>
                <a:lnTo>
                  <a:pt x="476250" y="190500"/>
                </a:lnTo>
                <a:lnTo>
                  <a:pt x="628650" y="133350"/>
                </a:lnTo>
                <a:lnTo>
                  <a:pt x="828675" y="76200"/>
                </a:lnTo>
                <a:lnTo>
                  <a:pt x="1038225" y="9525"/>
                </a:lnTo>
                <a:close/>
              </a:path>
            </a:pathLst>
          </a:cu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4" name="Freeform: Shape 13">
            <a:extLst>
              <a:ext uri="{FF2B5EF4-FFF2-40B4-BE49-F238E27FC236}">
                <a16:creationId xmlns:a16="http://schemas.microsoft.com/office/drawing/2014/main" xmlns="" id="{A2B93BA0-3404-4F47-AA19-56A8C0502A9B}"/>
              </a:ext>
            </a:extLst>
          </p:cNvPr>
          <p:cNvSpPr/>
          <p:nvPr/>
        </p:nvSpPr>
        <p:spPr>
          <a:xfrm>
            <a:off x="7034209" y="4906788"/>
            <a:ext cx="1135856" cy="300037"/>
          </a:xfrm>
          <a:custGeom>
            <a:avLst/>
            <a:gdLst>
              <a:gd name="connsiteX0" fmla="*/ 764381 w 1135856"/>
              <a:gd name="connsiteY0" fmla="*/ 0 h 300037"/>
              <a:gd name="connsiteX1" fmla="*/ 628650 w 1135856"/>
              <a:gd name="connsiteY1" fmla="*/ 33337 h 300037"/>
              <a:gd name="connsiteX2" fmla="*/ 488156 w 1135856"/>
              <a:gd name="connsiteY2" fmla="*/ 73819 h 300037"/>
              <a:gd name="connsiteX3" fmla="*/ 297656 w 1135856"/>
              <a:gd name="connsiteY3" fmla="*/ 111919 h 300037"/>
              <a:gd name="connsiteX4" fmla="*/ 88106 w 1135856"/>
              <a:gd name="connsiteY4" fmla="*/ 171450 h 300037"/>
              <a:gd name="connsiteX5" fmla="*/ 0 w 1135856"/>
              <a:gd name="connsiteY5" fmla="*/ 221456 h 300037"/>
              <a:gd name="connsiteX6" fmla="*/ 221456 w 1135856"/>
              <a:gd name="connsiteY6" fmla="*/ 238125 h 300037"/>
              <a:gd name="connsiteX7" fmla="*/ 209550 w 1135856"/>
              <a:gd name="connsiteY7" fmla="*/ 266700 h 300037"/>
              <a:gd name="connsiteX8" fmla="*/ 257175 w 1135856"/>
              <a:gd name="connsiteY8" fmla="*/ 300037 h 300037"/>
              <a:gd name="connsiteX9" fmla="*/ 290512 w 1135856"/>
              <a:gd name="connsiteY9" fmla="*/ 297656 h 300037"/>
              <a:gd name="connsiteX10" fmla="*/ 321468 w 1135856"/>
              <a:gd name="connsiteY10" fmla="*/ 264319 h 300037"/>
              <a:gd name="connsiteX11" fmla="*/ 342900 w 1135856"/>
              <a:gd name="connsiteY11" fmla="*/ 288131 h 300037"/>
              <a:gd name="connsiteX12" fmla="*/ 619125 w 1135856"/>
              <a:gd name="connsiteY12" fmla="*/ 283369 h 300037"/>
              <a:gd name="connsiteX13" fmla="*/ 704850 w 1135856"/>
              <a:gd name="connsiteY13" fmla="*/ 285750 h 300037"/>
              <a:gd name="connsiteX14" fmla="*/ 773906 w 1135856"/>
              <a:gd name="connsiteY14" fmla="*/ 295275 h 300037"/>
              <a:gd name="connsiteX15" fmla="*/ 809625 w 1135856"/>
              <a:gd name="connsiteY15" fmla="*/ 269081 h 300037"/>
              <a:gd name="connsiteX16" fmla="*/ 842962 w 1135856"/>
              <a:gd name="connsiteY16" fmla="*/ 297656 h 300037"/>
              <a:gd name="connsiteX17" fmla="*/ 923925 w 1135856"/>
              <a:gd name="connsiteY17" fmla="*/ 254794 h 300037"/>
              <a:gd name="connsiteX18" fmla="*/ 990600 w 1135856"/>
              <a:gd name="connsiteY18" fmla="*/ 261937 h 300037"/>
              <a:gd name="connsiteX19" fmla="*/ 990600 w 1135856"/>
              <a:gd name="connsiteY19" fmla="*/ 261937 h 300037"/>
              <a:gd name="connsiteX20" fmla="*/ 1083468 w 1135856"/>
              <a:gd name="connsiteY20" fmla="*/ 271462 h 300037"/>
              <a:gd name="connsiteX21" fmla="*/ 1135856 w 1135856"/>
              <a:gd name="connsiteY21" fmla="*/ 209550 h 300037"/>
              <a:gd name="connsiteX22" fmla="*/ 1119187 w 1135856"/>
              <a:gd name="connsiteY22" fmla="*/ 166687 h 300037"/>
              <a:gd name="connsiteX23" fmla="*/ 983456 w 1135856"/>
              <a:gd name="connsiteY23" fmla="*/ 130969 h 300037"/>
              <a:gd name="connsiteX24" fmla="*/ 871537 w 1135856"/>
              <a:gd name="connsiteY24" fmla="*/ 73819 h 300037"/>
              <a:gd name="connsiteX25" fmla="*/ 814387 w 1135856"/>
              <a:gd name="connsiteY25" fmla="*/ 21431 h 300037"/>
              <a:gd name="connsiteX26" fmla="*/ 764381 w 1135856"/>
              <a:gd name="connsiteY26" fmla="*/ 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5856" h="300037">
                <a:moveTo>
                  <a:pt x="764381" y="0"/>
                </a:moveTo>
                <a:lnTo>
                  <a:pt x="628650" y="33337"/>
                </a:lnTo>
                <a:lnTo>
                  <a:pt x="488156" y="73819"/>
                </a:lnTo>
                <a:lnTo>
                  <a:pt x="297656" y="111919"/>
                </a:lnTo>
                <a:lnTo>
                  <a:pt x="88106" y="171450"/>
                </a:lnTo>
                <a:lnTo>
                  <a:pt x="0" y="221456"/>
                </a:lnTo>
                <a:lnTo>
                  <a:pt x="221456" y="238125"/>
                </a:lnTo>
                <a:lnTo>
                  <a:pt x="209550" y="266700"/>
                </a:lnTo>
                <a:lnTo>
                  <a:pt x="257175" y="300037"/>
                </a:lnTo>
                <a:lnTo>
                  <a:pt x="290512" y="297656"/>
                </a:lnTo>
                <a:lnTo>
                  <a:pt x="321468" y="264319"/>
                </a:lnTo>
                <a:lnTo>
                  <a:pt x="342900" y="288131"/>
                </a:lnTo>
                <a:lnTo>
                  <a:pt x="619125" y="283369"/>
                </a:lnTo>
                <a:lnTo>
                  <a:pt x="704850" y="285750"/>
                </a:lnTo>
                <a:lnTo>
                  <a:pt x="773906" y="295275"/>
                </a:lnTo>
                <a:lnTo>
                  <a:pt x="809625" y="269081"/>
                </a:lnTo>
                <a:lnTo>
                  <a:pt x="842962" y="297656"/>
                </a:lnTo>
                <a:lnTo>
                  <a:pt x="923925" y="254794"/>
                </a:lnTo>
                <a:lnTo>
                  <a:pt x="990600" y="261937"/>
                </a:lnTo>
                <a:lnTo>
                  <a:pt x="990600" y="261937"/>
                </a:lnTo>
                <a:lnTo>
                  <a:pt x="1083468" y="271462"/>
                </a:lnTo>
                <a:lnTo>
                  <a:pt x="1135856" y="209550"/>
                </a:lnTo>
                <a:lnTo>
                  <a:pt x="1119187" y="166687"/>
                </a:lnTo>
                <a:lnTo>
                  <a:pt x="983456" y="130969"/>
                </a:lnTo>
                <a:lnTo>
                  <a:pt x="871537" y="73819"/>
                </a:lnTo>
                <a:lnTo>
                  <a:pt x="814387" y="21431"/>
                </a:lnTo>
                <a:lnTo>
                  <a:pt x="764381" y="0"/>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5" name="Freeform: Shape 14">
            <a:extLst>
              <a:ext uri="{FF2B5EF4-FFF2-40B4-BE49-F238E27FC236}">
                <a16:creationId xmlns:a16="http://schemas.microsoft.com/office/drawing/2014/main" xmlns="" id="{99665E4F-2A76-4B7D-AC31-1BA4E386D3D9}"/>
              </a:ext>
            </a:extLst>
          </p:cNvPr>
          <p:cNvSpPr/>
          <p:nvPr/>
        </p:nvSpPr>
        <p:spPr>
          <a:xfrm>
            <a:off x="8024808" y="4913926"/>
            <a:ext cx="423862" cy="138112"/>
          </a:xfrm>
          <a:custGeom>
            <a:avLst/>
            <a:gdLst>
              <a:gd name="connsiteX0" fmla="*/ 0 w 423862"/>
              <a:gd name="connsiteY0" fmla="*/ 4762 h 138112"/>
              <a:gd name="connsiteX1" fmla="*/ 97631 w 423862"/>
              <a:gd name="connsiteY1" fmla="*/ 7143 h 138112"/>
              <a:gd name="connsiteX2" fmla="*/ 152400 w 423862"/>
              <a:gd name="connsiteY2" fmla="*/ 0 h 138112"/>
              <a:gd name="connsiteX3" fmla="*/ 178593 w 423862"/>
              <a:gd name="connsiteY3" fmla="*/ 11906 h 138112"/>
              <a:gd name="connsiteX4" fmla="*/ 216693 w 423862"/>
              <a:gd name="connsiteY4" fmla="*/ 23812 h 138112"/>
              <a:gd name="connsiteX5" fmla="*/ 300037 w 423862"/>
              <a:gd name="connsiteY5" fmla="*/ 23812 h 138112"/>
              <a:gd name="connsiteX6" fmla="*/ 338137 w 423862"/>
              <a:gd name="connsiteY6" fmla="*/ 61912 h 138112"/>
              <a:gd name="connsiteX7" fmla="*/ 397668 w 423862"/>
              <a:gd name="connsiteY7" fmla="*/ 107156 h 138112"/>
              <a:gd name="connsiteX8" fmla="*/ 423862 w 423862"/>
              <a:gd name="connsiteY8" fmla="*/ 128587 h 138112"/>
              <a:gd name="connsiteX9" fmla="*/ 314325 w 423862"/>
              <a:gd name="connsiteY9" fmla="*/ 133350 h 138112"/>
              <a:gd name="connsiteX10" fmla="*/ 247650 w 423862"/>
              <a:gd name="connsiteY10" fmla="*/ 138112 h 138112"/>
              <a:gd name="connsiteX11" fmla="*/ 202406 w 423862"/>
              <a:gd name="connsiteY11" fmla="*/ 109537 h 138112"/>
              <a:gd name="connsiteX12" fmla="*/ 119062 w 423862"/>
              <a:gd name="connsiteY12" fmla="*/ 78581 h 138112"/>
              <a:gd name="connsiteX13" fmla="*/ 66675 w 423862"/>
              <a:gd name="connsiteY13" fmla="*/ 61912 h 138112"/>
              <a:gd name="connsiteX14" fmla="*/ 0 w 423862"/>
              <a:gd name="connsiteY14" fmla="*/ 476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862" h="138112">
                <a:moveTo>
                  <a:pt x="0" y="4762"/>
                </a:moveTo>
                <a:lnTo>
                  <a:pt x="97631" y="7143"/>
                </a:lnTo>
                <a:lnTo>
                  <a:pt x="152400" y="0"/>
                </a:lnTo>
                <a:lnTo>
                  <a:pt x="178593" y="11906"/>
                </a:lnTo>
                <a:lnTo>
                  <a:pt x="216693" y="23812"/>
                </a:lnTo>
                <a:lnTo>
                  <a:pt x="300037" y="23812"/>
                </a:lnTo>
                <a:lnTo>
                  <a:pt x="338137" y="61912"/>
                </a:lnTo>
                <a:lnTo>
                  <a:pt x="397668" y="107156"/>
                </a:lnTo>
                <a:lnTo>
                  <a:pt x="423862" y="128587"/>
                </a:lnTo>
                <a:lnTo>
                  <a:pt x="314325" y="133350"/>
                </a:lnTo>
                <a:lnTo>
                  <a:pt x="247650" y="138112"/>
                </a:lnTo>
                <a:lnTo>
                  <a:pt x="202406" y="109537"/>
                </a:lnTo>
                <a:lnTo>
                  <a:pt x="119062" y="78581"/>
                </a:lnTo>
                <a:lnTo>
                  <a:pt x="66675" y="61912"/>
                </a:lnTo>
                <a:lnTo>
                  <a:pt x="0" y="4762"/>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6" name="Freeform: Shape 15">
            <a:extLst>
              <a:ext uri="{FF2B5EF4-FFF2-40B4-BE49-F238E27FC236}">
                <a16:creationId xmlns:a16="http://schemas.microsoft.com/office/drawing/2014/main" xmlns="" id="{52EA8052-3CCE-4317-9BF7-48D0D3A39826}"/>
              </a:ext>
            </a:extLst>
          </p:cNvPr>
          <p:cNvSpPr/>
          <p:nvPr/>
        </p:nvSpPr>
        <p:spPr>
          <a:xfrm>
            <a:off x="8351045" y="5035369"/>
            <a:ext cx="433387" cy="95250"/>
          </a:xfrm>
          <a:custGeom>
            <a:avLst/>
            <a:gdLst>
              <a:gd name="connsiteX0" fmla="*/ 121444 w 433387"/>
              <a:gd name="connsiteY0" fmla="*/ 23813 h 95250"/>
              <a:gd name="connsiteX1" fmla="*/ 61912 w 433387"/>
              <a:gd name="connsiteY1" fmla="*/ 40482 h 95250"/>
              <a:gd name="connsiteX2" fmla="*/ 0 w 433387"/>
              <a:gd name="connsiteY2" fmla="*/ 57150 h 95250"/>
              <a:gd name="connsiteX3" fmla="*/ 11906 w 433387"/>
              <a:gd name="connsiteY3" fmla="*/ 76200 h 95250"/>
              <a:gd name="connsiteX4" fmla="*/ 85725 w 433387"/>
              <a:gd name="connsiteY4" fmla="*/ 90488 h 95250"/>
              <a:gd name="connsiteX5" fmla="*/ 157162 w 433387"/>
              <a:gd name="connsiteY5" fmla="*/ 83344 h 95250"/>
              <a:gd name="connsiteX6" fmla="*/ 176212 w 433387"/>
              <a:gd name="connsiteY6" fmla="*/ 95250 h 95250"/>
              <a:gd name="connsiteX7" fmla="*/ 247650 w 433387"/>
              <a:gd name="connsiteY7" fmla="*/ 69057 h 95250"/>
              <a:gd name="connsiteX8" fmla="*/ 297656 w 433387"/>
              <a:gd name="connsiteY8" fmla="*/ 69057 h 95250"/>
              <a:gd name="connsiteX9" fmla="*/ 369094 w 433387"/>
              <a:gd name="connsiteY9" fmla="*/ 40482 h 95250"/>
              <a:gd name="connsiteX10" fmla="*/ 411956 w 433387"/>
              <a:gd name="connsiteY10" fmla="*/ 35719 h 95250"/>
              <a:gd name="connsiteX11" fmla="*/ 433387 w 433387"/>
              <a:gd name="connsiteY11" fmla="*/ 23813 h 95250"/>
              <a:gd name="connsiteX12" fmla="*/ 395287 w 433387"/>
              <a:gd name="connsiteY12" fmla="*/ 0 h 95250"/>
              <a:gd name="connsiteX13" fmla="*/ 395287 w 433387"/>
              <a:gd name="connsiteY13" fmla="*/ 0 h 95250"/>
              <a:gd name="connsiteX14" fmla="*/ 354806 w 433387"/>
              <a:gd name="connsiteY14" fmla="*/ 23813 h 95250"/>
              <a:gd name="connsiteX15" fmla="*/ 288131 w 433387"/>
              <a:gd name="connsiteY15" fmla="*/ 14288 h 95250"/>
              <a:gd name="connsiteX16" fmla="*/ 288131 w 433387"/>
              <a:gd name="connsiteY16" fmla="*/ 14288 h 95250"/>
              <a:gd name="connsiteX17" fmla="*/ 264319 w 433387"/>
              <a:gd name="connsiteY17" fmla="*/ 11907 h 95250"/>
              <a:gd name="connsiteX18" fmla="*/ 226219 w 433387"/>
              <a:gd name="connsiteY18" fmla="*/ 26194 h 95250"/>
              <a:gd name="connsiteX19" fmla="*/ 188119 w 433387"/>
              <a:gd name="connsiteY19" fmla="*/ 23813 h 95250"/>
              <a:gd name="connsiteX20" fmla="*/ 121444 w 433387"/>
              <a:gd name="connsiteY20" fmla="*/ 238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7" h="95250">
                <a:moveTo>
                  <a:pt x="121444" y="23813"/>
                </a:moveTo>
                <a:lnTo>
                  <a:pt x="61912" y="40482"/>
                </a:lnTo>
                <a:lnTo>
                  <a:pt x="0" y="57150"/>
                </a:lnTo>
                <a:lnTo>
                  <a:pt x="11906" y="76200"/>
                </a:lnTo>
                <a:lnTo>
                  <a:pt x="85725" y="90488"/>
                </a:lnTo>
                <a:lnTo>
                  <a:pt x="157162" y="83344"/>
                </a:lnTo>
                <a:lnTo>
                  <a:pt x="176212" y="95250"/>
                </a:lnTo>
                <a:lnTo>
                  <a:pt x="247650" y="69057"/>
                </a:lnTo>
                <a:lnTo>
                  <a:pt x="297656" y="69057"/>
                </a:lnTo>
                <a:lnTo>
                  <a:pt x="369094" y="40482"/>
                </a:lnTo>
                <a:lnTo>
                  <a:pt x="411956" y="35719"/>
                </a:lnTo>
                <a:lnTo>
                  <a:pt x="433387" y="23813"/>
                </a:lnTo>
                <a:lnTo>
                  <a:pt x="395287" y="0"/>
                </a:lnTo>
                <a:lnTo>
                  <a:pt x="395287" y="0"/>
                </a:lnTo>
                <a:lnTo>
                  <a:pt x="354806" y="23813"/>
                </a:lnTo>
                <a:lnTo>
                  <a:pt x="288131" y="14288"/>
                </a:lnTo>
                <a:lnTo>
                  <a:pt x="288131" y="14288"/>
                </a:lnTo>
                <a:cubicBezTo>
                  <a:pt x="265911" y="11819"/>
                  <a:pt x="273888" y="11907"/>
                  <a:pt x="264319" y="11907"/>
                </a:cubicBezTo>
                <a:lnTo>
                  <a:pt x="226219" y="26194"/>
                </a:lnTo>
                <a:lnTo>
                  <a:pt x="188119" y="23813"/>
                </a:lnTo>
                <a:lnTo>
                  <a:pt x="121444" y="23813"/>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0" name="Freeform: Shape 19">
            <a:extLst>
              <a:ext uri="{FF2B5EF4-FFF2-40B4-BE49-F238E27FC236}">
                <a16:creationId xmlns:a16="http://schemas.microsoft.com/office/drawing/2014/main" xmlns="" id="{BE435827-23B1-4EB6-885D-3BFA30A35328}"/>
              </a:ext>
            </a:extLst>
          </p:cNvPr>
          <p:cNvSpPr/>
          <p:nvPr/>
        </p:nvSpPr>
        <p:spPr>
          <a:xfrm rot="21413704">
            <a:off x="-124255" y="843438"/>
            <a:ext cx="1105340" cy="416727"/>
          </a:xfrm>
          <a:custGeom>
            <a:avLst/>
            <a:gdLst>
              <a:gd name="connsiteX0" fmla="*/ 1038225 w 3914775"/>
              <a:gd name="connsiteY0" fmla="*/ 9525 h 571500"/>
              <a:gd name="connsiteX1" fmla="*/ 1524000 w 3914775"/>
              <a:gd name="connsiteY1" fmla="*/ 0 h 571500"/>
              <a:gd name="connsiteX2" fmla="*/ 1771650 w 3914775"/>
              <a:gd name="connsiteY2" fmla="*/ 66675 h 571500"/>
              <a:gd name="connsiteX3" fmla="*/ 2238375 w 3914775"/>
              <a:gd name="connsiteY3" fmla="*/ 57150 h 571500"/>
              <a:gd name="connsiteX4" fmla="*/ 2562225 w 3914775"/>
              <a:gd name="connsiteY4" fmla="*/ 38100 h 571500"/>
              <a:gd name="connsiteX5" fmla="*/ 2867025 w 3914775"/>
              <a:gd name="connsiteY5" fmla="*/ 95250 h 571500"/>
              <a:gd name="connsiteX6" fmla="*/ 3000375 w 3914775"/>
              <a:gd name="connsiteY6" fmla="*/ 76200 h 571500"/>
              <a:gd name="connsiteX7" fmla="*/ 3762375 w 3914775"/>
              <a:gd name="connsiteY7" fmla="*/ 76200 h 571500"/>
              <a:gd name="connsiteX8" fmla="*/ 3914775 w 3914775"/>
              <a:gd name="connsiteY8" fmla="*/ 104775 h 571500"/>
              <a:gd name="connsiteX9" fmla="*/ 3609975 w 3914775"/>
              <a:gd name="connsiteY9" fmla="*/ 266700 h 571500"/>
              <a:gd name="connsiteX10" fmla="*/ 3143250 w 3914775"/>
              <a:gd name="connsiteY10" fmla="*/ 266700 h 571500"/>
              <a:gd name="connsiteX11" fmla="*/ 2714625 w 3914775"/>
              <a:gd name="connsiteY11" fmla="*/ 238125 h 571500"/>
              <a:gd name="connsiteX12" fmla="*/ 2495550 w 3914775"/>
              <a:gd name="connsiteY12" fmla="*/ 209550 h 571500"/>
              <a:gd name="connsiteX13" fmla="*/ 2209800 w 3914775"/>
              <a:gd name="connsiteY13" fmla="*/ 200025 h 571500"/>
              <a:gd name="connsiteX14" fmla="*/ 2124075 w 3914775"/>
              <a:gd name="connsiteY14" fmla="*/ 171450 h 571500"/>
              <a:gd name="connsiteX15" fmla="*/ 1905000 w 3914775"/>
              <a:gd name="connsiteY15" fmla="*/ 238125 h 571500"/>
              <a:gd name="connsiteX16" fmla="*/ 1933575 w 3914775"/>
              <a:gd name="connsiteY16" fmla="*/ 295275 h 571500"/>
              <a:gd name="connsiteX17" fmla="*/ 2162175 w 3914775"/>
              <a:gd name="connsiteY17" fmla="*/ 295275 h 571500"/>
              <a:gd name="connsiteX18" fmla="*/ 2162175 w 3914775"/>
              <a:gd name="connsiteY18" fmla="*/ 295275 h 571500"/>
              <a:gd name="connsiteX19" fmla="*/ 2133600 w 3914775"/>
              <a:gd name="connsiteY19" fmla="*/ 381000 h 571500"/>
              <a:gd name="connsiteX20" fmla="*/ 2114550 w 3914775"/>
              <a:gd name="connsiteY20" fmla="*/ 428625 h 571500"/>
              <a:gd name="connsiteX21" fmla="*/ 2038350 w 3914775"/>
              <a:gd name="connsiteY21" fmla="*/ 495300 h 571500"/>
              <a:gd name="connsiteX22" fmla="*/ 1971675 w 3914775"/>
              <a:gd name="connsiteY22" fmla="*/ 533400 h 571500"/>
              <a:gd name="connsiteX23" fmla="*/ 1809750 w 3914775"/>
              <a:gd name="connsiteY23" fmla="*/ 533400 h 571500"/>
              <a:gd name="connsiteX24" fmla="*/ 1676400 w 3914775"/>
              <a:gd name="connsiteY24" fmla="*/ 571500 h 571500"/>
              <a:gd name="connsiteX25" fmla="*/ 1543050 w 3914775"/>
              <a:gd name="connsiteY25" fmla="*/ 542925 h 571500"/>
              <a:gd name="connsiteX26" fmla="*/ 1447800 w 3914775"/>
              <a:gd name="connsiteY26" fmla="*/ 561975 h 571500"/>
              <a:gd name="connsiteX27" fmla="*/ 1447800 w 3914775"/>
              <a:gd name="connsiteY27" fmla="*/ 561975 h 571500"/>
              <a:gd name="connsiteX28" fmla="*/ 1114425 w 3914775"/>
              <a:gd name="connsiteY28" fmla="*/ 542925 h 571500"/>
              <a:gd name="connsiteX29" fmla="*/ 952500 w 3914775"/>
              <a:gd name="connsiteY29" fmla="*/ 533400 h 571500"/>
              <a:gd name="connsiteX30" fmla="*/ 714375 w 3914775"/>
              <a:gd name="connsiteY30" fmla="*/ 514350 h 571500"/>
              <a:gd name="connsiteX31" fmla="*/ 457200 w 3914775"/>
              <a:gd name="connsiteY31" fmla="*/ 504825 h 571500"/>
              <a:gd name="connsiteX32" fmla="*/ 276225 w 3914775"/>
              <a:gd name="connsiteY32" fmla="*/ 504825 h 571500"/>
              <a:gd name="connsiteX33" fmla="*/ 123825 w 3914775"/>
              <a:gd name="connsiteY33" fmla="*/ 504825 h 571500"/>
              <a:gd name="connsiteX34" fmla="*/ 19050 w 3914775"/>
              <a:gd name="connsiteY34" fmla="*/ 504825 h 571500"/>
              <a:gd name="connsiteX35" fmla="*/ 0 w 3914775"/>
              <a:gd name="connsiteY35" fmla="*/ 333375 h 571500"/>
              <a:gd name="connsiteX36" fmla="*/ 152400 w 3914775"/>
              <a:gd name="connsiteY36" fmla="*/ 304800 h 571500"/>
              <a:gd name="connsiteX37" fmla="*/ 276225 w 3914775"/>
              <a:gd name="connsiteY37" fmla="*/ 276225 h 571500"/>
              <a:gd name="connsiteX38" fmla="*/ 476250 w 3914775"/>
              <a:gd name="connsiteY38" fmla="*/ 190500 h 571500"/>
              <a:gd name="connsiteX39" fmla="*/ 628650 w 3914775"/>
              <a:gd name="connsiteY39" fmla="*/ 133350 h 571500"/>
              <a:gd name="connsiteX40" fmla="*/ 828675 w 3914775"/>
              <a:gd name="connsiteY40" fmla="*/ 76200 h 571500"/>
              <a:gd name="connsiteX41" fmla="*/ 1038225 w 3914775"/>
              <a:gd name="connsiteY41"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4775" h="571500">
                <a:moveTo>
                  <a:pt x="1038225" y="9525"/>
                </a:moveTo>
                <a:lnTo>
                  <a:pt x="1524000" y="0"/>
                </a:lnTo>
                <a:lnTo>
                  <a:pt x="1771650" y="66675"/>
                </a:lnTo>
                <a:lnTo>
                  <a:pt x="2238375" y="57150"/>
                </a:lnTo>
                <a:lnTo>
                  <a:pt x="2562225" y="38100"/>
                </a:lnTo>
                <a:lnTo>
                  <a:pt x="2867025" y="95250"/>
                </a:lnTo>
                <a:lnTo>
                  <a:pt x="3000375" y="76200"/>
                </a:lnTo>
                <a:lnTo>
                  <a:pt x="3762375" y="76200"/>
                </a:lnTo>
                <a:lnTo>
                  <a:pt x="3914775" y="104775"/>
                </a:lnTo>
                <a:lnTo>
                  <a:pt x="3609975" y="266700"/>
                </a:lnTo>
                <a:lnTo>
                  <a:pt x="3143250" y="266700"/>
                </a:lnTo>
                <a:lnTo>
                  <a:pt x="2714625" y="238125"/>
                </a:lnTo>
                <a:lnTo>
                  <a:pt x="2495550" y="209550"/>
                </a:lnTo>
                <a:lnTo>
                  <a:pt x="2209800" y="200025"/>
                </a:lnTo>
                <a:lnTo>
                  <a:pt x="2124075" y="171450"/>
                </a:lnTo>
                <a:lnTo>
                  <a:pt x="1905000" y="238125"/>
                </a:lnTo>
                <a:lnTo>
                  <a:pt x="1933575" y="295275"/>
                </a:lnTo>
                <a:lnTo>
                  <a:pt x="2162175" y="295275"/>
                </a:lnTo>
                <a:lnTo>
                  <a:pt x="2162175" y="295275"/>
                </a:lnTo>
                <a:lnTo>
                  <a:pt x="2133600" y="381000"/>
                </a:lnTo>
                <a:lnTo>
                  <a:pt x="2114550" y="428625"/>
                </a:lnTo>
                <a:lnTo>
                  <a:pt x="2038350" y="495300"/>
                </a:lnTo>
                <a:lnTo>
                  <a:pt x="1971675" y="533400"/>
                </a:lnTo>
                <a:lnTo>
                  <a:pt x="1809750" y="533400"/>
                </a:lnTo>
                <a:lnTo>
                  <a:pt x="1676400" y="571500"/>
                </a:lnTo>
                <a:lnTo>
                  <a:pt x="1543050" y="542925"/>
                </a:lnTo>
                <a:lnTo>
                  <a:pt x="1447800" y="561975"/>
                </a:lnTo>
                <a:lnTo>
                  <a:pt x="1447800" y="561975"/>
                </a:lnTo>
                <a:lnTo>
                  <a:pt x="1114425" y="542925"/>
                </a:lnTo>
                <a:lnTo>
                  <a:pt x="952500" y="533400"/>
                </a:lnTo>
                <a:lnTo>
                  <a:pt x="714375" y="514350"/>
                </a:lnTo>
                <a:lnTo>
                  <a:pt x="457200" y="504825"/>
                </a:lnTo>
                <a:lnTo>
                  <a:pt x="276225" y="504825"/>
                </a:lnTo>
                <a:lnTo>
                  <a:pt x="123825" y="504825"/>
                </a:lnTo>
                <a:lnTo>
                  <a:pt x="19050" y="504825"/>
                </a:lnTo>
                <a:lnTo>
                  <a:pt x="0" y="333375"/>
                </a:lnTo>
                <a:lnTo>
                  <a:pt x="152400" y="304800"/>
                </a:lnTo>
                <a:lnTo>
                  <a:pt x="276225" y="276225"/>
                </a:lnTo>
                <a:lnTo>
                  <a:pt x="476250" y="190500"/>
                </a:lnTo>
                <a:lnTo>
                  <a:pt x="628650" y="133350"/>
                </a:lnTo>
                <a:lnTo>
                  <a:pt x="828675" y="76200"/>
                </a:lnTo>
                <a:lnTo>
                  <a:pt x="1038225" y="9525"/>
                </a:lnTo>
                <a:close/>
              </a:path>
            </a:pathLst>
          </a:cu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21" name="Freeform: Shape 20">
            <a:extLst>
              <a:ext uri="{FF2B5EF4-FFF2-40B4-BE49-F238E27FC236}">
                <a16:creationId xmlns:a16="http://schemas.microsoft.com/office/drawing/2014/main" xmlns="" id="{5FD9917D-AADB-4641-B6CF-910F20DE53E7}"/>
              </a:ext>
            </a:extLst>
          </p:cNvPr>
          <p:cNvSpPr/>
          <p:nvPr/>
        </p:nvSpPr>
        <p:spPr>
          <a:xfrm>
            <a:off x="2309808" y="981552"/>
            <a:ext cx="423862" cy="249423"/>
          </a:xfrm>
          <a:custGeom>
            <a:avLst/>
            <a:gdLst>
              <a:gd name="connsiteX0" fmla="*/ 764381 w 1135856"/>
              <a:gd name="connsiteY0" fmla="*/ 0 h 300037"/>
              <a:gd name="connsiteX1" fmla="*/ 628650 w 1135856"/>
              <a:gd name="connsiteY1" fmla="*/ 33337 h 300037"/>
              <a:gd name="connsiteX2" fmla="*/ 488156 w 1135856"/>
              <a:gd name="connsiteY2" fmla="*/ 73819 h 300037"/>
              <a:gd name="connsiteX3" fmla="*/ 297656 w 1135856"/>
              <a:gd name="connsiteY3" fmla="*/ 111919 h 300037"/>
              <a:gd name="connsiteX4" fmla="*/ 88106 w 1135856"/>
              <a:gd name="connsiteY4" fmla="*/ 171450 h 300037"/>
              <a:gd name="connsiteX5" fmla="*/ 0 w 1135856"/>
              <a:gd name="connsiteY5" fmla="*/ 221456 h 300037"/>
              <a:gd name="connsiteX6" fmla="*/ 221456 w 1135856"/>
              <a:gd name="connsiteY6" fmla="*/ 238125 h 300037"/>
              <a:gd name="connsiteX7" fmla="*/ 209550 w 1135856"/>
              <a:gd name="connsiteY7" fmla="*/ 266700 h 300037"/>
              <a:gd name="connsiteX8" fmla="*/ 257175 w 1135856"/>
              <a:gd name="connsiteY8" fmla="*/ 300037 h 300037"/>
              <a:gd name="connsiteX9" fmla="*/ 290512 w 1135856"/>
              <a:gd name="connsiteY9" fmla="*/ 297656 h 300037"/>
              <a:gd name="connsiteX10" fmla="*/ 321468 w 1135856"/>
              <a:gd name="connsiteY10" fmla="*/ 264319 h 300037"/>
              <a:gd name="connsiteX11" fmla="*/ 342900 w 1135856"/>
              <a:gd name="connsiteY11" fmla="*/ 288131 h 300037"/>
              <a:gd name="connsiteX12" fmla="*/ 619125 w 1135856"/>
              <a:gd name="connsiteY12" fmla="*/ 283369 h 300037"/>
              <a:gd name="connsiteX13" fmla="*/ 704850 w 1135856"/>
              <a:gd name="connsiteY13" fmla="*/ 285750 h 300037"/>
              <a:gd name="connsiteX14" fmla="*/ 773906 w 1135856"/>
              <a:gd name="connsiteY14" fmla="*/ 295275 h 300037"/>
              <a:gd name="connsiteX15" fmla="*/ 809625 w 1135856"/>
              <a:gd name="connsiteY15" fmla="*/ 269081 h 300037"/>
              <a:gd name="connsiteX16" fmla="*/ 842962 w 1135856"/>
              <a:gd name="connsiteY16" fmla="*/ 297656 h 300037"/>
              <a:gd name="connsiteX17" fmla="*/ 923925 w 1135856"/>
              <a:gd name="connsiteY17" fmla="*/ 254794 h 300037"/>
              <a:gd name="connsiteX18" fmla="*/ 990600 w 1135856"/>
              <a:gd name="connsiteY18" fmla="*/ 261937 h 300037"/>
              <a:gd name="connsiteX19" fmla="*/ 990600 w 1135856"/>
              <a:gd name="connsiteY19" fmla="*/ 261937 h 300037"/>
              <a:gd name="connsiteX20" fmla="*/ 1083468 w 1135856"/>
              <a:gd name="connsiteY20" fmla="*/ 271462 h 300037"/>
              <a:gd name="connsiteX21" fmla="*/ 1135856 w 1135856"/>
              <a:gd name="connsiteY21" fmla="*/ 209550 h 300037"/>
              <a:gd name="connsiteX22" fmla="*/ 1119187 w 1135856"/>
              <a:gd name="connsiteY22" fmla="*/ 166687 h 300037"/>
              <a:gd name="connsiteX23" fmla="*/ 983456 w 1135856"/>
              <a:gd name="connsiteY23" fmla="*/ 130969 h 300037"/>
              <a:gd name="connsiteX24" fmla="*/ 871537 w 1135856"/>
              <a:gd name="connsiteY24" fmla="*/ 73819 h 300037"/>
              <a:gd name="connsiteX25" fmla="*/ 814387 w 1135856"/>
              <a:gd name="connsiteY25" fmla="*/ 21431 h 300037"/>
              <a:gd name="connsiteX26" fmla="*/ 764381 w 1135856"/>
              <a:gd name="connsiteY26" fmla="*/ 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5856" h="300037">
                <a:moveTo>
                  <a:pt x="764381" y="0"/>
                </a:moveTo>
                <a:lnTo>
                  <a:pt x="628650" y="33337"/>
                </a:lnTo>
                <a:lnTo>
                  <a:pt x="488156" y="73819"/>
                </a:lnTo>
                <a:lnTo>
                  <a:pt x="297656" y="111919"/>
                </a:lnTo>
                <a:lnTo>
                  <a:pt x="88106" y="171450"/>
                </a:lnTo>
                <a:lnTo>
                  <a:pt x="0" y="221456"/>
                </a:lnTo>
                <a:lnTo>
                  <a:pt x="221456" y="238125"/>
                </a:lnTo>
                <a:lnTo>
                  <a:pt x="209550" y="266700"/>
                </a:lnTo>
                <a:lnTo>
                  <a:pt x="257175" y="300037"/>
                </a:lnTo>
                <a:lnTo>
                  <a:pt x="290512" y="297656"/>
                </a:lnTo>
                <a:lnTo>
                  <a:pt x="321468" y="264319"/>
                </a:lnTo>
                <a:lnTo>
                  <a:pt x="342900" y="288131"/>
                </a:lnTo>
                <a:lnTo>
                  <a:pt x="619125" y="283369"/>
                </a:lnTo>
                <a:lnTo>
                  <a:pt x="704850" y="285750"/>
                </a:lnTo>
                <a:lnTo>
                  <a:pt x="773906" y="295275"/>
                </a:lnTo>
                <a:lnTo>
                  <a:pt x="809625" y="269081"/>
                </a:lnTo>
                <a:lnTo>
                  <a:pt x="842962" y="297656"/>
                </a:lnTo>
                <a:lnTo>
                  <a:pt x="923925" y="254794"/>
                </a:lnTo>
                <a:lnTo>
                  <a:pt x="990600" y="261937"/>
                </a:lnTo>
                <a:lnTo>
                  <a:pt x="990600" y="261937"/>
                </a:lnTo>
                <a:lnTo>
                  <a:pt x="1083468" y="271462"/>
                </a:lnTo>
                <a:lnTo>
                  <a:pt x="1135856" y="209550"/>
                </a:lnTo>
                <a:lnTo>
                  <a:pt x="1119187" y="166687"/>
                </a:lnTo>
                <a:lnTo>
                  <a:pt x="983456" y="130969"/>
                </a:lnTo>
                <a:lnTo>
                  <a:pt x="871537" y="73819"/>
                </a:lnTo>
                <a:lnTo>
                  <a:pt x="814387" y="21431"/>
                </a:lnTo>
                <a:lnTo>
                  <a:pt x="764381" y="0"/>
                </a:lnTo>
                <a:close/>
              </a:path>
            </a:pathLst>
          </a:cu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22" name="Freeform: Shape 21">
            <a:extLst>
              <a:ext uri="{FF2B5EF4-FFF2-40B4-BE49-F238E27FC236}">
                <a16:creationId xmlns:a16="http://schemas.microsoft.com/office/drawing/2014/main" xmlns="" id="{C641C423-E8B1-45E7-8FC8-B2335F04A181}"/>
              </a:ext>
            </a:extLst>
          </p:cNvPr>
          <p:cNvSpPr/>
          <p:nvPr/>
        </p:nvSpPr>
        <p:spPr>
          <a:xfrm>
            <a:off x="2672948" y="968145"/>
            <a:ext cx="274638" cy="138112"/>
          </a:xfrm>
          <a:custGeom>
            <a:avLst/>
            <a:gdLst>
              <a:gd name="connsiteX0" fmla="*/ 0 w 423862"/>
              <a:gd name="connsiteY0" fmla="*/ 4762 h 138112"/>
              <a:gd name="connsiteX1" fmla="*/ 97631 w 423862"/>
              <a:gd name="connsiteY1" fmla="*/ 7143 h 138112"/>
              <a:gd name="connsiteX2" fmla="*/ 152400 w 423862"/>
              <a:gd name="connsiteY2" fmla="*/ 0 h 138112"/>
              <a:gd name="connsiteX3" fmla="*/ 178593 w 423862"/>
              <a:gd name="connsiteY3" fmla="*/ 11906 h 138112"/>
              <a:gd name="connsiteX4" fmla="*/ 216693 w 423862"/>
              <a:gd name="connsiteY4" fmla="*/ 23812 h 138112"/>
              <a:gd name="connsiteX5" fmla="*/ 300037 w 423862"/>
              <a:gd name="connsiteY5" fmla="*/ 23812 h 138112"/>
              <a:gd name="connsiteX6" fmla="*/ 338137 w 423862"/>
              <a:gd name="connsiteY6" fmla="*/ 61912 h 138112"/>
              <a:gd name="connsiteX7" fmla="*/ 397668 w 423862"/>
              <a:gd name="connsiteY7" fmla="*/ 107156 h 138112"/>
              <a:gd name="connsiteX8" fmla="*/ 423862 w 423862"/>
              <a:gd name="connsiteY8" fmla="*/ 128587 h 138112"/>
              <a:gd name="connsiteX9" fmla="*/ 314325 w 423862"/>
              <a:gd name="connsiteY9" fmla="*/ 133350 h 138112"/>
              <a:gd name="connsiteX10" fmla="*/ 247650 w 423862"/>
              <a:gd name="connsiteY10" fmla="*/ 138112 h 138112"/>
              <a:gd name="connsiteX11" fmla="*/ 202406 w 423862"/>
              <a:gd name="connsiteY11" fmla="*/ 109537 h 138112"/>
              <a:gd name="connsiteX12" fmla="*/ 119062 w 423862"/>
              <a:gd name="connsiteY12" fmla="*/ 78581 h 138112"/>
              <a:gd name="connsiteX13" fmla="*/ 66675 w 423862"/>
              <a:gd name="connsiteY13" fmla="*/ 61912 h 138112"/>
              <a:gd name="connsiteX14" fmla="*/ 0 w 423862"/>
              <a:gd name="connsiteY14" fmla="*/ 476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862" h="138112">
                <a:moveTo>
                  <a:pt x="0" y="4762"/>
                </a:moveTo>
                <a:lnTo>
                  <a:pt x="97631" y="7143"/>
                </a:lnTo>
                <a:lnTo>
                  <a:pt x="152400" y="0"/>
                </a:lnTo>
                <a:lnTo>
                  <a:pt x="178593" y="11906"/>
                </a:lnTo>
                <a:lnTo>
                  <a:pt x="216693" y="23812"/>
                </a:lnTo>
                <a:lnTo>
                  <a:pt x="300037" y="23812"/>
                </a:lnTo>
                <a:lnTo>
                  <a:pt x="338137" y="61912"/>
                </a:lnTo>
                <a:lnTo>
                  <a:pt x="397668" y="107156"/>
                </a:lnTo>
                <a:lnTo>
                  <a:pt x="423862" y="128587"/>
                </a:lnTo>
                <a:lnTo>
                  <a:pt x="314325" y="133350"/>
                </a:lnTo>
                <a:lnTo>
                  <a:pt x="247650" y="138112"/>
                </a:lnTo>
                <a:lnTo>
                  <a:pt x="202406" y="109537"/>
                </a:lnTo>
                <a:lnTo>
                  <a:pt x="119062" y="78581"/>
                </a:lnTo>
                <a:lnTo>
                  <a:pt x="66675" y="61912"/>
                </a:lnTo>
                <a:lnTo>
                  <a:pt x="0" y="4762"/>
                </a:lnTo>
                <a:close/>
              </a:path>
            </a:pathLst>
          </a:cu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4" name="Title 3">
            <a:extLst>
              <a:ext uri="{FF2B5EF4-FFF2-40B4-BE49-F238E27FC236}">
                <a16:creationId xmlns:a16="http://schemas.microsoft.com/office/drawing/2014/main" xmlns="" id="{2DE70912-21BB-47B3-BEAB-A21E5E20F075}"/>
              </a:ext>
            </a:extLst>
          </p:cNvPr>
          <p:cNvSpPr txBox="1">
            <a:spLocks/>
          </p:cNvSpPr>
          <p:nvPr/>
        </p:nvSpPr>
        <p:spPr>
          <a:xfrm>
            <a:off x="4254500" y="211846"/>
            <a:ext cx="5308600" cy="674053"/>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dirty="0">
                <a:solidFill>
                  <a:schemeClr val="bg1"/>
                </a:solidFill>
              </a:rPr>
              <a:t>UE &amp; AELE (2000-2015):</a:t>
            </a:r>
          </a:p>
        </p:txBody>
      </p:sp>
      <p:sp>
        <p:nvSpPr>
          <p:cNvPr id="25" name="Content Placeholder 1">
            <a:extLst>
              <a:ext uri="{FF2B5EF4-FFF2-40B4-BE49-F238E27FC236}">
                <a16:creationId xmlns:a16="http://schemas.microsoft.com/office/drawing/2014/main" xmlns="" id="{7E6979DD-926E-4406-9050-DADF94C6412C}"/>
              </a:ext>
            </a:extLst>
          </p:cNvPr>
          <p:cNvSpPr txBox="1">
            <a:spLocks/>
          </p:cNvSpPr>
          <p:nvPr/>
        </p:nvSpPr>
        <p:spPr>
          <a:xfrm>
            <a:off x="4254501" y="1040686"/>
            <a:ext cx="5308600" cy="3136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6" indent="0" fontAlgn="t">
              <a:buNone/>
            </a:pPr>
            <a:r>
              <a:rPr lang="fr-FR" sz="2000" dirty="0">
                <a:solidFill>
                  <a:schemeClr val="bg1"/>
                </a:solidFill>
              </a:rPr>
              <a:t>Surface de la foret:  + 6,2 millions ha (+   3,7%)</a:t>
            </a:r>
          </a:p>
          <a:p>
            <a:pPr marL="38106" indent="0" fontAlgn="t">
              <a:buNone/>
            </a:pPr>
            <a:endParaRPr lang="fr-FR" sz="2000" dirty="0">
              <a:solidFill>
                <a:schemeClr val="bg1"/>
              </a:solidFill>
            </a:endParaRPr>
          </a:p>
          <a:p>
            <a:pPr marL="38106" indent="0" fontAlgn="t">
              <a:buNone/>
            </a:pPr>
            <a:r>
              <a:rPr lang="fr-FR" sz="2000" dirty="0">
                <a:solidFill>
                  <a:schemeClr val="bg1"/>
                </a:solidFill>
              </a:rPr>
              <a:t>Volumes sur pied: </a:t>
            </a:r>
          </a:p>
          <a:p>
            <a:pPr marL="38106" indent="0" defTabSz="628650" fontAlgn="t">
              <a:buNone/>
            </a:pPr>
            <a:r>
              <a:rPr lang="fr-FR" sz="2000" dirty="0">
                <a:solidFill>
                  <a:schemeClr val="bg1"/>
                </a:solidFill>
              </a:rPr>
              <a:t>Résineux	+ 2,1 milliards m</a:t>
            </a:r>
            <a:r>
              <a:rPr lang="fr-FR" sz="2000" baseline="30000" dirty="0">
                <a:solidFill>
                  <a:schemeClr val="bg1"/>
                </a:solidFill>
              </a:rPr>
              <a:t>3</a:t>
            </a:r>
            <a:r>
              <a:rPr lang="fr-FR" sz="2000" dirty="0">
                <a:solidFill>
                  <a:schemeClr val="bg1"/>
                </a:solidFill>
              </a:rPr>
              <a:t> 		(+ 14,6%)</a:t>
            </a:r>
          </a:p>
          <a:p>
            <a:pPr marL="38106" indent="0" defTabSz="628650" fontAlgn="t">
              <a:buNone/>
            </a:pPr>
            <a:r>
              <a:rPr lang="fr-FR" sz="2000" dirty="0">
                <a:solidFill>
                  <a:schemeClr val="bg1"/>
                </a:solidFill>
              </a:rPr>
              <a:t>Feuillus	+ 2,7 milliards m</a:t>
            </a:r>
            <a:r>
              <a:rPr lang="fr-FR" sz="2000" baseline="30000" dirty="0">
                <a:solidFill>
                  <a:schemeClr val="bg1"/>
                </a:solidFill>
              </a:rPr>
              <a:t>3</a:t>
            </a:r>
            <a:r>
              <a:rPr lang="fr-FR" sz="2000" dirty="0">
                <a:solidFill>
                  <a:schemeClr val="bg1"/>
                </a:solidFill>
              </a:rPr>
              <a:t>  	(+ 30,9%)</a:t>
            </a:r>
          </a:p>
          <a:p>
            <a:pPr marL="38106" indent="0" fontAlgn="t">
              <a:buNone/>
            </a:pPr>
            <a:r>
              <a:rPr lang="fr-FR" sz="2000" dirty="0">
                <a:solidFill>
                  <a:schemeClr val="bg1"/>
                </a:solidFill>
              </a:rPr>
              <a:t>======================================</a:t>
            </a:r>
          </a:p>
          <a:p>
            <a:pPr marL="38106" indent="0" defTabSz="1257300" fontAlgn="t">
              <a:buNone/>
            </a:pPr>
            <a:r>
              <a:rPr lang="fr-FR" sz="2000" dirty="0">
                <a:solidFill>
                  <a:schemeClr val="bg1"/>
                </a:solidFill>
              </a:rPr>
              <a:t>Total	+ 4,8 milliards m</a:t>
            </a:r>
            <a:r>
              <a:rPr lang="fr-FR" sz="2000" baseline="30000" dirty="0">
                <a:solidFill>
                  <a:schemeClr val="bg1"/>
                </a:solidFill>
              </a:rPr>
              <a:t>3</a:t>
            </a:r>
            <a:r>
              <a:rPr lang="fr-FR" sz="2000" dirty="0">
                <a:solidFill>
                  <a:schemeClr val="bg1"/>
                </a:solidFill>
              </a:rPr>
              <a:t>  	(+ 20,8%)</a:t>
            </a:r>
          </a:p>
          <a:p>
            <a:pPr marL="38106" indent="0" fontAlgn="t">
              <a:buNone/>
            </a:pPr>
            <a:endParaRPr lang="fr-FR" sz="2000" dirty="0">
              <a:solidFill>
                <a:schemeClr val="bg1"/>
              </a:solidFill>
            </a:endParaRPr>
          </a:p>
        </p:txBody>
      </p:sp>
    </p:spTree>
    <p:extLst>
      <p:ext uri="{BB962C8B-B14F-4D97-AF65-F5344CB8AC3E}">
        <p14:creationId xmlns:p14="http://schemas.microsoft.com/office/powerpoint/2010/main" val="72692406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20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000"/>
                                        <p:tgtEl>
                                          <p:spTgt spid="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000"/>
                                        <p:tgtEl>
                                          <p:spTgt spid="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000"/>
                                        <p:tgtEl>
                                          <p:spTgt spid="1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20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20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xEl>
                                              <p:pRg st="0" end="0"/>
                                            </p:txEl>
                                          </p:spTgt>
                                        </p:tgtEl>
                                        <p:attrNameLst>
                                          <p:attrName>style.visibility</p:attrName>
                                        </p:attrNameLst>
                                      </p:cBhvr>
                                      <p:to>
                                        <p:strVal val="visible"/>
                                      </p:to>
                                    </p:set>
                                    <p:animEffect transition="in" filter="wipe(left)">
                                      <p:cBhvr>
                                        <p:cTn id="54" dur="500"/>
                                        <p:tgtEl>
                                          <p:spTgt spid="2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xEl>
                                              <p:pRg st="2" end="2"/>
                                            </p:txEl>
                                          </p:spTgt>
                                        </p:tgtEl>
                                        <p:attrNameLst>
                                          <p:attrName>style.visibility</p:attrName>
                                        </p:attrNameLst>
                                      </p:cBhvr>
                                      <p:to>
                                        <p:strVal val="visible"/>
                                      </p:to>
                                    </p:set>
                                    <p:animEffect transition="in" filter="wipe(left)">
                                      <p:cBhvr>
                                        <p:cTn id="59" dur="500"/>
                                        <p:tgtEl>
                                          <p:spTgt spid="2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3" end="3"/>
                                            </p:txEl>
                                          </p:spTgt>
                                        </p:tgtEl>
                                        <p:attrNameLst>
                                          <p:attrName>style.visibility</p:attrName>
                                        </p:attrNameLst>
                                      </p:cBhvr>
                                      <p:to>
                                        <p:strVal val="visible"/>
                                      </p:to>
                                    </p:set>
                                    <p:animEffect transition="in" filter="wipe(left)">
                                      <p:cBhvr>
                                        <p:cTn id="64" dur="500"/>
                                        <p:tgtEl>
                                          <p:spTgt spid="25">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4" end="4"/>
                                            </p:txEl>
                                          </p:spTgt>
                                        </p:tgtEl>
                                        <p:attrNameLst>
                                          <p:attrName>style.visibility</p:attrName>
                                        </p:attrNameLst>
                                      </p:cBhvr>
                                      <p:to>
                                        <p:strVal val="visible"/>
                                      </p:to>
                                    </p:set>
                                    <p:animEffect transition="in" filter="wipe(left)">
                                      <p:cBhvr>
                                        <p:cTn id="69" dur="500"/>
                                        <p:tgtEl>
                                          <p:spTgt spid="25">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5">
                                            <p:txEl>
                                              <p:pRg st="5" end="5"/>
                                            </p:txEl>
                                          </p:spTgt>
                                        </p:tgtEl>
                                        <p:attrNameLst>
                                          <p:attrName>style.visibility</p:attrName>
                                        </p:attrNameLst>
                                      </p:cBhvr>
                                      <p:to>
                                        <p:strVal val="visible"/>
                                      </p:to>
                                    </p:set>
                                    <p:animEffect transition="in" filter="wipe(left)">
                                      <p:cBhvr>
                                        <p:cTn id="74" dur="500"/>
                                        <p:tgtEl>
                                          <p:spTgt spid="25">
                                            <p:txEl>
                                              <p:pRg st="5" end="5"/>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5">
                                            <p:txEl>
                                              <p:pRg st="6" end="6"/>
                                            </p:txEl>
                                          </p:spTgt>
                                        </p:tgtEl>
                                        <p:attrNameLst>
                                          <p:attrName>style.visibility</p:attrName>
                                        </p:attrNameLst>
                                      </p:cBhvr>
                                      <p:to>
                                        <p:strVal val="visible"/>
                                      </p:to>
                                    </p:set>
                                    <p:animEffect transition="in" filter="wipe(left)">
                                      <p:cBhvr>
                                        <p:cTn id="77"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5" grpId="0" animBg="1"/>
      <p:bldP spid="16" grpId="0" animBg="1"/>
      <p:bldP spid="20" grpId="0" animBg="1"/>
      <p:bldP spid="21" grpId="0" animBg="1"/>
      <p:bldP spid="22" grpId="0" animBg="1"/>
      <p:bldP spid="24" grpId="0" animBg="1"/>
      <p:bldP spid="2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7091D86-9E34-462C-BD1C-D752E842A75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68000" rIns="91440" bIns="45720" numCol="1" spcCol="0" rtlCol="0" fromWordArt="0" anchor="t" anchorCtr="0" forceAA="0" compatLnSpc="1">
            <a:prstTxWarp prst="textNoShape">
              <a:avLst/>
            </a:prstTxWarp>
            <a:noAutofit/>
          </a:bodyPr>
          <a:lstStyle/>
          <a:p>
            <a:pPr algn="ctr"/>
            <a:r>
              <a:rPr lang="fr-FR" sz="4400" dirty="0">
                <a:ln w="0"/>
                <a:solidFill>
                  <a:schemeClr val="bg1"/>
                </a:solidFill>
                <a:effectLst>
                  <a:outerShdw blurRad="38100" dist="19050" dir="2700000" algn="tl" rotWithShape="0">
                    <a:schemeClr val="dk1">
                      <a:alpha val="40000"/>
                    </a:schemeClr>
                  </a:outerShdw>
                </a:effectLst>
              </a:rPr>
              <a:t>C’est l’industrie de bois </a:t>
            </a:r>
          </a:p>
          <a:p>
            <a:pPr algn="ctr"/>
            <a:r>
              <a:rPr lang="fr-FR" sz="4400" dirty="0">
                <a:ln w="0"/>
                <a:solidFill>
                  <a:schemeClr val="bg1"/>
                </a:solidFill>
                <a:effectLst>
                  <a:outerShdw blurRad="38100" dist="19050" dir="2700000" algn="tl" rotWithShape="0">
                    <a:schemeClr val="dk1">
                      <a:alpha val="40000"/>
                    </a:schemeClr>
                  </a:outerShdw>
                </a:effectLst>
              </a:rPr>
              <a:t>qui détruit la forêt primaire!</a:t>
            </a:r>
          </a:p>
        </p:txBody>
      </p:sp>
      <p:sp>
        <p:nvSpPr>
          <p:cNvPr id="4" name="Slide Number Placeholder 3">
            <a:extLst>
              <a:ext uri="{FF2B5EF4-FFF2-40B4-BE49-F238E27FC236}">
                <a16:creationId xmlns:a16="http://schemas.microsoft.com/office/drawing/2014/main" xmlns="" id="{C2F87910-7CFC-4B41-97FB-D478BDB67C7D}"/>
              </a:ext>
            </a:extLst>
          </p:cNvPr>
          <p:cNvSpPr>
            <a:spLocks noGrp="1"/>
          </p:cNvSpPr>
          <p:nvPr>
            <p:ph type="sldNum" sz="quarter" idx="12"/>
          </p:nvPr>
        </p:nvSpPr>
        <p:spPr/>
        <p:txBody>
          <a:bodyPr/>
          <a:lstStyle/>
          <a:p>
            <a:fld id="{FEB09506-28EA-4C19-A061-02E7C9DE017B}" type="slidenum">
              <a:rPr lang="en-US" smtClean="0"/>
              <a:t>12</a:t>
            </a:fld>
            <a:endParaRPr lang="en-US"/>
          </a:p>
        </p:txBody>
      </p:sp>
      <p:sp>
        <p:nvSpPr>
          <p:cNvPr id="5" name="TextBox 4">
            <a:extLst>
              <a:ext uri="{FF2B5EF4-FFF2-40B4-BE49-F238E27FC236}">
                <a16:creationId xmlns:a16="http://schemas.microsoft.com/office/drawing/2014/main" xmlns="" id="{DBC8695A-732D-4A0F-96F8-DF537628DFA7}"/>
              </a:ext>
            </a:extLst>
          </p:cNvPr>
          <p:cNvSpPr txBox="1"/>
          <p:nvPr/>
        </p:nvSpPr>
        <p:spPr>
          <a:xfrm>
            <a:off x="1789471" y="2664542"/>
            <a:ext cx="1038105" cy="646331"/>
          </a:xfrm>
          <a:prstGeom prst="rect">
            <a:avLst/>
          </a:prstGeom>
          <a:noFill/>
        </p:spPr>
        <p:txBody>
          <a:bodyPr wrap="none" rtlCol="0">
            <a:spAutoFit/>
          </a:bodyPr>
          <a:lstStyle/>
          <a:p>
            <a:r>
              <a:rPr lang="fr-CH" dirty="0"/>
              <a:t>Question</a:t>
            </a:r>
          </a:p>
          <a:p>
            <a:endParaRPr lang="fr-CH" dirty="0"/>
          </a:p>
        </p:txBody>
      </p:sp>
      <p:sp>
        <p:nvSpPr>
          <p:cNvPr id="7" name="Rectangle 6">
            <a:extLst>
              <a:ext uri="{FF2B5EF4-FFF2-40B4-BE49-F238E27FC236}">
                <a16:creationId xmlns:a16="http://schemas.microsoft.com/office/drawing/2014/main" xmlns="" id="{A5E6FFB1-1799-48F2-8F90-2A276BFB632B}"/>
              </a:ext>
            </a:extLst>
          </p:cNvPr>
          <p:cNvSpPr/>
          <p:nvPr/>
        </p:nvSpPr>
        <p:spPr>
          <a:xfrm>
            <a:off x="627860" y="2667555"/>
            <a:ext cx="11019856" cy="380712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CH" sz="4400" dirty="0">
                <a:solidFill>
                  <a:schemeClr val="tx1"/>
                </a:solidFill>
              </a:rPr>
              <a:t>Faux </a:t>
            </a:r>
          </a:p>
          <a:p>
            <a:pPr marL="1346200"/>
            <a:r>
              <a:rPr lang="fr-CH" sz="4400" dirty="0">
                <a:solidFill>
                  <a:schemeClr val="tx1"/>
                </a:solidFill>
              </a:rPr>
              <a:t>8% de la perte des forêts primaires</a:t>
            </a:r>
          </a:p>
          <a:p>
            <a:pPr marL="1346200"/>
            <a:r>
              <a:rPr lang="fr-CH" sz="4400" dirty="0">
                <a:solidFill>
                  <a:schemeClr val="tx1"/>
                </a:solidFill>
              </a:rPr>
              <a:t>dans le monde</a:t>
            </a:r>
          </a:p>
          <a:p>
            <a:pPr marL="1346200"/>
            <a:r>
              <a:rPr lang="fr-CH" sz="4400" dirty="0">
                <a:solidFill>
                  <a:schemeClr val="tx1"/>
                </a:solidFill>
              </a:rPr>
              <a:t>est due à l’extraction du bois d’œuvre.</a:t>
            </a:r>
          </a:p>
          <a:p>
            <a:pPr marL="1346200"/>
            <a:endParaRPr lang="fr-CH" sz="4400" dirty="0">
              <a:solidFill>
                <a:schemeClr val="tx1"/>
              </a:solidFill>
            </a:endParaRPr>
          </a:p>
          <a:p>
            <a:pPr marL="1346200"/>
            <a:r>
              <a:rPr lang="fr-CH" sz="4400" dirty="0">
                <a:solidFill>
                  <a:schemeClr val="tx1"/>
                </a:solidFill>
              </a:rPr>
              <a:t>    </a:t>
            </a:r>
          </a:p>
        </p:txBody>
      </p:sp>
      <p:sp>
        <p:nvSpPr>
          <p:cNvPr id="8" name="TextBox 7">
            <a:extLst>
              <a:ext uri="{FF2B5EF4-FFF2-40B4-BE49-F238E27FC236}">
                <a16:creationId xmlns:a16="http://schemas.microsoft.com/office/drawing/2014/main" xmlns="" id="{914620FA-4F16-4F32-9BA7-5968BCF359ED}"/>
              </a:ext>
            </a:extLst>
          </p:cNvPr>
          <p:cNvSpPr txBox="1"/>
          <p:nvPr/>
        </p:nvSpPr>
        <p:spPr>
          <a:xfrm>
            <a:off x="9438396" y="6134379"/>
            <a:ext cx="2252861" cy="369332"/>
          </a:xfrm>
          <a:prstGeom prst="rect">
            <a:avLst/>
          </a:prstGeom>
          <a:noFill/>
        </p:spPr>
        <p:txBody>
          <a:bodyPr wrap="none" rtlCol="0">
            <a:spAutoFit/>
          </a:bodyPr>
          <a:lstStyle/>
          <a:p>
            <a:r>
              <a:rPr lang="fr-FR" dirty="0"/>
              <a:t>Source: FAO FRA 2000</a:t>
            </a:r>
          </a:p>
        </p:txBody>
      </p:sp>
    </p:spTree>
    <p:extLst>
      <p:ext uri="{BB962C8B-B14F-4D97-AF65-F5344CB8AC3E}">
        <p14:creationId xmlns:p14="http://schemas.microsoft.com/office/powerpoint/2010/main" val="277784429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08BA25-1F60-4997-A2D4-82591E025865}"/>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xmlns="" id="{F35E8DF5-CFE1-471C-9908-32108705FA50}"/>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xmlns="" id="{6D36734A-E783-4E94-B594-BF9C7AB2B30D}"/>
              </a:ext>
            </a:extLst>
          </p:cNvPr>
          <p:cNvSpPr>
            <a:spLocks noGrp="1"/>
          </p:cNvSpPr>
          <p:nvPr>
            <p:ph type="title"/>
          </p:nvPr>
        </p:nvSpPr>
        <p:spPr>
          <a:xfrm>
            <a:off x="1143005" y="311825"/>
            <a:ext cx="9592235" cy="607418"/>
          </a:xfrm>
        </p:spPr>
        <p:txBody>
          <a:bodyPr>
            <a:normAutofit fontScale="90000"/>
          </a:bodyPr>
          <a:lstStyle/>
          <a:p>
            <a:r>
              <a:rPr lang="fr-CH" sz="3200" dirty="0"/>
              <a:t>Superficie de la forêt naturelle et semi naturelle par région</a:t>
            </a:r>
          </a:p>
        </p:txBody>
      </p:sp>
      <p:pic>
        <p:nvPicPr>
          <p:cNvPr id="25" name="Picture 24">
            <a:extLst>
              <a:ext uri="{FF2B5EF4-FFF2-40B4-BE49-F238E27FC236}">
                <a16:creationId xmlns:a16="http://schemas.microsoft.com/office/drawing/2014/main" xmlns="" id="{495E6097-02D0-4140-B603-25ABF6DAA7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6221673"/>
            <a:ext cx="9906000" cy="311825"/>
          </a:xfrm>
          <a:prstGeom prst="rect">
            <a:avLst/>
          </a:prstGeom>
        </p:spPr>
      </p:pic>
      <p:pic>
        <p:nvPicPr>
          <p:cNvPr id="26" name="Picture 25">
            <a:extLst>
              <a:ext uri="{FF2B5EF4-FFF2-40B4-BE49-F238E27FC236}">
                <a16:creationId xmlns:a16="http://schemas.microsoft.com/office/drawing/2014/main" xmlns="" id="{F097F983-B5B6-401D-B84E-461AFCD8F9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078" b="16543"/>
          <a:stretch/>
        </p:blipFill>
        <p:spPr>
          <a:xfrm>
            <a:off x="1143000" y="1138518"/>
            <a:ext cx="9906000" cy="4900990"/>
          </a:xfrm>
          <a:prstGeom prst="rect">
            <a:avLst/>
          </a:prstGeom>
        </p:spPr>
      </p:pic>
      <p:pic>
        <p:nvPicPr>
          <p:cNvPr id="27" name="Picture 26">
            <a:extLst>
              <a:ext uri="{FF2B5EF4-FFF2-40B4-BE49-F238E27FC236}">
                <a16:creationId xmlns:a16="http://schemas.microsoft.com/office/drawing/2014/main" xmlns="" id="{54406695-5860-4488-9724-CBA3DE180F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6091287"/>
            <a:ext cx="9906000" cy="185716"/>
          </a:xfrm>
          <a:prstGeom prst="rect">
            <a:avLst/>
          </a:prstGeom>
        </p:spPr>
      </p:pic>
      <p:sp>
        <p:nvSpPr>
          <p:cNvPr id="28" name="TextBox 27">
            <a:extLst>
              <a:ext uri="{FF2B5EF4-FFF2-40B4-BE49-F238E27FC236}">
                <a16:creationId xmlns:a16="http://schemas.microsoft.com/office/drawing/2014/main" xmlns="" id="{CEACD4F1-A096-432D-A9EA-FC78D4E89F02}"/>
              </a:ext>
            </a:extLst>
          </p:cNvPr>
          <p:cNvSpPr txBox="1"/>
          <p:nvPr/>
        </p:nvSpPr>
        <p:spPr>
          <a:xfrm>
            <a:off x="1143006" y="6533498"/>
            <a:ext cx="9905999" cy="307777"/>
          </a:xfrm>
          <a:prstGeom prst="rect">
            <a:avLst/>
          </a:prstGeom>
          <a:solidFill>
            <a:schemeClr val="bg1"/>
          </a:solidFill>
        </p:spPr>
        <p:txBody>
          <a:bodyPr wrap="square" rIns="108000" rtlCol="0">
            <a:spAutoFit/>
          </a:bodyPr>
          <a:lstStyle/>
          <a:p>
            <a:pPr algn="r"/>
            <a:r>
              <a:rPr lang="fr-CH" sz="1400" i="1" dirty="0">
                <a:solidFill>
                  <a:schemeClr val="bg1">
                    <a:lumMod val="65000"/>
                  </a:schemeClr>
                </a:solidFill>
              </a:rPr>
              <a:t>Source:  </a:t>
            </a:r>
            <a:r>
              <a:rPr lang="fr-CH" sz="1400" dirty="0">
                <a:solidFill>
                  <a:schemeClr val="bg1">
                    <a:lumMod val="65000"/>
                  </a:schemeClr>
                </a:solidFill>
              </a:rPr>
              <a:t>FAO </a:t>
            </a:r>
            <a:r>
              <a:rPr lang="fr-FR" sz="1400" dirty="0">
                <a:solidFill>
                  <a:schemeClr val="bg1">
                    <a:lumMod val="65000"/>
                  </a:schemeClr>
                </a:solidFill>
              </a:rPr>
              <a:t>Évaluation des ressources forestières mondiales 2015 </a:t>
            </a:r>
            <a:endParaRPr lang="fr-CH" sz="1400" dirty="0">
              <a:solidFill>
                <a:schemeClr val="bg1">
                  <a:lumMod val="65000"/>
                </a:schemeClr>
              </a:solidFill>
            </a:endParaRPr>
          </a:p>
        </p:txBody>
      </p:sp>
    </p:spTree>
    <p:extLst>
      <p:ext uri="{BB962C8B-B14F-4D97-AF65-F5344CB8AC3E}">
        <p14:creationId xmlns:p14="http://schemas.microsoft.com/office/powerpoint/2010/main" val="280892079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xmlns=""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Aft>
                <a:spcPts val="600"/>
              </a:spcAft>
            </a:pPr>
            <a:r>
              <a:rPr lang="fr-FR" sz="2800" b="1" dirty="0">
                <a:solidFill>
                  <a:prstClr val="white"/>
                </a:solidFill>
              </a:rPr>
              <a:t> Application pilote du Système d’évaluation de la gestion des forêts</a:t>
            </a:r>
          </a:p>
          <a:p>
            <a:pPr lvl="0" algn="ctr">
              <a:spcAft>
                <a:spcPts val="600"/>
              </a:spcAft>
            </a:pPr>
            <a:r>
              <a:rPr lang="fr-FR" sz="2800" b="1" dirty="0">
                <a:solidFill>
                  <a:prstClr val="white"/>
                </a:solidFill>
              </a:rPr>
              <a:t>(SEMAFOR) </a:t>
            </a:r>
            <a:endParaRPr kumimoji="0" lang="fr-FR"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0" name="Content Placeholder 1">
            <a:extLst>
              <a:ext uri="{FF2B5EF4-FFF2-40B4-BE49-F238E27FC236}">
                <a16:creationId xmlns:a16="http://schemas.microsoft.com/office/drawing/2014/main" xmlns="" id="{23B35C12-0F8B-4E89-933A-34F223912DB7}"/>
              </a:ext>
            </a:extLst>
          </p:cNvPr>
          <p:cNvSpPr txBox="1">
            <a:spLocks/>
          </p:cNvSpPr>
          <p:nvPr/>
        </p:nvSpPr>
        <p:spPr>
          <a:xfrm>
            <a:off x="643468" y="2638044"/>
            <a:ext cx="3363974" cy="3810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lvl="0" indent="0" fontAlgn="t">
              <a:buNone/>
            </a:pPr>
            <a:r>
              <a:rPr lang="fr-FR" sz="2000" b="1" dirty="0">
                <a:solidFill>
                  <a:prstClr val="white"/>
                </a:solidFill>
              </a:rPr>
              <a:t>Nouvel outil qui permet évaluer le progrès dans la mise en œuvre de la gestion durable des forets </a:t>
            </a:r>
          </a:p>
          <a:p>
            <a:pPr marL="38100" lvl="0" indent="0" fontAlgn="t">
              <a:buNone/>
            </a:pPr>
            <a:r>
              <a:rPr lang="fr-FR" sz="2000" dirty="0">
                <a:solidFill>
                  <a:prstClr val="white"/>
                </a:solidFill>
              </a:rPr>
              <a:t>Critères et indicateurs de gestion durable des forêts servent à évaluer les progrès dans la gestion durable des forêts.</a:t>
            </a:r>
          </a:p>
        </p:txBody>
      </p:sp>
      <p:pic>
        <p:nvPicPr>
          <p:cNvPr id="4" name="Picture 3" descr="A screenshot of a cell phone&#10;&#10;Description generated with high confidence">
            <a:extLst>
              <a:ext uri="{FF2B5EF4-FFF2-40B4-BE49-F238E27FC236}">
                <a16:creationId xmlns:a16="http://schemas.microsoft.com/office/drawing/2014/main" xmlns="" id="{F290A05A-A7E7-4784-AB53-E1BBB8B03B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525" y="1228164"/>
            <a:ext cx="3825875" cy="5401235"/>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Tree>
    <p:extLst>
      <p:ext uri="{BB962C8B-B14F-4D97-AF65-F5344CB8AC3E}">
        <p14:creationId xmlns:p14="http://schemas.microsoft.com/office/powerpoint/2010/main" val="286756529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C531992-AF44-47B1-BF33-1AD6065E1D67}"/>
              </a:ext>
            </a:extLst>
          </p:cNvPr>
          <p:cNvSpPr/>
          <p:nvPr/>
        </p:nvSpPr>
        <p:spPr>
          <a:xfrm>
            <a:off x="1327856" y="4891314"/>
            <a:ext cx="9489722" cy="1966685"/>
          </a:xfrm>
          <a:prstGeom prst="rect">
            <a:avLst/>
          </a:prstGeom>
        </p:spPr>
        <p:txBody>
          <a:bodyPr wrap="square" anchor="ctr" anchorCtr="0">
            <a:noAutofit/>
          </a:bodyPr>
          <a:lstStyle/>
          <a:p>
            <a:pPr marL="923948" indent="-742969">
              <a:spcBef>
                <a:spcPts val="600"/>
              </a:spcBef>
              <a:buFont typeface="+mj-lt"/>
              <a:buAutoNum type="arabicPeriod" startAt="3"/>
            </a:pPr>
            <a:r>
              <a:rPr lang="fr-FR" sz="3600" dirty="0"/>
              <a:t>Sciages résineux</a:t>
            </a:r>
          </a:p>
          <a:p>
            <a:pPr marL="180979">
              <a:spcBef>
                <a:spcPts val="600"/>
              </a:spcBef>
            </a:pPr>
            <a:r>
              <a:rPr lang="fr-FR" sz="3600" dirty="0"/>
              <a:t>		 – un produit clé pour la construction</a:t>
            </a:r>
          </a:p>
        </p:txBody>
      </p:sp>
    </p:spTree>
    <p:extLst>
      <p:ext uri="{BB962C8B-B14F-4D97-AF65-F5344CB8AC3E}">
        <p14:creationId xmlns:p14="http://schemas.microsoft.com/office/powerpoint/2010/main" val="45177029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0418E2-0A8B-4459-A0D2-F5E23A4EF11C}"/>
              </a:ext>
            </a:extLst>
          </p:cNvPr>
          <p:cNvSpPr>
            <a:spLocks noGrp="1"/>
          </p:cNvSpPr>
          <p:nvPr>
            <p:ph idx="1"/>
          </p:nvPr>
        </p:nvSpPr>
        <p:spPr>
          <a:xfrm>
            <a:off x="995368" y="1330325"/>
            <a:ext cx="11272831" cy="4806957"/>
          </a:xfrm>
        </p:spPr>
        <p:txBody>
          <a:bodyPr>
            <a:normAutofit/>
          </a:bodyPr>
          <a:lstStyle/>
          <a:p>
            <a:r>
              <a:rPr lang="fr-FR" i="1" dirty="0"/>
              <a:t>La production</a:t>
            </a:r>
            <a:r>
              <a:rPr lang="fr-FR" dirty="0"/>
              <a:t> mondiale de sciages résineux…</a:t>
            </a:r>
            <a:endParaRPr lang="en-US" dirty="0"/>
          </a:p>
          <a:p>
            <a:pPr marL="0" indent="0">
              <a:buNone/>
            </a:pPr>
            <a:r>
              <a:rPr lang="en-US" dirty="0"/>
              <a:t>	…</a:t>
            </a:r>
            <a:r>
              <a:rPr lang="fr-FR" dirty="0"/>
              <a:t> a augmenté de 25% au cours des 20 dernières années</a:t>
            </a:r>
          </a:p>
          <a:p>
            <a:pPr marL="901700" indent="0">
              <a:buNone/>
            </a:pPr>
            <a:r>
              <a:rPr lang="fr-FR" dirty="0"/>
              <a:t>… 76% de la production mondiale est à la région de la CEE </a:t>
            </a:r>
          </a:p>
          <a:p>
            <a:pPr marL="901700" indent="0" algn="r">
              <a:buNone/>
            </a:pPr>
            <a:r>
              <a:rPr lang="fr-FR" dirty="0"/>
              <a:t>(0,26 milliard de m</a:t>
            </a:r>
            <a:r>
              <a:rPr lang="fr-FR" baseline="30000" dirty="0"/>
              <a:t>3</a:t>
            </a:r>
            <a:r>
              <a:rPr lang="fr-FR" dirty="0"/>
              <a:t>)</a:t>
            </a:r>
            <a:endParaRPr lang="en-US" dirty="0"/>
          </a:p>
          <a:p>
            <a:pPr marL="0" indent="0">
              <a:buNone/>
            </a:pPr>
            <a:endParaRPr lang="en-US" dirty="0"/>
          </a:p>
          <a:p>
            <a:r>
              <a:rPr lang="fr-FR" i="1" dirty="0"/>
              <a:t>L’exportation</a:t>
            </a:r>
            <a:r>
              <a:rPr lang="fr-FR" dirty="0"/>
              <a:t> mondiale de sciages résineux…</a:t>
            </a:r>
            <a:endParaRPr lang="en-US" dirty="0"/>
          </a:p>
          <a:p>
            <a:pPr marL="0" indent="0">
              <a:buNone/>
            </a:pPr>
            <a:r>
              <a:rPr lang="en-US" dirty="0"/>
              <a:t>	… </a:t>
            </a:r>
            <a:r>
              <a:rPr lang="fr-FR" dirty="0"/>
              <a:t>représente 37% de la production de sciages résineux</a:t>
            </a:r>
          </a:p>
          <a:p>
            <a:pPr marL="901700" indent="0">
              <a:buNone/>
            </a:pPr>
            <a:r>
              <a:rPr lang="fr-FR" dirty="0"/>
              <a:t>… a augmenté de 52% au cours des 20 dernières années</a:t>
            </a:r>
          </a:p>
          <a:p>
            <a:pPr marL="901700" indent="0">
              <a:buNone/>
            </a:pPr>
            <a:r>
              <a:rPr lang="fr-FR" dirty="0"/>
              <a:t>… proviennent à 94% de la région de la CEE</a:t>
            </a:r>
            <a:endParaRPr lang="en-US" dirty="0"/>
          </a:p>
        </p:txBody>
      </p:sp>
      <p:sp>
        <p:nvSpPr>
          <p:cNvPr id="3" name="Slide Number Placeholder 2">
            <a:extLst>
              <a:ext uri="{FF2B5EF4-FFF2-40B4-BE49-F238E27FC236}">
                <a16:creationId xmlns:a16="http://schemas.microsoft.com/office/drawing/2014/main" xmlns="" id="{3C0F8795-01C4-4D28-B793-502542BC835A}"/>
              </a:ext>
            </a:extLst>
          </p:cNvPr>
          <p:cNvSpPr>
            <a:spLocks noGrp="1"/>
          </p:cNvSpPr>
          <p:nvPr>
            <p:ph type="sldNum" sz="quarter" idx="12"/>
          </p:nvPr>
        </p:nvSpPr>
        <p:spPr/>
        <p:txBody>
          <a:bodyPr/>
          <a:lstStyle/>
          <a:p>
            <a:fld id="{FEB09506-28EA-4C19-A061-02E7C9DE017B}" type="slidenum">
              <a:rPr lang="en-US" smtClean="0"/>
              <a:t>16</a:t>
            </a:fld>
            <a:endParaRPr lang="en-US"/>
          </a:p>
        </p:txBody>
      </p:sp>
      <p:sp>
        <p:nvSpPr>
          <p:cNvPr id="5" name="Rectangle 4">
            <a:extLst>
              <a:ext uri="{FF2B5EF4-FFF2-40B4-BE49-F238E27FC236}">
                <a16:creationId xmlns:a16="http://schemas.microsoft.com/office/drawing/2014/main" xmlns="" id="{7C87EA56-AE92-4673-9A18-1777CC409541}"/>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3">
            <a:extLst>
              <a:ext uri="{FF2B5EF4-FFF2-40B4-BE49-F238E27FC236}">
                <a16:creationId xmlns:a16="http://schemas.microsoft.com/office/drawing/2014/main" xmlns="" id="{92EC60CB-AC90-445E-8F39-831DB844EEF5}"/>
              </a:ext>
            </a:extLst>
          </p:cNvPr>
          <p:cNvSpPr>
            <a:spLocks noGrp="1"/>
          </p:cNvSpPr>
          <p:nvPr>
            <p:ph type="title"/>
          </p:nvPr>
        </p:nvSpPr>
        <p:spPr>
          <a:xfrm>
            <a:off x="622301" y="136525"/>
            <a:ext cx="11426824" cy="701675"/>
          </a:xfrm>
        </p:spPr>
        <p:txBody>
          <a:bodyPr>
            <a:normAutofit fontScale="90000"/>
          </a:bodyPr>
          <a:lstStyle/>
          <a:p>
            <a:r>
              <a:rPr lang="fr-FR" dirty="0"/>
              <a:t>Sciages résineux – un produit clé pour la construction</a:t>
            </a:r>
          </a:p>
        </p:txBody>
      </p:sp>
    </p:spTree>
    <p:extLst>
      <p:ext uri="{BB962C8B-B14F-4D97-AF65-F5344CB8AC3E}">
        <p14:creationId xmlns:p14="http://schemas.microsoft.com/office/powerpoint/2010/main" val="3010995965"/>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2000"/>
                                        <p:tgtEl>
                                          <p:spTgt spid="2">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2000"/>
                                        <p:tgtEl>
                                          <p:spTgt spid="2">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2000"/>
                                        <p:tgtEl>
                                          <p:spTgt spid="2">
                                            <p:txEl>
                                              <p:pRg st="5" end="5"/>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left)">
                                      <p:cBhvr>
                                        <p:cTn id="26" dur="2000"/>
                                        <p:tgtEl>
                                          <p:spTgt spid="2">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left)">
                                      <p:cBhvr>
                                        <p:cTn id="29" dur="2000"/>
                                        <p:tgtEl>
                                          <p:spTgt spid="2">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AA58359-858B-43A5-AC98-0CD0455365BE}"/>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xmlns="" id="{3C0F8795-01C4-4D28-B793-502542BC835A}"/>
              </a:ext>
            </a:extLst>
          </p:cNvPr>
          <p:cNvSpPr>
            <a:spLocks noGrp="1"/>
          </p:cNvSpPr>
          <p:nvPr>
            <p:ph type="sldNum" sz="quarter" idx="12"/>
          </p:nvPr>
        </p:nvSpPr>
        <p:spPr/>
        <p:txBody>
          <a:bodyPr/>
          <a:lstStyle/>
          <a:p>
            <a:fld id="{FEB09506-28EA-4C19-A061-02E7C9DE017B}" type="slidenum">
              <a:rPr lang="en-US" smtClean="0"/>
              <a:t>17</a:t>
            </a:fld>
            <a:endParaRPr lang="en-US"/>
          </a:p>
        </p:txBody>
      </p:sp>
      <p:sp>
        <p:nvSpPr>
          <p:cNvPr id="9" name="Rectangle 8">
            <a:extLst>
              <a:ext uri="{FF2B5EF4-FFF2-40B4-BE49-F238E27FC236}">
                <a16:creationId xmlns:a16="http://schemas.microsoft.com/office/drawing/2014/main" xmlns="" id="{CC503445-68FA-4CC8-ABC9-ECCCC5892C3D}"/>
              </a:ext>
            </a:extLst>
          </p:cNvPr>
          <p:cNvSpPr/>
          <p:nvPr/>
        </p:nvSpPr>
        <p:spPr>
          <a:xfrm>
            <a:off x="1143000" y="6250582"/>
            <a:ext cx="9906000" cy="607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sz="1200" dirty="0">
                <a:solidFill>
                  <a:schemeClr val="tx1"/>
                </a:solidFill>
              </a:rPr>
              <a:t>Source: UNECE Committee on Forests and the Forest Industry - Market Statement Austria (</a:t>
            </a:r>
            <a:r>
              <a:rPr lang="en-US" sz="1200" dirty="0">
                <a:solidFill>
                  <a:schemeClr val="tx1"/>
                </a:solidFill>
                <a:hlinkClick r:id="rId3"/>
              </a:rPr>
              <a:t>www.unece.org/forests/market-statements-2018.html</a:t>
            </a:r>
            <a:r>
              <a:rPr lang="en-US" sz="1200" dirty="0">
                <a:solidFill>
                  <a:schemeClr val="tx1"/>
                </a:solidFill>
              </a:rPr>
              <a:t>) </a:t>
            </a:r>
          </a:p>
        </p:txBody>
      </p:sp>
      <p:pic>
        <p:nvPicPr>
          <p:cNvPr id="11" name="Picture 10">
            <a:extLst>
              <a:ext uri="{FF2B5EF4-FFF2-40B4-BE49-F238E27FC236}">
                <a16:creationId xmlns:a16="http://schemas.microsoft.com/office/drawing/2014/main" xmlns="" id="{7D53087A-E389-4058-A297-82B34C7F6D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672" t="1892" r="4057" b="2959"/>
          <a:stretch/>
        </p:blipFill>
        <p:spPr>
          <a:xfrm>
            <a:off x="2113935" y="1086574"/>
            <a:ext cx="8249265" cy="5545232"/>
          </a:xfrm>
          <a:prstGeom prst="rect">
            <a:avLst/>
          </a:prstGeom>
        </p:spPr>
      </p:pic>
      <p:sp>
        <p:nvSpPr>
          <p:cNvPr id="12" name="Heart 11">
            <a:extLst>
              <a:ext uri="{FF2B5EF4-FFF2-40B4-BE49-F238E27FC236}">
                <a16:creationId xmlns:a16="http://schemas.microsoft.com/office/drawing/2014/main" xmlns="" id="{655CFD34-D5D4-485F-A37B-BA3AA5D2C954}"/>
              </a:ext>
            </a:extLst>
          </p:cNvPr>
          <p:cNvSpPr/>
          <p:nvPr/>
        </p:nvSpPr>
        <p:spPr>
          <a:xfrm>
            <a:off x="5066104" y="2894799"/>
            <a:ext cx="981777" cy="1068404"/>
          </a:xfrm>
          <a:prstGeom prst="heart">
            <a:avLst/>
          </a:prstGeom>
          <a:solidFill>
            <a:schemeClr val="accent4">
              <a:alpha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BC942D9-10B6-41ED-A284-5BD2133FE83E}"/>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le 3">
            <a:extLst>
              <a:ext uri="{FF2B5EF4-FFF2-40B4-BE49-F238E27FC236}">
                <a16:creationId xmlns:a16="http://schemas.microsoft.com/office/drawing/2014/main" xmlns="" id="{76A3CE77-53C5-4C58-B64A-2061414291D6}"/>
              </a:ext>
            </a:extLst>
          </p:cNvPr>
          <p:cNvSpPr>
            <a:spLocks noGrp="1"/>
          </p:cNvSpPr>
          <p:nvPr>
            <p:ph type="title"/>
          </p:nvPr>
        </p:nvSpPr>
        <p:spPr>
          <a:xfrm>
            <a:off x="622301" y="136525"/>
            <a:ext cx="11426824" cy="701675"/>
          </a:xfrm>
        </p:spPr>
        <p:txBody>
          <a:bodyPr>
            <a:normAutofit fontScale="90000"/>
          </a:bodyPr>
          <a:lstStyle/>
          <a:p>
            <a:r>
              <a:rPr lang="fr-FR" dirty="0"/>
              <a:t>Sciages résineux – un produit clé pour la construction</a:t>
            </a:r>
          </a:p>
        </p:txBody>
      </p:sp>
    </p:spTree>
    <p:extLst>
      <p:ext uri="{BB962C8B-B14F-4D97-AF65-F5344CB8AC3E}">
        <p14:creationId xmlns:p14="http://schemas.microsoft.com/office/powerpoint/2010/main" val="22103401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remove" grpId="0" nodeType="withEffect">
                                  <p:stCondLst>
                                    <p:cond delay="0"/>
                                  </p:stCondLst>
                                  <p:childTnLst>
                                    <p:animClr clrSpc="rgb" dir="cw">
                                      <p:cBhvr override="childStyle">
                                        <p:cTn id="6" dur="1000" autoRev="1" fill="remove"/>
                                        <p:tgtEl>
                                          <p:spTgt spid="12"/>
                                        </p:tgtEl>
                                        <p:attrNameLst>
                                          <p:attrName>style.color</p:attrName>
                                        </p:attrNameLst>
                                      </p:cBhvr>
                                      <p:to>
                                        <a:schemeClr val="bg1"/>
                                      </p:to>
                                    </p:animClr>
                                    <p:animClr clrSpc="rgb" dir="cw">
                                      <p:cBhvr>
                                        <p:cTn id="7" dur="1000" autoRev="1" fill="remove"/>
                                        <p:tgtEl>
                                          <p:spTgt spid="12"/>
                                        </p:tgtEl>
                                        <p:attrNameLst>
                                          <p:attrName>fillcolor</p:attrName>
                                        </p:attrNameLst>
                                      </p:cBhvr>
                                      <p:to>
                                        <a:schemeClr val="bg1"/>
                                      </p:to>
                                    </p:animClr>
                                    <p:set>
                                      <p:cBhvr>
                                        <p:cTn id="8" dur="1000" autoRev="1" fill="remove"/>
                                        <p:tgtEl>
                                          <p:spTgt spid="12"/>
                                        </p:tgtEl>
                                        <p:attrNameLst>
                                          <p:attrName>fill.type</p:attrName>
                                        </p:attrNameLst>
                                      </p:cBhvr>
                                      <p:to>
                                        <p:strVal val="solid"/>
                                      </p:to>
                                    </p:set>
                                    <p:set>
                                      <p:cBhvr>
                                        <p:cTn id="9" dur="10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7DBB1BA-7C69-4B1F-ADD5-B66659EB58EB}"/>
              </a:ext>
            </a:extLst>
          </p:cNvPr>
          <p:cNvSpPr/>
          <p:nvPr/>
        </p:nvSpPr>
        <p:spPr>
          <a:xfrm>
            <a:off x="1327855" y="4891314"/>
            <a:ext cx="11154431" cy="1966685"/>
          </a:xfrm>
          <a:prstGeom prst="rect">
            <a:avLst/>
          </a:prstGeom>
        </p:spPr>
        <p:txBody>
          <a:bodyPr wrap="square" anchor="ctr" anchorCtr="0">
            <a:noAutofit/>
          </a:bodyPr>
          <a:lstStyle/>
          <a:p>
            <a:pPr marL="923948" indent="-742969">
              <a:spcBef>
                <a:spcPts val="600"/>
              </a:spcBef>
              <a:buFont typeface="+mj-lt"/>
              <a:buAutoNum type="arabicPeriod" startAt="4"/>
            </a:pPr>
            <a:r>
              <a:rPr lang="fr-FR" sz="3600" dirty="0"/>
              <a:t>Changement climatique</a:t>
            </a:r>
          </a:p>
          <a:p>
            <a:pPr marL="180979">
              <a:spcBef>
                <a:spcPts val="600"/>
              </a:spcBef>
            </a:pPr>
            <a:r>
              <a:rPr lang="fr-FR" sz="3600" dirty="0"/>
              <a:t>		 – séquestrer, recycler, adapter, innover &amp; substituer</a:t>
            </a:r>
          </a:p>
        </p:txBody>
      </p:sp>
    </p:spTree>
    <p:extLst>
      <p:ext uri="{BB962C8B-B14F-4D97-AF65-F5344CB8AC3E}">
        <p14:creationId xmlns:p14="http://schemas.microsoft.com/office/powerpoint/2010/main" val="425895265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dirty="0">
                <a:solidFill>
                  <a:schemeClr val="bg1"/>
                </a:solidFill>
              </a:rPr>
              <a:t>Changement climatique </a:t>
            </a:r>
            <a:br>
              <a:rPr lang="fr-FR" sz="2800" dirty="0">
                <a:solidFill>
                  <a:schemeClr val="bg1"/>
                </a:solidFill>
              </a:rPr>
            </a:br>
            <a:r>
              <a:rPr lang="fr-FR" sz="2800" dirty="0">
                <a:solidFill>
                  <a:schemeClr val="bg1"/>
                </a:solidFill>
              </a:rPr>
              <a:t>– </a:t>
            </a:r>
            <a:br>
              <a:rPr lang="fr-FR" sz="2800" dirty="0">
                <a:solidFill>
                  <a:schemeClr val="bg1"/>
                </a:solidFill>
              </a:rPr>
            </a:br>
            <a:r>
              <a:rPr lang="fr-FR" sz="2800" dirty="0">
                <a:solidFill>
                  <a:schemeClr val="bg1"/>
                </a:solidFill>
              </a:rPr>
              <a:t>séquestrer</a:t>
            </a:r>
          </a:p>
        </p:txBody>
      </p:sp>
      <p:sp>
        <p:nvSpPr>
          <p:cNvPr id="3" name="Content Placeholder 2">
            <a:extLst>
              <a:ext uri="{FF2B5EF4-FFF2-40B4-BE49-F238E27FC236}">
                <a16:creationId xmlns:a16="http://schemas.microsoft.com/office/drawing/2014/main" xmlns="" id="{921540C1-39A7-4D58-93BF-1FFF0C1C78F8}"/>
              </a:ext>
            </a:extLst>
          </p:cNvPr>
          <p:cNvSpPr>
            <a:spLocks noGrp="1"/>
          </p:cNvSpPr>
          <p:nvPr>
            <p:ph idx="1"/>
          </p:nvPr>
        </p:nvSpPr>
        <p:spPr>
          <a:xfrm>
            <a:off x="643468" y="2638044"/>
            <a:ext cx="3363974" cy="4219956"/>
          </a:xfrm>
        </p:spPr>
        <p:txBody>
          <a:bodyPr>
            <a:normAutofit/>
          </a:bodyPr>
          <a:lstStyle/>
          <a:p>
            <a:pPr marL="0" indent="0">
              <a:buNone/>
            </a:pPr>
            <a:r>
              <a:rPr lang="fr-FR" sz="2000" dirty="0">
                <a:solidFill>
                  <a:schemeClr val="bg1"/>
                </a:solidFill>
              </a:rPr>
              <a:t>Garde le carbone hors de l’atmosphère le plus longue possible</a:t>
            </a:r>
          </a:p>
          <a:p>
            <a:r>
              <a:rPr lang="fr-FR" sz="2000" dirty="0">
                <a:solidFill>
                  <a:schemeClr val="bg1"/>
                </a:solidFill>
              </a:rPr>
              <a:t>Dans la forêt </a:t>
            </a:r>
          </a:p>
          <a:p>
            <a:r>
              <a:rPr lang="fr-FR" sz="2000" dirty="0">
                <a:solidFill>
                  <a:schemeClr val="bg1"/>
                </a:solidFill>
              </a:rPr>
              <a:t>Dans des produits de bois, avec une </a:t>
            </a:r>
            <a:r>
              <a:rPr lang="fr-FR" sz="2000" u="sng" dirty="0">
                <a:solidFill>
                  <a:schemeClr val="bg1"/>
                </a:solidFill>
              </a:rPr>
              <a:t>longe durée de vie</a:t>
            </a:r>
          </a:p>
          <a:p>
            <a:r>
              <a:rPr lang="fr-FR" sz="2000" dirty="0">
                <a:solidFill>
                  <a:schemeClr val="bg1"/>
                </a:solidFill>
              </a:rPr>
              <a:t>Réutilisation et recyclage  </a:t>
            </a:r>
          </a:p>
          <a:p>
            <a:r>
              <a:rPr lang="fr-FR" sz="2000" dirty="0">
                <a:solidFill>
                  <a:schemeClr val="bg1"/>
                </a:solidFill>
              </a:rPr>
              <a:t>Utilisation finale énergétique efficace pour substituer pour des énergies fossiles.  </a:t>
            </a:r>
          </a:p>
          <a:p>
            <a:pPr marL="0" indent="0">
              <a:buNone/>
            </a:pPr>
            <a:r>
              <a:rPr lang="fr-FR" sz="2000" u="sng" dirty="0">
                <a:solidFill>
                  <a:schemeClr val="bg1"/>
                </a:solidFill>
              </a:rPr>
              <a:t> </a:t>
            </a:r>
          </a:p>
        </p:txBody>
      </p:sp>
      <p:sp>
        <p:nvSpPr>
          <p:cNvPr id="4" name="Slide Number Placeholder 3">
            <a:extLst>
              <a:ext uri="{FF2B5EF4-FFF2-40B4-BE49-F238E27FC236}">
                <a16:creationId xmlns:a16="http://schemas.microsoft.com/office/drawing/2014/main" xmlns="" id="{3AE986A3-E5B2-44DD-90D4-6E9347223F71}"/>
              </a:ext>
            </a:extLst>
          </p:cNvPr>
          <p:cNvSpPr>
            <a:spLocks noGrp="1"/>
          </p:cNvSpPr>
          <p:nvPr>
            <p:ph type="sldNum" sz="quarter" idx="12"/>
          </p:nvPr>
        </p:nvSpPr>
        <p:spPr>
          <a:xfrm>
            <a:off x="10289512" y="6356350"/>
            <a:ext cx="1064287" cy="365125"/>
          </a:xfrm>
        </p:spPr>
        <p:txBody>
          <a:bodyPr>
            <a:normAutofit/>
          </a:bodyPr>
          <a:lstStyle/>
          <a:p>
            <a:pPr>
              <a:spcAft>
                <a:spcPts val="600"/>
              </a:spcAft>
            </a:pPr>
            <a:fld id="{FEB09506-28EA-4C19-A061-02E7C9DE017B}" type="slidenum">
              <a:rPr lang="en-US">
                <a:solidFill>
                  <a:schemeClr val="tx1">
                    <a:alpha val="80000"/>
                  </a:schemeClr>
                </a:solidFill>
              </a:rPr>
              <a:pPr>
                <a:spcAft>
                  <a:spcPts val="600"/>
                </a:spcAft>
              </a:pPr>
              <a:t>19</a:t>
            </a:fld>
            <a:endParaRPr lang="en-US">
              <a:solidFill>
                <a:schemeClr val="tx1">
                  <a:alpha val="80000"/>
                </a:schemeClr>
              </a:solidFill>
            </a:endParaRPr>
          </a:p>
        </p:txBody>
      </p:sp>
      <p:pic>
        <p:nvPicPr>
          <p:cNvPr id="8" name="Picture 7" descr="A close up of a map&#10;&#10;Description generated with high confidence">
            <a:extLst>
              <a:ext uri="{FF2B5EF4-FFF2-40B4-BE49-F238E27FC236}">
                <a16:creationId xmlns:a16="http://schemas.microsoft.com/office/drawing/2014/main" xmlns="" id="{FFE92901-3261-48D8-A9B8-E8520F8A8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7214" y="1219200"/>
            <a:ext cx="4884441" cy="4924425"/>
          </a:xfrm>
          <a:prstGeom prst="rect">
            <a:avLst/>
          </a:prstGeom>
        </p:spPr>
      </p:pic>
      <p:sp>
        <p:nvSpPr>
          <p:cNvPr id="5" name="TextBox 4">
            <a:extLst>
              <a:ext uri="{FF2B5EF4-FFF2-40B4-BE49-F238E27FC236}">
                <a16:creationId xmlns:a16="http://schemas.microsoft.com/office/drawing/2014/main" xmlns="" id="{4A69E29B-E8AD-4728-AC54-A7965D66166D}"/>
              </a:ext>
            </a:extLst>
          </p:cNvPr>
          <p:cNvSpPr txBox="1"/>
          <p:nvPr/>
        </p:nvSpPr>
        <p:spPr>
          <a:xfrm>
            <a:off x="4679486" y="6310996"/>
            <a:ext cx="7512514" cy="523220"/>
          </a:xfrm>
          <a:prstGeom prst="rect">
            <a:avLst/>
          </a:prstGeom>
          <a:solidFill>
            <a:schemeClr val="bg1"/>
          </a:solidFill>
        </p:spPr>
        <p:txBody>
          <a:bodyPr wrap="square" rtlCol="0">
            <a:spAutoFit/>
          </a:bodyPr>
          <a:lstStyle/>
          <a:p>
            <a:r>
              <a:rPr lang="fr-FR" sz="1400" i="1" dirty="0"/>
              <a:t>Source:</a:t>
            </a:r>
            <a:r>
              <a:rPr lang="fr-FR" sz="1400" dirty="0"/>
              <a:t> </a:t>
            </a:r>
            <a:r>
              <a:rPr lang="en-US" sz="1400" dirty="0"/>
              <a:t>Carbon calculator tracks the climate benefits of managed private forests. Stewart, W. and Sharma, B. California Agriculture. Volume 69. 2015. </a:t>
            </a:r>
            <a:r>
              <a:rPr lang="en-US" sz="1400" dirty="0">
                <a:hlinkClick r:id="rId4"/>
              </a:rPr>
              <a:t>&gt;&gt;&gt; link</a:t>
            </a:r>
            <a:endParaRPr lang="fr-FR" sz="1400" dirty="0"/>
          </a:p>
        </p:txBody>
      </p:sp>
    </p:spTree>
    <p:extLst>
      <p:ext uri="{BB962C8B-B14F-4D97-AF65-F5344CB8AC3E}">
        <p14:creationId xmlns:p14="http://schemas.microsoft.com/office/powerpoint/2010/main" val="132398412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991A067-1411-42F8-AFEB-27B593367F6A}"/>
              </a:ext>
            </a:extLst>
          </p:cNvPr>
          <p:cNvSpPr>
            <a:spLocks noChangeAspect="1"/>
          </p:cNvSpPr>
          <p:nvPr/>
        </p:nvSpPr>
        <p:spPr>
          <a:xfrm>
            <a:off x="0" y="1030513"/>
            <a:ext cx="935072" cy="2082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ounded Rectangle 7">
            <a:extLst>
              <a:ext uri="{FF2B5EF4-FFF2-40B4-BE49-F238E27FC236}">
                <a16:creationId xmlns:a16="http://schemas.microsoft.com/office/drawing/2014/main" xmlns="" id="{1ABF69DB-CE3E-4B1C-84A0-A038C3A480D5}"/>
              </a:ext>
            </a:extLst>
          </p:cNvPr>
          <p:cNvSpPr>
            <a:spLocks noChangeAspect="1"/>
          </p:cNvSpPr>
          <p:nvPr/>
        </p:nvSpPr>
        <p:spPr>
          <a:xfrm>
            <a:off x="281999" y="3981335"/>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xmlns="" id="{E07BAB7D-586F-44AE-BBAC-11A64CE42EEC}"/>
              </a:ext>
            </a:extLst>
          </p:cNvPr>
          <p:cNvSpPr>
            <a:spLocks noChangeAspect="1"/>
          </p:cNvSpPr>
          <p:nvPr/>
        </p:nvSpPr>
        <p:spPr>
          <a:xfrm>
            <a:off x="296513" y="1671776"/>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xmlns="" id="{53F8D38F-960A-4FEC-9094-F6B7568BC622}"/>
              </a:ext>
            </a:extLst>
          </p:cNvPr>
          <p:cNvSpPr>
            <a:spLocks noChangeAspect="1"/>
          </p:cNvSpPr>
          <p:nvPr/>
        </p:nvSpPr>
        <p:spPr>
          <a:xfrm>
            <a:off x="281999" y="2436791"/>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xmlns="" id="{239A971A-0E8E-418C-B0F1-188B62147069}"/>
              </a:ext>
            </a:extLst>
          </p:cNvPr>
          <p:cNvSpPr>
            <a:spLocks noChangeAspect="1"/>
          </p:cNvSpPr>
          <p:nvPr/>
        </p:nvSpPr>
        <p:spPr>
          <a:xfrm>
            <a:off x="267485" y="3172777"/>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5">
            <a:extLst>
              <a:ext uri="{FF2B5EF4-FFF2-40B4-BE49-F238E27FC236}">
                <a16:creationId xmlns:a16="http://schemas.microsoft.com/office/drawing/2014/main" xmlns="" id="{B33C625C-27D4-48DD-8D56-BB17CA95E026}"/>
              </a:ext>
            </a:extLst>
          </p:cNvPr>
          <p:cNvSpPr>
            <a:spLocks noChangeAspect="1"/>
          </p:cNvSpPr>
          <p:nvPr/>
        </p:nvSpPr>
        <p:spPr>
          <a:xfrm>
            <a:off x="292563" y="4733984"/>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xmlns="" id="{41CD2C13-314B-471E-8802-54DF21139426}"/>
              </a:ext>
            </a:extLst>
          </p:cNvPr>
          <p:cNvSpPr>
            <a:spLocks noGrp="1"/>
          </p:cNvSpPr>
          <p:nvPr>
            <p:ph idx="1"/>
          </p:nvPr>
        </p:nvSpPr>
        <p:spPr>
          <a:xfrm>
            <a:off x="223943" y="1736713"/>
            <a:ext cx="11968057" cy="4795474"/>
          </a:xfrm>
        </p:spPr>
        <p:txBody>
          <a:bodyPr>
            <a:normAutofit/>
          </a:bodyPr>
          <a:lstStyle/>
          <a:p>
            <a:pPr marL="715981" indent="-535001">
              <a:spcBef>
                <a:spcPts val="3000"/>
              </a:spcBef>
              <a:buFont typeface="+mj-lt"/>
              <a:buAutoNum type="arabicPeriod"/>
            </a:pPr>
            <a:r>
              <a:rPr lang="fr-CH" dirty="0"/>
              <a:t>La Commission Economique pour l’Europe </a:t>
            </a:r>
          </a:p>
          <a:p>
            <a:pPr marL="715981" indent="-535001">
              <a:spcBef>
                <a:spcPts val="3000"/>
              </a:spcBef>
              <a:buFont typeface="+mj-lt"/>
              <a:buAutoNum type="arabicPeriod"/>
            </a:pPr>
            <a:r>
              <a:rPr lang="fr-CH" dirty="0"/>
              <a:t>Gestion durable des forêts – quelques chiffres et tendances actuelles</a:t>
            </a:r>
          </a:p>
          <a:p>
            <a:pPr marL="715981" indent="-535001">
              <a:spcBef>
                <a:spcPts val="3000"/>
              </a:spcBef>
              <a:buFont typeface="+mj-lt"/>
              <a:buAutoNum type="arabicPeriod"/>
            </a:pPr>
            <a:r>
              <a:rPr lang="fr-FR" dirty="0"/>
              <a:t>Sciages résineux - un produit clé pour la construction </a:t>
            </a:r>
          </a:p>
          <a:p>
            <a:pPr marL="715981" indent="-535001">
              <a:spcBef>
                <a:spcPts val="3000"/>
              </a:spcBef>
              <a:buFont typeface="+mj-lt"/>
              <a:buAutoNum type="arabicPeriod"/>
            </a:pPr>
            <a:r>
              <a:rPr lang="fr-CH" dirty="0"/>
              <a:t>Changement climatique – séquestrer, adapter, recycler, innover &amp; substituer  </a:t>
            </a:r>
          </a:p>
          <a:p>
            <a:pPr marL="715981" indent="-535001">
              <a:spcBef>
                <a:spcPts val="3000"/>
              </a:spcBef>
              <a:buFont typeface="+mj-lt"/>
              <a:buAutoNum type="arabicPeriod"/>
            </a:pPr>
            <a:r>
              <a:rPr lang="fr-CH" dirty="0"/>
              <a:t>Conclusions</a:t>
            </a:r>
          </a:p>
        </p:txBody>
      </p:sp>
      <p:sp>
        <p:nvSpPr>
          <p:cNvPr id="3" name="Slide Number Placeholder 2">
            <a:extLst>
              <a:ext uri="{FF2B5EF4-FFF2-40B4-BE49-F238E27FC236}">
                <a16:creationId xmlns:a16="http://schemas.microsoft.com/office/drawing/2014/main" xmlns="" id="{E8E590EF-3652-40F2-B810-2956583CF96F}"/>
              </a:ext>
            </a:extLst>
          </p:cNvPr>
          <p:cNvSpPr>
            <a:spLocks noGrp="1"/>
          </p:cNvSpPr>
          <p:nvPr>
            <p:ph type="sldNum" sz="quarter" idx="12"/>
          </p:nvPr>
        </p:nvSpPr>
        <p:spPr/>
        <p:txBody>
          <a:bodyPr/>
          <a:lstStyle/>
          <a:p>
            <a:fld id="{FEB09506-28EA-4C19-A061-02E7C9DE017B}" type="slidenum">
              <a:rPr lang="en-US" smtClean="0"/>
              <a:t>2</a:t>
            </a:fld>
            <a:endParaRPr lang="en-US"/>
          </a:p>
        </p:txBody>
      </p:sp>
    </p:spTree>
    <p:extLst>
      <p:ext uri="{BB962C8B-B14F-4D97-AF65-F5344CB8AC3E}">
        <p14:creationId xmlns:p14="http://schemas.microsoft.com/office/powerpoint/2010/main" val="394240209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B4780EC7-1A5D-46E8-9E89-F244DA2F973B}"/>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xmlns="" id="{BF9EAC82-29A7-41FC-8B8E-50ED6923346D}"/>
              </a:ext>
            </a:extLst>
          </p:cNvPr>
          <p:cNvSpPr>
            <a:spLocks noGrp="1"/>
          </p:cNvSpPr>
          <p:nvPr>
            <p:ph type="title"/>
          </p:nvPr>
        </p:nvSpPr>
        <p:spPr>
          <a:xfrm>
            <a:off x="801098" y="1396289"/>
            <a:ext cx="3698474" cy="1537034"/>
          </a:xfrm>
          <a:ln>
            <a:solidFill>
              <a:schemeClr val="tx1"/>
            </a:solidFill>
          </a:ln>
        </p:spPr>
        <p:txBody>
          <a:bodyPr>
            <a:normAutofit/>
          </a:bodyPr>
          <a:lstStyle/>
          <a:p>
            <a:pPr marL="174625" indent="6350" algn="ctr">
              <a:spcBef>
                <a:spcPts val="600"/>
              </a:spcBef>
            </a:pPr>
            <a:r>
              <a:rPr lang="fr-FR" sz="2500" dirty="0"/>
              <a:t>Changement </a:t>
            </a:r>
            <a:br>
              <a:rPr lang="fr-FR" sz="2500" dirty="0"/>
            </a:br>
            <a:r>
              <a:rPr lang="fr-FR" sz="2500" dirty="0"/>
              <a:t>climatique </a:t>
            </a:r>
            <a:br>
              <a:rPr lang="fr-FR" sz="2500" dirty="0"/>
            </a:br>
            <a:r>
              <a:rPr lang="fr-FR" sz="2500" dirty="0"/>
              <a:t>– </a:t>
            </a:r>
            <a:br>
              <a:rPr lang="fr-FR" sz="2500" dirty="0"/>
            </a:br>
            <a:r>
              <a:rPr lang="fr-FR" sz="2500" dirty="0"/>
              <a:t>recycler</a:t>
            </a:r>
          </a:p>
        </p:txBody>
      </p:sp>
      <p:sp>
        <p:nvSpPr>
          <p:cNvPr id="25" name="Oval 24">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wooden box&#10;&#10;Description generated with high confidence">
            <a:extLst>
              <a:ext uri="{FF2B5EF4-FFF2-40B4-BE49-F238E27FC236}">
                <a16:creationId xmlns:a16="http://schemas.microsoft.com/office/drawing/2014/main" xmlns="" id="{2BC34967-4ACA-4E59-BE41-E19DE84F13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xmlns="" id="{921540C1-39A7-4D58-93BF-1FFF0C1C78F8}"/>
              </a:ext>
            </a:extLst>
          </p:cNvPr>
          <p:cNvSpPr>
            <a:spLocks noGrp="1"/>
          </p:cNvSpPr>
          <p:nvPr>
            <p:ph idx="1"/>
          </p:nvPr>
        </p:nvSpPr>
        <p:spPr>
          <a:xfrm>
            <a:off x="805544" y="3078177"/>
            <a:ext cx="3852742" cy="3467477"/>
          </a:xfrm>
        </p:spPr>
        <p:txBody>
          <a:bodyPr anchor="t">
            <a:normAutofit/>
          </a:bodyPr>
          <a:lstStyle/>
          <a:p>
            <a:r>
              <a:rPr lang="fr-FR" sz="1800" dirty="0"/>
              <a:t>Plus de demande pour des produits non-fossiles</a:t>
            </a:r>
          </a:p>
          <a:p>
            <a:r>
              <a:rPr lang="fr-FR" sz="1800" dirty="0"/>
              <a:t>Plus de pression sur des ressources naturelles</a:t>
            </a:r>
          </a:p>
          <a:p>
            <a:r>
              <a:rPr lang="fr-FR" sz="1800" dirty="0"/>
              <a:t>Papier et carton facile à recycler et bien établi</a:t>
            </a:r>
          </a:p>
          <a:p>
            <a:r>
              <a:rPr lang="fr-FR" sz="1800" dirty="0"/>
              <a:t>Panneaux des particules – dans certains pays, 93% du bois provient du recyclage</a:t>
            </a:r>
          </a:p>
          <a:p>
            <a:r>
              <a:rPr lang="fr-FR" sz="1800" dirty="0"/>
              <a:t>Concepts innovants pour la réutilisation et recyclage </a:t>
            </a:r>
          </a:p>
        </p:txBody>
      </p:sp>
      <p:sp>
        <p:nvSpPr>
          <p:cNvPr id="27" name="Freeform: Shape 26">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close up of a sofa&#10;&#10;Description generated with high confidence">
            <a:extLst>
              <a:ext uri="{FF2B5EF4-FFF2-40B4-BE49-F238E27FC236}">
                <a16:creationId xmlns:a16="http://schemas.microsoft.com/office/drawing/2014/main" xmlns="" id="{1D837676-357A-42DA-9CAF-110C67BFBC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20" name="Picture 19" descr="A picture containing building&#10;&#10;Description generated with high confidence">
            <a:extLst>
              <a:ext uri="{FF2B5EF4-FFF2-40B4-BE49-F238E27FC236}">
                <a16:creationId xmlns:a16="http://schemas.microsoft.com/office/drawing/2014/main" xmlns="" id="{E4CC2BB7-57C1-494C-AB91-3AF0B86A88D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1" name="Freeform: Shape 30">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icture containing indoor, floor, wall, sitting&#10;&#10;Description generated with very high confidence">
            <a:extLst>
              <a:ext uri="{FF2B5EF4-FFF2-40B4-BE49-F238E27FC236}">
                <a16:creationId xmlns:a16="http://schemas.microsoft.com/office/drawing/2014/main" xmlns="" id="{3802EA82-35F5-4D56-8039-61C3238C9C1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863811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17E021F2-A676-4739-98A7-00CBB39644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27" t="35649" r="13422" b="7875"/>
          <a:stretch/>
        </p:blipFill>
        <p:spPr>
          <a:xfrm>
            <a:off x="7029452" y="2984779"/>
            <a:ext cx="2954025" cy="802167"/>
          </a:xfrm>
          <a:prstGeom prst="rect">
            <a:avLst/>
          </a:prstGeom>
          <a:solidFill>
            <a:schemeClr val="bg1"/>
          </a:solidFill>
          <a:ln>
            <a:solidFill>
              <a:schemeClr val="bg1">
                <a:lumMod val="85000"/>
              </a:schemeClr>
            </a:solidFill>
          </a:ln>
        </p:spPr>
      </p:pic>
      <p:sp>
        <p:nvSpPr>
          <p:cNvPr id="6" name="Rectangle 5">
            <a:extLst>
              <a:ext uri="{FF2B5EF4-FFF2-40B4-BE49-F238E27FC236}">
                <a16:creationId xmlns:a16="http://schemas.microsoft.com/office/drawing/2014/main" xmlns="" id="{3492EA5A-F228-4D45-9D2D-63E12426A358}"/>
              </a:ext>
            </a:extLst>
          </p:cNvPr>
          <p:cNvSpPr/>
          <p:nvPr/>
        </p:nvSpPr>
        <p:spPr>
          <a:xfrm>
            <a:off x="7181850" y="2991099"/>
            <a:ext cx="2792102" cy="786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a:solidFill>
                  <a:schemeClr val="bg1"/>
                </a:solidFill>
              </a:rPr>
              <a:t>Changement climatique </a:t>
            </a:r>
            <a:br>
              <a:rPr lang="fr-FR" sz="2800">
                <a:solidFill>
                  <a:schemeClr val="bg1"/>
                </a:solidFill>
              </a:rPr>
            </a:br>
            <a:r>
              <a:rPr lang="fr-FR" sz="2800">
                <a:solidFill>
                  <a:schemeClr val="bg1"/>
                </a:solidFill>
              </a:rPr>
              <a:t>– </a:t>
            </a:r>
            <a:br>
              <a:rPr lang="fr-FR" sz="2800">
                <a:solidFill>
                  <a:schemeClr val="bg1"/>
                </a:solidFill>
              </a:rPr>
            </a:br>
            <a:r>
              <a:rPr lang="fr-FR" sz="2800">
                <a:solidFill>
                  <a:schemeClr val="bg1"/>
                </a:solidFill>
              </a:rPr>
              <a:t>adapter</a:t>
            </a:r>
            <a:endParaRPr lang="fr-FR" sz="2800" dirty="0">
              <a:solidFill>
                <a:schemeClr val="bg1"/>
              </a:solidFill>
            </a:endParaRPr>
          </a:p>
        </p:txBody>
      </p:sp>
      <p:sp>
        <p:nvSpPr>
          <p:cNvPr id="3" name="Content Placeholder 2">
            <a:extLst>
              <a:ext uri="{FF2B5EF4-FFF2-40B4-BE49-F238E27FC236}">
                <a16:creationId xmlns:a16="http://schemas.microsoft.com/office/drawing/2014/main" xmlns="" id="{921540C1-39A7-4D58-93BF-1FFF0C1C78F8}"/>
              </a:ext>
            </a:extLst>
          </p:cNvPr>
          <p:cNvSpPr>
            <a:spLocks noGrp="1"/>
          </p:cNvSpPr>
          <p:nvPr>
            <p:ph idx="1"/>
          </p:nvPr>
        </p:nvSpPr>
        <p:spPr>
          <a:xfrm>
            <a:off x="643468" y="2638044"/>
            <a:ext cx="3363974" cy="3415622"/>
          </a:xfrm>
        </p:spPr>
        <p:txBody>
          <a:bodyPr>
            <a:normAutofit/>
          </a:bodyPr>
          <a:lstStyle/>
          <a:p>
            <a:r>
              <a:rPr lang="fr-FR" sz="2000" dirty="0">
                <a:solidFill>
                  <a:schemeClr val="bg1"/>
                </a:solidFill>
              </a:rPr>
              <a:t>Incertitude de l’ampleur et des effets par l’endroit</a:t>
            </a:r>
          </a:p>
          <a:p>
            <a:r>
              <a:rPr lang="fr-FR" sz="2000" dirty="0">
                <a:solidFill>
                  <a:schemeClr val="bg1"/>
                </a:solidFill>
              </a:rPr>
              <a:t>Diversification des espèces forestiers pour atténuer les risques</a:t>
            </a:r>
          </a:p>
          <a:p>
            <a:r>
              <a:rPr lang="fr-FR" sz="2000" dirty="0">
                <a:solidFill>
                  <a:schemeClr val="bg1"/>
                </a:solidFill>
              </a:rPr>
              <a:t>Changement de la composition des forêts</a:t>
            </a:r>
          </a:p>
          <a:p>
            <a:r>
              <a:rPr lang="fr-FR" sz="2000" dirty="0">
                <a:solidFill>
                  <a:schemeClr val="bg1"/>
                </a:solidFill>
              </a:rPr>
              <a:t> Futur marche de bois plus diversifié – beaucoup plus de feuillus </a:t>
            </a:r>
            <a:endParaRPr lang="fr-FR" sz="2000" u="sng" dirty="0">
              <a:solidFill>
                <a:schemeClr val="bg1"/>
              </a:solidFill>
            </a:endParaRPr>
          </a:p>
        </p:txBody>
      </p:sp>
      <p:pic>
        <p:nvPicPr>
          <p:cNvPr id="9" name="Picture 8">
            <a:extLst>
              <a:ext uri="{FF2B5EF4-FFF2-40B4-BE49-F238E27FC236}">
                <a16:creationId xmlns:a16="http://schemas.microsoft.com/office/drawing/2014/main" xmlns="" id="{13CF1822-8E0E-4314-9438-4DCD1569DE80}"/>
              </a:ext>
            </a:extLst>
          </p:cNvPr>
          <p:cNvPicPr>
            <a:picLocks noChangeAspect="1"/>
          </p:cNvPicPr>
          <p:nvPr/>
        </p:nvPicPr>
        <p:blipFill>
          <a:blip r:embed="rId4"/>
          <a:stretch>
            <a:fillRect/>
          </a:stretch>
        </p:blipFill>
        <p:spPr>
          <a:xfrm>
            <a:off x="4963236" y="3857376"/>
            <a:ext cx="3140178" cy="2774893"/>
          </a:xfrm>
          <a:prstGeom prst="rect">
            <a:avLst/>
          </a:prstGeom>
        </p:spPr>
      </p:pic>
      <p:pic>
        <p:nvPicPr>
          <p:cNvPr id="10" name="Picture 9">
            <a:extLst>
              <a:ext uri="{FF2B5EF4-FFF2-40B4-BE49-F238E27FC236}">
                <a16:creationId xmlns:a16="http://schemas.microsoft.com/office/drawing/2014/main" xmlns="" id="{574BC88D-FBFF-4A24-96B3-2F1E90FFF3CB}"/>
              </a:ext>
            </a:extLst>
          </p:cNvPr>
          <p:cNvPicPr>
            <a:picLocks noChangeAspect="1"/>
          </p:cNvPicPr>
          <p:nvPr/>
        </p:nvPicPr>
        <p:blipFill>
          <a:blip r:embed="rId5"/>
          <a:stretch>
            <a:fillRect/>
          </a:stretch>
        </p:blipFill>
        <p:spPr>
          <a:xfrm>
            <a:off x="8835192" y="158347"/>
            <a:ext cx="3140178" cy="2774893"/>
          </a:xfrm>
          <a:prstGeom prst="rect">
            <a:avLst/>
          </a:prstGeom>
        </p:spPr>
      </p:pic>
      <p:pic>
        <p:nvPicPr>
          <p:cNvPr id="13" name="Picture 12">
            <a:extLst>
              <a:ext uri="{FF2B5EF4-FFF2-40B4-BE49-F238E27FC236}">
                <a16:creationId xmlns:a16="http://schemas.microsoft.com/office/drawing/2014/main" xmlns="" id="{7F2770AC-4EFB-4A94-8A52-4D888D103164}"/>
              </a:ext>
            </a:extLst>
          </p:cNvPr>
          <p:cNvPicPr>
            <a:picLocks noChangeAspect="1"/>
          </p:cNvPicPr>
          <p:nvPr/>
        </p:nvPicPr>
        <p:blipFill>
          <a:blip r:embed="rId6"/>
          <a:stretch>
            <a:fillRect/>
          </a:stretch>
        </p:blipFill>
        <p:spPr>
          <a:xfrm>
            <a:off x="4963237" y="148822"/>
            <a:ext cx="3140178" cy="2774893"/>
          </a:xfrm>
          <a:prstGeom prst="rect">
            <a:avLst/>
          </a:prstGeom>
        </p:spPr>
      </p:pic>
      <p:pic>
        <p:nvPicPr>
          <p:cNvPr id="23" name="Picture 22">
            <a:extLst>
              <a:ext uri="{FF2B5EF4-FFF2-40B4-BE49-F238E27FC236}">
                <a16:creationId xmlns:a16="http://schemas.microsoft.com/office/drawing/2014/main" xmlns="" id="{78825C2E-E3E9-496B-B48B-49E5C280D778}"/>
              </a:ext>
            </a:extLst>
          </p:cNvPr>
          <p:cNvPicPr>
            <a:picLocks noChangeAspect="1"/>
          </p:cNvPicPr>
          <p:nvPr/>
        </p:nvPicPr>
        <p:blipFill>
          <a:blip r:embed="rId7"/>
          <a:stretch>
            <a:fillRect/>
          </a:stretch>
        </p:blipFill>
        <p:spPr>
          <a:xfrm>
            <a:off x="8848820" y="3861715"/>
            <a:ext cx="3126550" cy="2774893"/>
          </a:xfrm>
          <a:prstGeom prst="rect">
            <a:avLst/>
          </a:prstGeom>
        </p:spPr>
      </p:pic>
      <p:sp>
        <p:nvSpPr>
          <p:cNvPr id="26" name="TextBox 25">
            <a:extLst>
              <a:ext uri="{FF2B5EF4-FFF2-40B4-BE49-F238E27FC236}">
                <a16:creationId xmlns:a16="http://schemas.microsoft.com/office/drawing/2014/main" xmlns="" id="{504C6EB8-CE24-4452-B8EE-7C2518F56A54}"/>
              </a:ext>
            </a:extLst>
          </p:cNvPr>
          <p:cNvSpPr txBox="1"/>
          <p:nvPr/>
        </p:nvSpPr>
        <p:spPr>
          <a:xfrm>
            <a:off x="4964992" y="6643949"/>
            <a:ext cx="7082947" cy="269304"/>
          </a:xfrm>
          <a:prstGeom prst="rect">
            <a:avLst/>
          </a:prstGeom>
          <a:solidFill>
            <a:schemeClr val="bg1"/>
          </a:solidFill>
        </p:spPr>
        <p:txBody>
          <a:bodyPr wrap="square" rtlCol="0">
            <a:spAutoFit/>
          </a:bodyPr>
          <a:lstStyle/>
          <a:p>
            <a:pPr algn="r"/>
            <a:r>
              <a:rPr lang="fr-CH" sz="1150" b="1" i="1" dirty="0"/>
              <a:t>Source: </a:t>
            </a:r>
            <a:r>
              <a:rPr lang="fr-CH" sz="1150" dirty="0">
                <a:hlinkClick r:id="rId8"/>
              </a:rPr>
              <a:t>http://w3.unece.org/PXWeb2015/pxweb/en/STAT/STAT__26-TMSTAT1</a:t>
            </a:r>
            <a:endParaRPr lang="en-US" sz="1150" dirty="0"/>
          </a:p>
        </p:txBody>
      </p:sp>
      <p:sp>
        <p:nvSpPr>
          <p:cNvPr id="4" name="TextBox 3">
            <a:extLst>
              <a:ext uri="{FF2B5EF4-FFF2-40B4-BE49-F238E27FC236}">
                <a16:creationId xmlns:a16="http://schemas.microsoft.com/office/drawing/2014/main" xmlns="" id="{D1D6E0C7-54F0-4FBD-81D2-62E074688F16}"/>
              </a:ext>
            </a:extLst>
          </p:cNvPr>
          <p:cNvSpPr txBox="1"/>
          <p:nvPr/>
        </p:nvSpPr>
        <p:spPr>
          <a:xfrm>
            <a:off x="5933985" y="170011"/>
            <a:ext cx="1468845" cy="324000"/>
          </a:xfrm>
          <a:prstGeom prst="rect">
            <a:avLst/>
          </a:prstGeom>
          <a:solidFill>
            <a:schemeClr val="bg1"/>
          </a:solidFill>
          <a:ln>
            <a:solidFill>
              <a:schemeClr val="bg1"/>
            </a:solidFill>
          </a:ln>
        </p:spPr>
        <p:txBody>
          <a:bodyPr wrap="square" rtlCol="0">
            <a:spAutoFit/>
          </a:bodyPr>
          <a:lstStyle/>
          <a:p>
            <a:pPr algn="ctr"/>
            <a:r>
              <a:rPr lang="fr-FR" sz="1700" dirty="0">
                <a:solidFill>
                  <a:schemeClr val="bg2">
                    <a:lumMod val="50000"/>
                  </a:schemeClr>
                </a:solidFill>
              </a:rPr>
              <a:t>Suisse</a:t>
            </a:r>
          </a:p>
        </p:txBody>
      </p:sp>
      <p:sp>
        <p:nvSpPr>
          <p:cNvPr id="12" name="TextBox 11">
            <a:extLst>
              <a:ext uri="{FF2B5EF4-FFF2-40B4-BE49-F238E27FC236}">
                <a16:creationId xmlns:a16="http://schemas.microsoft.com/office/drawing/2014/main" xmlns="" id="{637AC3DF-760B-499A-9F19-8FB28038D292}"/>
              </a:ext>
            </a:extLst>
          </p:cNvPr>
          <p:cNvSpPr txBox="1"/>
          <p:nvPr/>
        </p:nvSpPr>
        <p:spPr>
          <a:xfrm>
            <a:off x="9829710" y="179536"/>
            <a:ext cx="1468845" cy="324000"/>
          </a:xfrm>
          <a:prstGeom prst="rect">
            <a:avLst/>
          </a:prstGeom>
          <a:solidFill>
            <a:schemeClr val="bg1"/>
          </a:solidFill>
          <a:ln>
            <a:solidFill>
              <a:schemeClr val="bg1"/>
            </a:solidFill>
          </a:ln>
        </p:spPr>
        <p:txBody>
          <a:bodyPr wrap="square" rtlCol="0">
            <a:spAutoFit/>
          </a:bodyPr>
          <a:lstStyle/>
          <a:p>
            <a:pPr algn="ctr"/>
            <a:r>
              <a:rPr lang="fr-FR" sz="1700" dirty="0">
                <a:solidFill>
                  <a:schemeClr val="bg2">
                    <a:lumMod val="50000"/>
                  </a:schemeClr>
                </a:solidFill>
              </a:rPr>
              <a:t>Allemagne</a:t>
            </a:r>
          </a:p>
        </p:txBody>
      </p:sp>
      <p:sp>
        <p:nvSpPr>
          <p:cNvPr id="14" name="TextBox 13">
            <a:extLst>
              <a:ext uri="{FF2B5EF4-FFF2-40B4-BE49-F238E27FC236}">
                <a16:creationId xmlns:a16="http://schemas.microsoft.com/office/drawing/2014/main" xmlns="" id="{EE7281A4-26FA-48C3-BAEE-4BD9B745F8EE}"/>
              </a:ext>
            </a:extLst>
          </p:cNvPr>
          <p:cNvSpPr txBox="1"/>
          <p:nvPr/>
        </p:nvSpPr>
        <p:spPr>
          <a:xfrm>
            <a:off x="5933985" y="3877126"/>
            <a:ext cx="1468845" cy="324000"/>
          </a:xfrm>
          <a:prstGeom prst="rect">
            <a:avLst/>
          </a:prstGeom>
          <a:solidFill>
            <a:schemeClr val="bg1"/>
          </a:solidFill>
          <a:ln>
            <a:solidFill>
              <a:schemeClr val="bg1"/>
            </a:solidFill>
          </a:ln>
        </p:spPr>
        <p:txBody>
          <a:bodyPr wrap="square" rtlCol="0">
            <a:spAutoFit/>
          </a:bodyPr>
          <a:lstStyle/>
          <a:p>
            <a:pPr algn="ctr"/>
            <a:r>
              <a:rPr lang="fr-FR" sz="1700" dirty="0">
                <a:solidFill>
                  <a:schemeClr val="bg2">
                    <a:lumMod val="50000"/>
                  </a:schemeClr>
                </a:solidFill>
              </a:rPr>
              <a:t>France</a:t>
            </a:r>
          </a:p>
        </p:txBody>
      </p:sp>
      <p:sp>
        <p:nvSpPr>
          <p:cNvPr id="15" name="TextBox 14">
            <a:extLst>
              <a:ext uri="{FF2B5EF4-FFF2-40B4-BE49-F238E27FC236}">
                <a16:creationId xmlns:a16="http://schemas.microsoft.com/office/drawing/2014/main" xmlns="" id="{AB74FFF7-105F-47A2-A440-13E465F42DAD}"/>
              </a:ext>
            </a:extLst>
          </p:cNvPr>
          <p:cNvSpPr txBox="1"/>
          <p:nvPr/>
        </p:nvSpPr>
        <p:spPr>
          <a:xfrm>
            <a:off x="9829710" y="3877126"/>
            <a:ext cx="1468845" cy="324000"/>
          </a:xfrm>
          <a:prstGeom prst="rect">
            <a:avLst/>
          </a:prstGeom>
          <a:solidFill>
            <a:schemeClr val="bg1"/>
          </a:solidFill>
          <a:ln>
            <a:solidFill>
              <a:schemeClr val="bg1"/>
            </a:solidFill>
          </a:ln>
        </p:spPr>
        <p:txBody>
          <a:bodyPr wrap="square" rtlCol="0">
            <a:spAutoFit/>
          </a:bodyPr>
          <a:lstStyle/>
          <a:p>
            <a:pPr algn="ctr"/>
            <a:r>
              <a:rPr lang="fr-FR" sz="1700" dirty="0">
                <a:solidFill>
                  <a:schemeClr val="bg2">
                    <a:lumMod val="50000"/>
                  </a:schemeClr>
                </a:solidFill>
              </a:rPr>
              <a:t>Autriche</a:t>
            </a:r>
          </a:p>
        </p:txBody>
      </p:sp>
      <p:sp>
        <p:nvSpPr>
          <p:cNvPr id="5" name="TextBox 4">
            <a:extLst>
              <a:ext uri="{FF2B5EF4-FFF2-40B4-BE49-F238E27FC236}">
                <a16:creationId xmlns:a16="http://schemas.microsoft.com/office/drawing/2014/main" xmlns="" id="{B2B57215-13D7-429B-B777-9D1923601713}"/>
              </a:ext>
            </a:extLst>
          </p:cNvPr>
          <p:cNvSpPr txBox="1"/>
          <p:nvPr/>
        </p:nvSpPr>
        <p:spPr>
          <a:xfrm>
            <a:off x="7116660" y="2938760"/>
            <a:ext cx="1965153" cy="923330"/>
          </a:xfrm>
          <a:prstGeom prst="rect">
            <a:avLst/>
          </a:prstGeom>
          <a:noFill/>
        </p:spPr>
        <p:txBody>
          <a:bodyPr wrap="none" rtlCol="0">
            <a:spAutoFit/>
          </a:bodyPr>
          <a:lstStyle/>
          <a:p>
            <a:r>
              <a:rPr lang="fr-FR" dirty="0">
                <a:solidFill>
                  <a:schemeClr val="bg2">
                    <a:lumMod val="50000"/>
                  </a:schemeClr>
                </a:solidFill>
              </a:rPr>
              <a:t>Forêts mixtes</a:t>
            </a:r>
          </a:p>
          <a:p>
            <a:r>
              <a:rPr lang="fr-FR" dirty="0">
                <a:solidFill>
                  <a:schemeClr val="bg2">
                    <a:lumMod val="50000"/>
                  </a:schemeClr>
                </a:solidFill>
              </a:rPr>
              <a:t>Forêts feuillues</a:t>
            </a:r>
          </a:p>
          <a:p>
            <a:r>
              <a:rPr lang="fr-FR" dirty="0">
                <a:solidFill>
                  <a:schemeClr val="bg2">
                    <a:lumMod val="50000"/>
                  </a:schemeClr>
                </a:solidFill>
              </a:rPr>
              <a:t>Forets de conifères</a:t>
            </a:r>
          </a:p>
        </p:txBody>
      </p:sp>
      <p:sp>
        <p:nvSpPr>
          <p:cNvPr id="7" name="TextBox 6">
            <a:extLst>
              <a:ext uri="{FF2B5EF4-FFF2-40B4-BE49-F238E27FC236}">
                <a16:creationId xmlns:a16="http://schemas.microsoft.com/office/drawing/2014/main" xmlns="" id="{AA146246-1E85-4735-AA10-5858E94C5A08}"/>
              </a:ext>
            </a:extLst>
          </p:cNvPr>
          <p:cNvSpPr txBox="1"/>
          <p:nvPr/>
        </p:nvSpPr>
        <p:spPr>
          <a:xfrm rot="10800000">
            <a:off x="5003445" y="1088593"/>
            <a:ext cx="324000" cy="1028700"/>
          </a:xfrm>
          <a:prstGeom prst="rect">
            <a:avLst/>
          </a:prstGeom>
          <a:solidFill>
            <a:schemeClr val="bg1"/>
          </a:solidFill>
          <a:ln>
            <a:solidFill>
              <a:schemeClr val="bg1"/>
            </a:solidFill>
          </a:ln>
        </p:spPr>
        <p:txBody>
          <a:bodyPr vert="eaVert" wrap="square" rtlCol="0" anchor="ctr" anchorCtr="0">
            <a:spAutoFit/>
          </a:bodyPr>
          <a:lstStyle/>
          <a:p>
            <a:r>
              <a:rPr lang="fr-FR" dirty="0">
                <a:solidFill>
                  <a:schemeClr val="bg2">
                    <a:lumMod val="50000"/>
                  </a:schemeClr>
                </a:solidFill>
              </a:rPr>
              <a:t>Million ha</a:t>
            </a:r>
          </a:p>
        </p:txBody>
      </p:sp>
      <p:sp>
        <p:nvSpPr>
          <p:cNvPr id="18" name="TextBox 17">
            <a:extLst>
              <a:ext uri="{FF2B5EF4-FFF2-40B4-BE49-F238E27FC236}">
                <a16:creationId xmlns:a16="http://schemas.microsoft.com/office/drawing/2014/main" xmlns="" id="{D64E89C8-6533-4882-B0AF-930FA8B8914F}"/>
              </a:ext>
            </a:extLst>
          </p:cNvPr>
          <p:cNvSpPr txBox="1"/>
          <p:nvPr/>
        </p:nvSpPr>
        <p:spPr>
          <a:xfrm rot="10800000">
            <a:off x="8900697" y="1088593"/>
            <a:ext cx="324000" cy="1028700"/>
          </a:xfrm>
          <a:prstGeom prst="rect">
            <a:avLst/>
          </a:prstGeom>
          <a:solidFill>
            <a:schemeClr val="bg1"/>
          </a:solidFill>
          <a:ln>
            <a:solidFill>
              <a:schemeClr val="bg1"/>
            </a:solidFill>
          </a:ln>
        </p:spPr>
        <p:txBody>
          <a:bodyPr vert="eaVert" wrap="square" rtlCol="0" anchor="ctr" anchorCtr="0">
            <a:spAutoFit/>
          </a:bodyPr>
          <a:lstStyle/>
          <a:p>
            <a:r>
              <a:rPr lang="fr-FR" dirty="0">
                <a:solidFill>
                  <a:schemeClr val="bg2">
                    <a:lumMod val="50000"/>
                  </a:schemeClr>
                </a:solidFill>
              </a:rPr>
              <a:t>Million ha</a:t>
            </a:r>
          </a:p>
        </p:txBody>
      </p:sp>
      <p:sp>
        <p:nvSpPr>
          <p:cNvPr id="19" name="TextBox 18">
            <a:extLst>
              <a:ext uri="{FF2B5EF4-FFF2-40B4-BE49-F238E27FC236}">
                <a16:creationId xmlns:a16="http://schemas.microsoft.com/office/drawing/2014/main" xmlns="" id="{E9331FFE-0E08-45A7-A3E8-90E9F9B64779}"/>
              </a:ext>
            </a:extLst>
          </p:cNvPr>
          <p:cNvSpPr txBox="1"/>
          <p:nvPr/>
        </p:nvSpPr>
        <p:spPr>
          <a:xfrm rot="10800000">
            <a:off x="5003445" y="4791527"/>
            <a:ext cx="324000" cy="1028700"/>
          </a:xfrm>
          <a:prstGeom prst="rect">
            <a:avLst/>
          </a:prstGeom>
          <a:solidFill>
            <a:schemeClr val="bg1"/>
          </a:solidFill>
          <a:ln>
            <a:solidFill>
              <a:schemeClr val="bg1"/>
            </a:solidFill>
          </a:ln>
        </p:spPr>
        <p:txBody>
          <a:bodyPr vert="eaVert" wrap="square" rtlCol="0" anchor="ctr" anchorCtr="0">
            <a:spAutoFit/>
          </a:bodyPr>
          <a:lstStyle/>
          <a:p>
            <a:r>
              <a:rPr lang="fr-FR" dirty="0">
                <a:solidFill>
                  <a:schemeClr val="bg2">
                    <a:lumMod val="50000"/>
                  </a:schemeClr>
                </a:solidFill>
              </a:rPr>
              <a:t>Million ha</a:t>
            </a:r>
          </a:p>
        </p:txBody>
      </p:sp>
      <p:sp>
        <p:nvSpPr>
          <p:cNvPr id="20" name="TextBox 19">
            <a:extLst>
              <a:ext uri="{FF2B5EF4-FFF2-40B4-BE49-F238E27FC236}">
                <a16:creationId xmlns:a16="http://schemas.microsoft.com/office/drawing/2014/main" xmlns="" id="{A50CB912-09A9-49BC-9B36-E5D4A797730A}"/>
              </a:ext>
            </a:extLst>
          </p:cNvPr>
          <p:cNvSpPr txBox="1"/>
          <p:nvPr/>
        </p:nvSpPr>
        <p:spPr>
          <a:xfrm rot="10800000">
            <a:off x="8900697" y="4791527"/>
            <a:ext cx="324000" cy="1028700"/>
          </a:xfrm>
          <a:prstGeom prst="rect">
            <a:avLst/>
          </a:prstGeom>
          <a:solidFill>
            <a:schemeClr val="bg1"/>
          </a:solidFill>
          <a:ln>
            <a:solidFill>
              <a:schemeClr val="bg1"/>
            </a:solidFill>
          </a:ln>
        </p:spPr>
        <p:txBody>
          <a:bodyPr vert="eaVert" wrap="square" rtlCol="0" anchor="ctr" anchorCtr="0">
            <a:spAutoFit/>
          </a:bodyPr>
          <a:lstStyle/>
          <a:p>
            <a:r>
              <a:rPr lang="fr-FR" dirty="0">
                <a:solidFill>
                  <a:schemeClr val="bg2">
                    <a:lumMod val="50000"/>
                  </a:schemeClr>
                </a:solidFill>
              </a:rPr>
              <a:t>Million ha</a:t>
            </a:r>
          </a:p>
        </p:txBody>
      </p:sp>
    </p:spTree>
    <p:extLst>
      <p:ext uri="{BB962C8B-B14F-4D97-AF65-F5344CB8AC3E}">
        <p14:creationId xmlns:p14="http://schemas.microsoft.com/office/powerpoint/2010/main" val="125920473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0DD7667A-13C8-470F-8DD6-E0A9C1D582EF}"/>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xmlns="" id="{BF9EAC82-29A7-41FC-8B8E-50ED6923346D}"/>
              </a:ext>
            </a:extLst>
          </p:cNvPr>
          <p:cNvSpPr>
            <a:spLocks noGrp="1"/>
          </p:cNvSpPr>
          <p:nvPr>
            <p:ph type="title"/>
          </p:nvPr>
        </p:nvSpPr>
        <p:spPr>
          <a:xfrm>
            <a:off x="801097" y="1396289"/>
            <a:ext cx="3447053" cy="1325563"/>
          </a:xfrm>
          <a:ln>
            <a:solidFill>
              <a:schemeClr val="tx1"/>
            </a:solidFill>
          </a:ln>
        </p:spPr>
        <p:txBody>
          <a:bodyPr>
            <a:normAutofit fontScale="90000"/>
          </a:bodyPr>
          <a:lstStyle/>
          <a:p>
            <a:pPr marL="174625" indent="6350" algn="ctr">
              <a:spcBef>
                <a:spcPts val="600"/>
              </a:spcBef>
            </a:pPr>
            <a:r>
              <a:rPr lang="fr-FR" sz="2800" dirty="0"/>
              <a:t>Changement </a:t>
            </a:r>
            <a:br>
              <a:rPr lang="fr-FR" sz="2800" dirty="0"/>
            </a:br>
            <a:r>
              <a:rPr lang="fr-FR" sz="2800" dirty="0"/>
              <a:t>climatique </a:t>
            </a:r>
            <a:br>
              <a:rPr lang="fr-FR" sz="2800" dirty="0"/>
            </a:br>
            <a:r>
              <a:rPr lang="fr-FR" sz="2800" dirty="0"/>
              <a:t>– </a:t>
            </a:r>
            <a:br>
              <a:rPr lang="fr-FR" sz="2800" dirty="0"/>
            </a:br>
            <a:r>
              <a:rPr lang="fr-FR" sz="2800" dirty="0"/>
              <a:t>innover</a:t>
            </a:r>
          </a:p>
        </p:txBody>
      </p:sp>
      <p:sp>
        <p:nvSpPr>
          <p:cNvPr id="115" name="Oval 114">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bottle&#10;&#10;Description generated with high confidence">
            <a:extLst>
              <a:ext uri="{FF2B5EF4-FFF2-40B4-BE49-F238E27FC236}">
                <a16:creationId xmlns:a16="http://schemas.microsoft.com/office/drawing/2014/main" xmlns="" id="{0973D4EE-1F2C-4618-82E5-C877F3AF98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xmlns="" id="{921540C1-39A7-4D58-93BF-1FFF0C1C78F8}"/>
              </a:ext>
            </a:extLst>
          </p:cNvPr>
          <p:cNvSpPr>
            <a:spLocks noGrp="1"/>
          </p:cNvSpPr>
          <p:nvPr>
            <p:ph idx="1"/>
          </p:nvPr>
        </p:nvSpPr>
        <p:spPr>
          <a:xfrm>
            <a:off x="826045" y="2881036"/>
            <a:ext cx="3836490" cy="3863796"/>
          </a:xfrm>
        </p:spPr>
        <p:txBody>
          <a:bodyPr anchor="t">
            <a:normAutofit/>
          </a:bodyPr>
          <a:lstStyle/>
          <a:p>
            <a:r>
              <a:rPr lang="fr-FR" sz="1400" dirty="0"/>
              <a:t>Produits </a:t>
            </a:r>
          </a:p>
          <a:p>
            <a:pPr lvl="1"/>
            <a:r>
              <a:rPr lang="fr-FR" sz="1400" dirty="0"/>
              <a:t>Bois lamellé-croisé  (CLT)</a:t>
            </a:r>
          </a:p>
          <a:p>
            <a:pPr lvl="1"/>
            <a:r>
              <a:rPr lang="fr-FR" sz="1400" dirty="0"/>
              <a:t>Fibres à base de bois</a:t>
            </a:r>
          </a:p>
          <a:p>
            <a:pPr lvl="1"/>
            <a:r>
              <a:rPr lang="fr-FR" sz="1400" dirty="0"/>
              <a:t>Cellulose nanocristalline</a:t>
            </a:r>
          </a:p>
          <a:p>
            <a:pPr lvl="1"/>
            <a:r>
              <a:rPr lang="fr-FR" sz="1400" dirty="0"/>
              <a:t>Produits chimiques</a:t>
            </a:r>
          </a:p>
          <a:p>
            <a:pPr lvl="1"/>
            <a:r>
              <a:rPr lang="fr-FR" sz="1400" dirty="0"/>
              <a:t>…</a:t>
            </a:r>
          </a:p>
          <a:p>
            <a:r>
              <a:rPr lang="fr-FR" sz="1400" dirty="0"/>
              <a:t>Processus de production</a:t>
            </a:r>
          </a:p>
          <a:p>
            <a:pPr lvl="1"/>
            <a:r>
              <a:rPr lang="fr-FR" sz="1400" dirty="0"/>
              <a:t>Préfabrication</a:t>
            </a:r>
          </a:p>
          <a:p>
            <a:pPr lvl="1"/>
            <a:r>
              <a:rPr lang="fr-FR" sz="1400" dirty="0"/>
              <a:t>Révolution industrielle 4.0</a:t>
            </a:r>
          </a:p>
          <a:p>
            <a:pPr lvl="1"/>
            <a:r>
              <a:rPr lang="fr-FR" sz="1400" dirty="0"/>
              <a:t>Solvants eutectiques profonds</a:t>
            </a:r>
          </a:p>
          <a:p>
            <a:pPr lvl="1"/>
            <a:r>
              <a:rPr lang="fr-FR" sz="1400" dirty="0"/>
              <a:t>…</a:t>
            </a:r>
          </a:p>
          <a:p>
            <a:r>
              <a:rPr lang="fr-FR" sz="1400" dirty="0"/>
              <a:t>Standardisation</a:t>
            </a:r>
          </a:p>
          <a:p>
            <a:r>
              <a:rPr lang="fr-FR" sz="1400" dirty="0"/>
              <a:t>Gouvernance politique </a:t>
            </a:r>
          </a:p>
          <a:p>
            <a:r>
              <a:rPr lang="fr-FR" sz="1400" dirty="0"/>
              <a:t>Concepts économiques innovatives</a:t>
            </a:r>
            <a:endParaRPr lang="fr-FR" sz="1400" u="sng" dirty="0"/>
          </a:p>
        </p:txBody>
      </p:sp>
      <p:sp>
        <p:nvSpPr>
          <p:cNvPr id="117" name="Freeform: Shape 116">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descr="A picture containing indoor&#10;&#10;Description generated with very high confidence">
            <a:extLst>
              <a:ext uri="{FF2B5EF4-FFF2-40B4-BE49-F238E27FC236}">
                <a16:creationId xmlns:a16="http://schemas.microsoft.com/office/drawing/2014/main" xmlns="" id="{476C330B-F1CE-462F-BD0A-01378874BE8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65" name="Picture 64" descr="A large machine in a building&#10;&#10;Description generated with high confidence">
            <a:extLst>
              <a:ext uri="{FF2B5EF4-FFF2-40B4-BE49-F238E27FC236}">
                <a16:creationId xmlns:a16="http://schemas.microsoft.com/office/drawing/2014/main" xmlns="" id="{60FB26A1-F8B6-4ED0-BC04-E0D33FA919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21" name="Freeform: Shape 120">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picture containing sky, outdoor, building, wooden&#10;&#10;Description generated with very high confidence">
            <a:extLst>
              <a:ext uri="{FF2B5EF4-FFF2-40B4-BE49-F238E27FC236}">
                <a16:creationId xmlns:a16="http://schemas.microsoft.com/office/drawing/2014/main" xmlns="" id="{7A33924D-D67F-4CE5-93DF-F87F271FF5D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2"/>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778893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dirty="0">
                <a:solidFill>
                  <a:schemeClr val="bg1"/>
                </a:solidFill>
              </a:rPr>
              <a:t>Changement climatique </a:t>
            </a:r>
            <a:br>
              <a:rPr lang="fr-FR" sz="2800" dirty="0">
                <a:solidFill>
                  <a:schemeClr val="bg1"/>
                </a:solidFill>
              </a:rPr>
            </a:br>
            <a:r>
              <a:rPr lang="fr-FR" sz="2800" dirty="0">
                <a:solidFill>
                  <a:schemeClr val="bg1"/>
                </a:solidFill>
              </a:rPr>
              <a:t>– </a:t>
            </a:r>
            <a:br>
              <a:rPr lang="fr-FR" sz="2800" dirty="0">
                <a:solidFill>
                  <a:schemeClr val="bg1"/>
                </a:solidFill>
              </a:rPr>
            </a:br>
            <a:r>
              <a:rPr lang="fr-FR" sz="2800" dirty="0">
                <a:solidFill>
                  <a:schemeClr val="bg1"/>
                </a:solidFill>
              </a:rPr>
              <a:t>substituer</a:t>
            </a:r>
          </a:p>
        </p:txBody>
      </p:sp>
      <p:sp>
        <p:nvSpPr>
          <p:cNvPr id="3" name="Content Placeholder 2">
            <a:extLst>
              <a:ext uri="{FF2B5EF4-FFF2-40B4-BE49-F238E27FC236}">
                <a16:creationId xmlns:a16="http://schemas.microsoft.com/office/drawing/2014/main" xmlns="" id="{921540C1-39A7-4D58-93BF-1FFF0C1C78F8}"/>
              </a:ext>
            </a:extLst>
          </p:cNvPr>
          <p:cNvSpPr>
            <a:spLocks noGrp="1"/>
          </p:cNvSpPr>
          <p:nvPr>
            <p:ph idx="1"/>
          </p:nvPr>
        </p:nvSpPr>
        <p:spPr>
          <a:xfrm>
            <a:off x="643468" y="2638043"/>
            <a:ext cx="3363974" cy="3949569"/>
          </a:xfrm>
        </p:spPr>
        <p:txBody>
          <a:bodyPr>
            <a:normAutofit fontScale="92500" lnSpcReduction="10000"/>
          </a:bodyPr>
          <a:lstStyle/>
          <a:p>
            <a:r>
              <a:rPr lang="fr-FR" sz="2000" dirty="0">
                <a:solidFill>
                  <a:schemeClr val="bg1"/>
                </a:solidFill>
              </a:rPr>
              <a:t>Société de 2000 Watt – substitution de l’acier et du béton avec du bois –  meilleur bilan de carbone</a:t>
            </a:r>
          </a:p>
          <a:p>
            <a:r>
              <a:rPr lang="fr-FR" sz="2000" dirty="0">
                <a:solidFill>
                  <a:schemeClr val="bg1"/>
                </a:solidFill>
              </a:rPr>
              <a:t>Etude EFI – résultats sensationnels</a:t>
            </a:r>
          </a:p>
          <a:p>
            <a:pPr marL="452438" lvl="1" indent="-187325"/>
            <a:r>
              <a:rPr lang="fr-FR" sz="1600" dirty="0">
                <a:solidFill>
                  <a:schemeClr val="bg1"/>
                </a:solidFill>
              </a:rPr>
              <a:t>effet de substitution moyen de 1,2 kg C / kg C, ce qui signifie que pour chaque kilogramme de carbone contenu dans les produits ligneux substituant des produits non ligneux, il en résulte une réduction moyenne des émissions d’environ 1,2 kg C.</a:t>
            </a:r>
          </a:p>
          <a:p>
            <a:pPr marL="717550" lvl="1" indent="0">
              <a:buNone/>
            </a:pPr>
            <a:r>
              <a:rPr lang="fr-FR" sz="1600" dirty="0">
                <a:solidFill>
                  <a:schemeClr val="bg1"/>
                </a:solidFill>
              </a:rPr>
              <a:t>Construction 	1,3 kg C / kg C</a:t>
            </a:r>
          </a:p>
          <a:p>
            <a:pPr marL="717550" lvl="1" indent="0">
              <a:buNone/>
            </a:pPr>
            <a:r>
              <a:rPr lang="fr-FR" sz="1600" b="1" dirty="0">
                <a:solidFill>
                  <a:schemeClr val="bg1"/>
                </a:solidFill>
              </a:rPr>
              <a:t>Textiles 	2,8 kg C / kg C</a:t>
            </a:r>
          </a:p>
          <a:p>
            <a:pPr marL="452438" lvl="1" indent="-187325"/>
            <a:endParaRPr lang="fr-FR" sz="2000" u="sng" dirty="0">
              <a:solidFill>
                <a:schemeClr val="bg1"/>
              </a:solidFill>
            </a:endParaRPr>
          </a:p>
        </p:txBody>
      </p:sp>
      <p:pic>
        <p:nvPicPr>
          <p:cNvPr id="7" name="Picture 6" descr="A screenshot of a cell phone&#10;&#10;Description generated with very high confidence">
            <a:extLst>
              <a:ext uri="{FF2B5EF4-FFF2-40B4-BE49-F238E27FC236}">
                <a16:creationId xmlns:a16="http://schemas.microsoft.com/office/drawing/2014/main" xmlns="" id="{E85D84AF-8F9B-455C-AC6F-BC5A119389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7002" y="1442124"/>
            <a:ext cx="3242692" cy="4548191"/>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5" name="Picture 4">
            <a:extLst>
              <a:ext uri="{FF2B5EF4-FFF2-40B4-BE49-F238E27FC236}">
                <a16:creationId xmlns:a16="http://schemas.microsoft.com/office/drawing/2014/main" xmlns="" id="{89D50712-6831-4F29-8E83-ED32D14D6A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5438" y="1442124"/>
            <a:ext cx="3242692" cy="4554105"/>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Tree>
    <p:extLst>
      <p:ext uri="{BB962C8B-B14F-4D97-AF65-F5344CB8AC3E}">
        <p14:creationId xmlns:p14="http://schemas.microsoft.com/office/powerpoint/2010/main" val="216046789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9F7E483-C2D4-41B6-B9F9-29A7D7AADAFB}"/>
              </a:ext>
            </a:extLst>
          </p:cNvPr>
          <p:cNvSpPr/>
          <p:nvPr/>
        </p:nvSpPr>
        <p:spPr>
          <a:xfrm>
            <a:off x="1327855" y="4891314"/>
            <a:ext cx="11154431" cy="1966685"/>
          </a:xfrm>
          <a:prstGeom prst="rect">
            <a:avLst/>
          </a:prstGeom>
        </p:spPr>
        <p:txBody>
          <a:bodyPr wrap="square" anchor="ctr" anchorCtr="0">
            <a:noAutofit/>
          </a:bodyPr>
          <a:lstStyle/>
          <a:p>
            <a:pPr marL="923948" indent="-742969">
              <a:spcBef>
                <a:spcPts val="600"/>
              </a:spcBef>
              <a:buFont typeface="+mj-lt"/>
              <a:buAutoNum type="arabicPeriod" startAt="5"/>
            </a:pPr>
            <a:r>
              <a:rPr lang="fr-FR" sz="3600" dirty="0"/>
              <a:t>Conclusions</a:t>
            </a:r>
          </a:p>
        </p:txBody>
      </p:sp>
    </p:spTree>
    <p:extLst>
      <p:ext uri="{BB962C8B-B14F-4D97-AF65-F5344CB8AC3E}">
        <p14:creationId xmlns:p14="http://schemas.microsoft.com/office/powerpoint/2010/main" val="2221830515"/>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5F1622C-DD71-42BF-BE8E-E8E337721F7C}"/>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xmlns="" id="{033EE036-425B-4589-B60D-7E58974E7854}"/>
              </a:ext>
            </a:extLst>
          </p:cNvPr>
          <p:cNvSpPr>
            <a:spLocks noGrp="1"/>
          </p:cNvSpPr>
          <p:nvPr>
            <p:ph type="title"/>
          </p:nvPr>
        </p:nvSpPr>
        <p:spPr>
          <a:xfrm>
            <a:off x="801097" y="1396289"/>
            <a:ext cx="4665638" cy="901923"/>
          </a:xfrm>
          <a:ln>
            <a:solidFill>
              <a:schemeClr val="tx1"/>
            </a:solidFill>
          </a:ln>
        </p:spPr>
        <p:txBody>
          <a:bodyPr>
            <a:normAutofit/>
          </a:bodyPr>
          <a:lstStyle/>
          <a:p>
            <a:pPr algn="ctr"/>
            <a:r>
              <a:rPr lang="fr-CH" dirty="0"/>
              <a:t>Vidéos</a:t>
            </a:r>
          </a:p>
        </p:txBody>
      </p:sp>
      <p:sp>
        <p:nvSpPr>
          <p:cNvPr id="2" name="Content Placeholder 1">
            <a:extLst>
              <a:ext uri="{FF2B5EF4-FFF2-40B4-BE49-F238E27FC236}">
                <a16:creationId xmlns:a16="http://schemas.microsoft.com/office/drawing/2014/main" xmlns="" id="{886E4708-CFBF-4B2D-BD84-8B783CE4E8D9}"/>
              </a:ext>
            </a:extLst>
          </p:cNvPr>
          <p:cNvSpPr>
            <a:spLocks noGrp="1"/>
          </p:cNvSpPr>
          <p:nvPr>
            <p:ph idx="1"/>
          </p:nvPr>
        </p:nvSpPr>
        <p:spPr>
          <a:xfrm>
            <a:off x="795481" y="2491478"/>
            <a:ext cx="4665638" cy="4066637"/>
          </a:xfrm>
        </p:spPr>
        <p:txBody>
          <a:bodyPr anchor="t">
            <a:normAutofit fontScale="70000" lnSpcReduction="20000"/>
          </a:bodyPr>
          <a:lstStyle/>
          <a:p>
            <a:pPr marL="0" indent="0">
              <a:buNone/>
            </a:pPr>
            <a:r>
              <a:rPr lang="fr-CH" sz="1800" b="1" dirty="0"/>
              <a:t>«Made in </a:t>
            </a:r>
            <a:r>
              <a:rPr lang="fr-CH" sz="1800" b="1" dirty="0" err="1"/>
              <a:t>forests</a:t>
            </a:r>
            <a:r>
              <a:rPr lang="fr-CH" sz="1800" b="1" dirty="0"/>
              <a:t>»:</a:t>
            </a:r>
          </a:p>
          <a:p>
            <a:r>
              <a:rPr lang="fr-FR" sz="1800" dirty="0"/>
              <a:t>La star de cinéma et ambassadrice de bonne volonté du PNUD, Michelle </a:t>
            </a:r>
            <a:r>
              <a:rPr lang="fr-FR" sz="1800" dirty="0" err="1"/>
              <a:t>Yeoh</a:t>
            </a:r>
            <a:r>
              <a:rPr lang="fr-FR" sz="1800" dirty="0"/>
              <a:t>, met la lumière sur le rôle que la fabrication de vêtements et la mode grand public peuvent avoir pour une planète meilleure </a:t>
            </a:r>
            <a:r>
              <a:rPr lang="fr-CH" sz="1800" dirty="0"/>
              <a:t>. </a:t>
            </a:r>
            <a:r>
              <a:rPr lang="fr-CH" sz="1800" b="1" u="sng" dirty="0">
                <a:hlinkClick r:id="rId3"/>
              </a:rPr>
              <a:t>&gt;&gt;&gt; lien</a:t>
            </a:r>
            <a:endParaRPr lang="fr-CH" sz="1800" b="1" u="sng" dirty="0"/>
          </a:p>
          <a:p>
            <a:pPr marL="0" indent="0">
              <a:buNone/>
            </a:pPr>
            <a:r>
              <a:rPr lang="fr-CH" sz="1800" b="1" dirty="0"/>
              <a:t>«</a:t>
            </a:r>
            <a:r>
              <a:rPr lang="fr-FR" sz="1800" b="1" dirty="0"/>
              <a:t>Les trois petits cochons et le changement climatique</a:t>
            </a:r>
            <a:r>
              <a:rPr lang="fr-CH" sz="1800" b="1" dirty="0"/>
              <a:t>»</a:t>
            </a:r>
          </a:p>
          <a:p>
            <a:r>
              <a:rPr lang="fr-FR" sz="1800" dirty="0"/>
              <a:t>Le bois peut jouer un rôle crucial dans la réduction des émissions lors du remplacement de matériaux à plus forte intensité de carbone dans le secteur de la construction. Le dessin animé nous rappelle que les émissions de carbone du béton et de l'acier sont respectivement 40 et 30% plus élevées que celles du bois. </a:t>
            </a:r>
            <a:r>
              <a:rPr lang="fr-FR" sz="1800" b="1" dirty="0">
                <a:hlinkClick r:id="rId4"/>
              </a:rPr>
              <a:t>&gt;&gt;&gt; lien</a:t>
            </a:r>
            <a:endParaRPr lang="fr-CH" sz="1800" b="1" dirty="0"/>
          </a:p>
          <a:p>
            <a:pPr marL="0" indent="0">
              <a:buNone/>
            </a:pPr>
            <a:r>
              <a:rPr lang="fr-CH" sz="1800" b="1" dirty="0"/>
              <a:t>«</a:t>
            </a:r>
            <a:r>
              <a:rPr lang="fr-FR" sz="1800" b="1" dirty="0"/>
              <a:t>Plus de chaleur avec moins de bois</a:t>
            </a:r>
            <a:r>
              <a:rPr lang="fr-CH" sz="1800" b="1" dirty="0"/>
              <a:t>»</a:t>
            </a:r>
          </a:p>
          <a:p>
            <a:r>
              <a:rPr lang="fr-FR" sz="1800" dirty="0"/>
              <a:t>Faire un feu est facile, mais utiliser efficacement le bois-énergie à la maison est tout sauf facile! Les secteurs concernés par les travaux de développement concernant l'utilisation du bois pour le chauffage et la cuisine sont divers: isolation thermique du logement, technologie de chauffage, santé du consommateur et aspects comportementaux de l'utilisation du bois, ainsi que la garantie d'une qualité minimale des ressources naturelles en bois, pour ne citer que quelques exemples. Favoriser le développement durable dans ce est une tâche complexe qui peut être mieux réalisée grâce à des efforts intersectoriels. </a:t>
            </a:r>
            <a:r>
              <a:rPr lang="fr-FR" sz="1800" b="1" dirty="0">
                <a:hlinkClick r:id="rId5"/>
              </a:rPr>
              <a:t>&gt;&gt;&gt; lien</a:t>
            </a:r>
            <a:endParaRPr lang="fr-CH" sz="1800" b="1" dirty="0"/>
          </a:p>
        </p:txBody>
      </p:sp>
      <p:sp>
        <p:nvSpPr>
          <p:cNvPr id="20" name="Oval 14">
            <a:extLst>
              <a:ext uri="{FF2B5EF4-FFF2-40B4-BE49-F238E27FC236}">
                <a16:creationId xmlns:a16="http://schemas.microsoft.com/office/drawing/2014/main" xmlns=""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6">
            <a:extLst>
              <a:ext uri="{FF2B5EF4-FFF2-40B4-BE49-F238E27FC236}">
                <a16:creationId xmlns:a16="http://schemas.microsoft.com/office/drawing/2014/main" xmlns=""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ign on the side of a fence&#10;&#10;Description generated with very high confidence">
            <a:hlinkClick r:id="rId3"/>
            <a:extLst>
              <a:ext uri="{FF2B5EF4-FFF2-40B4-BE49-F238E27FC236}">
                <a16:creationId xmlns:a16="http://schemas.microsoft.com/office/drawing/2014/main" xmlns="" id="{6B96B498-BB18-4EDE-8FAD-9CCC7A4110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3"/>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a:hlinkClick r:id="rId4"/>
            <a:extLst>
              <a:ext uri="{FF2B5EF4-FFF2-40B4-BE49-F238E27FC236}">
                <a16:creationId xmlns:a16="http://schemas.microsoft.com/office/drawing/2014/main" xmlns="" id="{A37AED75-129D-43AC-A474-2F6AB874F25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9" name="Freeform: Shape 18">
            <a:extLst>
              <a:ext uri="{FF2B5EF4-FFF2-40B4-BE49-F238E27FC236}">
                <a16:creationId xmlns:a16="http://schemas.microsoft.com/office/drawing/2014/main" xmlns=""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sign&#10;&#10;Description generated with very high confidence">
            <a:hlinkClick r:id="rId5"/>
            <a:extLst>
              <a:ext uri="{FF2B5EF4-FFF2-40B4-BE49-F238E27FC236}">
                <a16:creationId xmlns:a16="http://schemas.microsoft.com/office/drawing/2014/main" xmlns="" id="{444D5378-140A-44D2-A342-91C3249AE07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956334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5E8A7A-F1D8-4892-BEF9-3D70549C3475}"/>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4F0DAB45-8F31-4454-8467-8D60CF42889E}"/>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xmlns="" id="{B16220EC-B393-420F-88BD-CDE619B4B9C2}"/>
              </a:ext>
            </a:extLst>
          </p:cNvPr>
          <p:cNvSpPr>
            <a:spLocks noGrp="1"/>
          </p:cNvSpPr>
          <p:nvPr>
            <p:ph idx="1"/>
          </p:nvPr>
        </p:nvSpPr>
        <p:spPr>
          <a:xfrm>
            <a:off x="1142999" y="1312899"/>
            <a:ext cx="10906125" cy="5233276"/>
          </a:xfrm>
        </p:spPr>
        <p:txBody>
          <a:bodyPr>
            <a:noAutofit/>
          </a:bodyPr>
          <a:lstStyle/>
          <a:p>
            <a:r>
              <a:rPr lang="fr-FR" sz="3200" dirty="0"/>
              <a:t>Forêt dans la région de la CEE est en plein croissances; </a:t>
            </a:r>
          </a:p>
          <a:p>
            <a:r>
              <a:rPr lang="fr-FR" sz="3200" dirty="0"/>
              <a:t>Bois résineux est un important facteur économique pour les propriétaires forestiers et la filière du bois;</a:t>
            </a:r>
          </a:p>
          <a:p>
            <a:r>
              <a:rPr lang="fr-FR" sz="3200" dirty="0"/>
              <a:t>Changement climatique est un défi mais aussi une opportunité pour le secteur; </a:t>
            </a:r>
          </a:p>
          <a:p>
            <a:r>
              <a:rPr lang="fr-FR" sz="3200" dirty="0"/>
              <a:t>Dans l’avenir il y aura besoin des produits à base des bois feuillus – outre le bois énergie;</a:t>
            </a:r>
          </a:p>
          <a:p>
            <a:r>
              <a:rPr lang="fr-FR" sz="3200" dirty="0"/>
              <a:t>Forêt pour la mode – un potentiel économique et écologique important;</a:t>
            </a:r>
          </a:p>
          <a:p>
            <a:r>
              <a:rPr lang="fr-FR" sz="3200" dirty="0"/>
              <a:t>Innovation et communication sont clé pour le développent du secteur.</a:t>
            </a:r>
          </a:p>
          <a:p>
            <a:endParaRPr lang="fr-FR" sz="3200" dirty="0"/>
          </a:p>
        </p:txBody>
      </p:sp>
      <p:sp>
        <p:nvSpPr>
          <p:cNvPr id="3" name="Slide Number Placeholder 2">
            <a:extLst>
              <a:ext uri="{FF2B5EF4-FFF2-40B4-BE49-F238E27FC236}">
                <a16:creationId xmlns:a16="http://schemas.microsoft.com/office/drawing/2014/main" xmlns="" id="{BF637017-B491-4578-AB6D-645FA215DBF3}"/>
              </a:ext>
            </a:extLst>
          </p:cNvPr>
          <p:cNvSpPr>
            <a:spLocks noGrp="1"/>
          </p:cNvSpPr>
          <p:nvPr>
            <p:ph type="sldNum" sz="quarter" idx="12"/>
          </p:nvPr>
        </p:nvSpPr>
        <p:spPr/>
        <p:txBody>
          <a:bodyPr/>
          <a:lstStyle/>
          <a:p>
            <a:fld id="{FEB09506-28EA-4C19-A061-02E7C9DE017B}" type="slidenum">
              <a:rPr lang="en-US" smtClean="0"/>
              <a:t>26</a:t>
            </a:fld>
            <a:endParaRPr lang="en-US"/>
          </a:p>
        </p:txBody>
      </p:sp>
      <p:sp>
        <p:nvSpPr>
          <p:cNvPr id="5" name="Content Placeholder 1">
            <a:extLst>
              <a:ext uri="{FF2B5EF4-FFF2-40B4-BE49-F238E27FC236}">
                <a16:creationId xmlns:a16="http://schemas.microsoft.com/office/drawing/2014/main" xmlns="" id="{59C1A9E2-B769-4413-8A79-74052DD54D39}"/>
              </a:ext>
            </a:extLst>
          </p:cNvPr>
          <p:cNvSpPr txBox="1">
            <a:spLocks/>
          </p:cNvSpPr>
          <p:nvPr/>
        </p:nvSpPr>
        <p:spPr>
          <a:xfrm>
            <a:off x="1780065" y="1312899"/>
            <a:ext cx="4445074" cy="4789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sp>
        <p:nvSpPr>
          <p:cNvPr id="9" name="Title 3">
            <a:extLst>
              <a:ext uri="{FF2B5EF4-FFF2-40B4-BE49-F238E27FC236}">
                <a16:creationId xmlns:a16="http://schemas.microsoft.com/office/drawing/2014/main" xmlns="" id="{37450DB9-5837-437E-B349-3336DEAEEA86}"/>
              </a:ext>
            </a:extLst>
          </p:cNvPr>
          <p:cNvSpPr>
            <a:spLocks noGrp="1"/>
          </p:cNvSpPr>
          <p:nvPr>
            <p:ph type="title"/>
          </p:nvPr>
        </p:nvSpPr>
        <p:spPr>
          <a:xfrm>
            <a:off x="1143005" y="311825"/>
            <a:ext cx="9592235" cy="607418"/>
          </a:xfrm>
        </p:spPr>
        <p:txBody>
          <a:bodyPr vert="horz" lIns="91440" tIns="45720" rIns="91440" bIns="45720" rtlCol="0" anchor="ctr">
            <a:normAutofit fontScale="90000"/>
          </a:bodyPr>
          <a:lstStyle/>
          <a:p>
            <a:r>
              <a:rPr lang="fr-CH"/>
              <a:t>Conclusions</a:t>
            </a:r>
            <a:endParaRPr lang="fr-CH" dirty="0"/>
          </a:p>
        </p:txBody>
      </p:sp>
    </p:spTree>
    <p:extLst>
      <p:ext uri="{BB962C8B-B14F-4D97-AF65-F5344CB8AC3E}">
        <p14:creationId xmlns:p14="http://schemas.microsoft.com/office/powerpoint/2010/main" val="3797577065"/>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5E8A7A-F1D8-4892-BEF9-3D70549C3475}"/>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4F0DAB45-8F31-4454-8467-8D60CF42889E}"/>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xmlns="" id="{B16220EC-B393-420F-88BD-CDE619B4B9C2}"/>
              </a:ext>
            </a:extLst>
          </p:cNvPr>
          <p:cNvSpPr>
            <a:spLocks noGrp="1"/>
          </p:cNvSpPr>
          <p:nvPr>
            <p:ph idx="1"/>
          </p:nvPr>
        </p:nvSpPr>
        <p:spPr>
          <a:xfrm>
            <a:off x="1143000" y="1312898"/>
            <a:ext cx="10839450" cy="5545101"/>
          </a:xfrm>
        </p:spPr>
        <p:txBody>
          <a:bodyPr>
            <a:noAutofit/>
          </a:bodyPr>
          <a:lstStyle/>
          <a:p>
            <a:pPr marL="0" indent="0">
              <a:buNone/>
            </a:pPr>
            <a:r>
              <a:rPr lang="fr-CH" sz="3200" spc="-100" dirty="0"/>
              <a:t>La forêt de la région de la CEE est prête </a:t>
            </a:r>
          </a:p>
          <a:p>
            <a:pPr marL="0" indent="0">
              <a:buNone/>
            </a:pPr>
            <a:r>
              <a:rPr lang="fr-CH" sz="3200" spc="-100" dirty="0"/>
              <a:t>			pour les futures défis </a:t>
            </a:r>
          </a:p>
          <a:p>
            <a:pPr marL="0" indent="0">
              <a:buNone/>
            </a:pPr>
            <a:r>
              <a:rPr lang="fr-CH" sz="3200" spc="-100" dirty="0"/>
              <a:t>				écologiques, sociales et économiques…</a:t>
            </a:r>
          </a:p>
          <a:p>
            <a:pPr marL="0" indent="0">
              <a:buNone/>
            </a:pPr>
            <a:endParaRPr lang="fr-CH" sz="3200" spc="-100" dirty="0"/>
          </a:p>
          <a:p>
            <a:pPr marL="0" indent="0">
              <a:buNone/>
            </a:pPr>
            <a:endParaRPr lang="fr-CH" sz="3200" spc="-100" dirty="0"/>
          </a:p>
          <a:p>
            <a:pPr marL="0" indent="0">
              <a:buNone/>
            </a:pPr>
            <a:r>
              <a:rPr lang="fr-CH" sz="3200" spc="-100" dirty="0"/>
              <a:t>… mais il reste une grande incertitude </a:t>
            </a:r>
          </a:p>
          <a:p>
            <a:pPr marL="0" indent="0">
              <a:buNone/>
            </a:pPr>
            <a:r>
              <a:rPr lang="fr-CH" sz="3200" spc="-100" dirty="0"/>
              <a:t>			</a:t>
            </a:r>
            <a:r>
              <a:rPr lang="fr-CH" sz="3200" spc="-100" dirty="0" smtClean="0"/>
              <a:t>concernant les </a:t>
            </a:r>
            <a:r>
              <a:rPr lang="fr-CH" sz="3200" spc="-100" dirty="0"/>
              <a:t>effets </a:t>
            </a:r>
          </a:p>
          <a:p>
            <a:pPr marL="0" indent="0">
              <a:buNone/>
            </a:pPr>
            <a:r>
              <a:rPr lang="fr-CH" sz="3200" spc="-100" dirty="0"/>
              <a:t>				du changement climatique </a:t>
            </a:r>
          </a:p>
          <a:p>
            <a:pPr marL="0" indent="0">
              <a:buNone/>
            </a:pPr>
            <a:r>
              <a:rPr lang="fr-CH" sz="3200" spc="-100" dirty="0"/>
              <a:t>					</a:t>
            </a:r>
            <a:r>
              <a:rPr lang="fr-CH" sz="3200" spc="-100"/>
              <a:t>	</a:t>
            </a:r>
            <a:r>
              <a:rPr lang="fr-CH" sz="3200" spc="-100" smtClean="0"/>
              <a:t>pour la </a:t>
            </a:r>
            <a:r>
              <a:rPr lang="fr-CH" sz="3200" spc="-100" dirty="0"/>
              <a:t>ressource forestier locale.  </a:t>
            </a:r>
          </a:p>
          <a:p>
            <a:endParaRPr lang="fr-FR" sz="3200" dirty="0"/>
          </a:p>
        </p:txBody>
      </p:sp>
      <p:sp>
        <p:nvSpPr>
          <p:cNvPr id="3" name="Slide Number Placeholder 2">
            <a:extLst>
              <a:ext uri="{FF2B5EF4-FFF2-40B4-BE49-F238E27FC236}">
                <a16:creationId xmlns:a16="http://schemas.microsoft.com/office/drawing/2014/main" xmlns="" id="{BF637017-B491-4578-AB6D-645FA215DBF3}"/>
              </a:ext>
            </a:extLst>
          </p:cNvPr>
          <p:cNvSpPr>
            <a:spLocks noGrp="1"/>
          </p:cNvSpPr>
          <p:nvPr>
            <p:ph type="sldNum" sz="quarter" idx="12"/>
          </p:nvPr>
        </p:nvSpPr>
        <p:spPr/>
        <p:txBody>
          <a:bodyPr/>
          <a:lstStyle/>
          <a:p>
            <a:fld id="{FEB09506-28EA-4C19-A061-02E7C9DE017B}" type="slidenum">
              <a:rPr lang="en-US" smtClean="0"/>
              <a:t>27</a:t>
            </a:fld>
            <a:endParaRPr lang="en-US"/>
          </a:p>
        </p:txBody>
      </p:sp>
      <p:sp>
        <p:nvSpPr>
          <p:cNvPr id="5" name="Content Placeholder 1">
            <a:extLst>
              <a:ext uri="{FF2B5EF4-FFF2-40B4-BE49-F238E27FC236}">
                <a16:creationId xmlns:a16="http://schemas.microsoft.com/office/drawing/2014/main" xmlns="" id="{59C1A9E2-B769-4413-8A79-74052DD54D39}"/>
              </a:ext>
            </a:extLst>
          </p:cNvPr>
          <p:cNvSpPr txBox="1">
            <a:spLocks/>
          </p:cNvSpPr>
          <p:nvPr/>
        </p:nvSpPr>
        <p:spPr>
          <a:xfrm>
            <a:off x="1780065" y="1312899"/>
            <a:ext cx="4445074" cy="4789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sp>
        <p:nvSpPr>
          <p:cNvPr id="9" name="Title 3">
            <a:extLst>
              <a:ext uri="{FF2B5EF4-FFF2-40B4-BE49-F238E27FC236}">
                <a16:creationId xmlns:a16="http://schemas.microsoft.com/office/drawing/2014/main" xmlns="" id="{37450DB9-5837-437E-B349-3336DEAEEA86}"/>
              </a:ext>
            </a:extLst>
          </p:cNvPr>
          <p:cNvSpPr>
            <a:spLocks noGrp="1"/>
          </p:cNvSpPr>
          <p:nvPr>
            <p:ph type="title"/>
          </p:nvPr>
        </p:nvSpPr>
        <p:spPr>
          <a:xfrm>
            <a:off x="1143005" y="311825"/>
            <a:ext cx="9592235" cy="607418"/>
          </a:xfrm>
        </p:spPr>
        <p:txBody>
          <a:bodyPr vert="horz" lIns="91440" tIns="45720" rIns="91440" bIns="45720" rtlCol="0" anchor="ctr">
            <a:normAutofit fontScale="90000"/>
          </a:bodyPr>
          <a:lstStyle/>
          <a:p>
            <a:r>
              <a:rPr lang="fr-CH"/>
              <a:t>Conclusions</a:t>
            </a:r>
            <a:endParaRPr lang="fr-CH" dirty="0"/>
          </a:p>
        </p:txBody>
      </p:sp>
    </p:spTree>
    <p:extLst>
      <p:ext uri="{BB962C8B-B14F-4D97-AF65-F5344CB8AC3E}">
        <p14:creationId xmlns:p14="http://schemas.microsoft.com/office/powerpoint/2010/main" val="3022631149"/>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EEF3F2E-BC7F-4D9F-9096-1EB085717785}"/>
              </a:ext>
            </a:extLst>
          </p:cNvPr>
          <p:cNvSpPr>
            <a:spLocks noGrp="1"/>
          </p:cNvSpPr>
          <p:nvPr>
            <p:ph type="sldNum" sz="quarter" idx="4294967295"/>
          </p:nvPr>
        </p:nvSpPr>
        <p:spPr>
          <a:xfrm>
            <a:off x="9963150" y="6356350"/>
            <a:ext cx="2228850" cy="365125"/>
          </a:xfrm>
        </p:spPr>
        <p:txBody>
          <a:bodyPr/>
          <a:lstStyle/>
          <a:p>
            <a:fld id="{FEB09506-28EA-4C19-A061-02E7C9DE017B}" type="slidenum">
              <a:rPr lang="en-US" smtClean="0"/>
              <a:t>28</a:t>
            </a:fld>
            <a:endParaRPr lang="en-US"/>
          </a:p>
        </p:txBody>
      </p:sp>
      <p:sp>
        <p:nvSpPr>
          <p:cNvPr id="5" name="TextBox 4">
            <a:extLst>
              <a:ext uri="{FF2B5EF4-FFF2-40B4-BE49-F238E27FC236}">
                <a16:creationId xmlns:a16="http://schemas.microsoft.com/office/drawing/2014/main" xmlns="" id="{7D870044-CF7B-4635-A683-6BF1D435315A}"/>
              </a:ext>
            </a:extLst>
          </p:cNvPr>
          <p:cNvSpPr txBox="1"/>
          <p:nvPr/>
        </p:nvSpPr>
        <p:spPr>
          <a:xfrm>
            <a:off x="435478" y="5710019"/>
            <a:ext cx="7100926" cy="646331"/>
          </a:xfrm>
          <a:prstGeom prst="rect">
            <a:avLst/>
          </a:prstGeom>
          <a:noFill/>
        </p:spPr>
        <p:txBody>
          <a:bodyPr wrap="square" rtlCol="0">
            <a:spAutoFit/>
          </a:bodyPr>
          <a:lstStyle/>
          <a:p>
            <a:r>
              <a:rPr lang="en-US" b="1" spc="50" dirty="0">
                <a:cs typeface="Arial" panose="020B0604020202020204" pitchFamily="34" charset="0"/>
              </a:rPr>
              <a:t>Florian STEIERER</a:t>
            </a:r>
          </a:p>
          <a:p>
            <a:r>
              <a:rPr lang="en-US" spc="50" dirty="0">
                <a:cs typeface="Arial" panose="020B0604020202020204" pitchFamily="34" charset="0"/>
                <a:hlinkClick r:id="rId3"/>
              </a:rPr>
              <a:t>florian.steierer@un.org</a:t>
            </a:r>
            <a:r>
              <a:rPr lang="en-US" spc="50" dirty="0">
                <a:cs typeface="Arial" panose="020B0604020202020204" pitchFamily="34" charset="0"/>
              </a:rPr>
              <a:t> </a:t>
            </a:r>
          </a:p>
        </p:txBody>
      </p:sp>
    </p:spTree>
    <p:extLst>
      <p:ext uri="{BB962C8B-B14F-4D97-AF65-F5344CB8AC3E}">
        <p14:creationId xmlns:p14="http://schemas.microsoft.com/office/powerpoint/2010/main" val="2746860560"/>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855355F-72EB-420F-97BF-7514F75142A2}"/>
              </a:ext>
            </a:extLst>
          </p:cNvPr>
          <p:cNvSpPr/>
          <p:nvPr/>
        </p:nvSpPr>
        <p:spPr>
          <a:xfrm>
            <a:off x="1327856" y="4891314"/>
            <a:ext cx="9489722" cy="1966685"/>
          </a:xfrm>
          <a:prstGeom prst="rect">
            <a:avLst/>
          </a:prstGeom>
        </p:spPr>
        <p:txBody>
          <a:bodyPr wrap="square" anchor="ctr" anchorCtr="0">
            <a:noAutofit/>
          </a:bodyPr>
          <a:lstStyle/>
          <a:p>
            <a:pPr marL="715981" indent="-535001">
              <a:spcBef>
                <a:spcPts val="3000"/>
              </a:spcBef>
              <a:buFont typeface="+mj-lt"/>
              <a:buAutoNum type="arabicPeriod"/>
            </a:pPr>
            <a:r>
              <a:rPr lang="fr-CH" sz="3600" dirty="0"/>
              <a:t>La Commission Economique pour l’Europe </a:t>
            </a:r>
          </a:p>
        </p:txBody>
      </p:sp>
    </p:spTree>
    <p:extLst>
      <p:ext uri="{BB962C8B-B14F-4D97-AF65-F5344CB8AC3E}">
        <p14:creationId xmlns:p14="http://schemas.microsoft.com/office/powerpoint/2010/main" val="140868006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236320A0-0DFC-4806-9E8D-208D07658CB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FR" sz="2800" b="1" dirty="0">
                <a:solidFill>
                  <a:schemeClr val="bg1"/>
                </a:solidFill>
              </a:rPr>
              <a:t>Commission Économique pour l’Europe</a:t>
            </a:r>
          </a:p>
        </p:txBody>
      </p:sp>
      <p:sp>
        <p:nvSpPr>
          <p:cNvPr id="5" name="Content Placeholder 1">
            <a:extLst>
              <a:ext uri="{FF2B5EF4-FFF2-40B4-BE49-F238E27FC236}">
                <a16:creationId xmlns:a16="http://schemas.microsoft.com/office/drawing/2014/main" xmlns="" id="{309BF9AD-EE1C-4237-BCEC-2FCA835F0BB1}"/>
              </a:ext>
            </a:extLst>
          </p:cNvPr>
          <p:cNvSpPr>
            <a:spLocks noGrp="1"/>
          </p:cNvSpPr>
          <p:nvPr>
            <p:ph idx="1"/>
          </p:nvPr>
        </p:nvSpPr>
        <p:spPr>
          <a:xfrm>
            <a:off x="643468" y="2638044"/>
            <a:ext cx="3363974" cy="3415622"/>
          </a:xfrm>
        </p:spPr>
        <p:txBody>
          <a:bodyPr>
            <a:normAutofit/>
          </a:bodyPr>
          <a:lstStyle/>
          <a:p>
            <a:pPr marL="266706" indent="-266706" fontAlgn="t">
              <a:buNone/>
            </a:pPr>
            <a:r>
              <a:rPr lang="fr-FR" sz="2000">
                <a:solidFill>
                  <a:schemeClr val="bg1"/>
                </a:solidFill>
              </a:rPr>
              <a:t>… crée en 1947</a:t>
            </a:r>
          </a:p>
          <a:p>
            <a:pPr marL="266706" indent="-266706" fontAlgn="t">
              <a:buNone/>
            </a:pPr>
            <a:r>
              <a:rPr lang="fr-FR" sz="2000">
                <a:solidFill>
                  <a:schemeClr val="bg1"/>
                </a:solidFill>
              </a:rPr>
              <a:t>… une des 5 commissions régionales de l’ONU</a:t>
            </a:r>
          </a:p>
          <a:p>
            <a:pPr marL="266706" indent="-266706" fontAlgn="t">
              <a:buNone/>
            </a:pPr>
            <a:r>
              <a:rPr lang="fr-FR" sz="2000">
                <a:solidFill>
                  <a:schemeClr val="bg1"/>
                </a:solidFill>
              </a:rPr>
              <a:t>… facilite l'intégration économique et la coopération entre ses 56 États membres</a:t>
            </a:r>
          </a:p>
        </p:txBody>
      </p:sp>
      <p:sp>
        <p:nvSpPr>
          <p:cNvPr id="3" name="Slide Number Placeholder 2">
            <a:extLst>
              <a:ext uri="{FF2B5EF4-FFF2-40B4-BE49-F238E27FC236}">
                <a16:creationId xmlns:a16="http://schemas.microsoft.com/office/drawing/2014/main" xmlns="" id="{DDA85CDB-0D99-4218-8A37-68E6BEB7D565}"/>
              </a:ext>
            </a:extLst>
          </p:cNvPr>
          <p:cNvSpPr>
            <a:spLocks noGrp="1"/>
          </p:cNvSpPr>
          <p:nvPr>
            <p:ph type="sldNum" sz="quarter" idx="12"/>
          </p:nvPr>
        </p:nvSpPr>
        <p:spPr>
          <a:xfrm>
            <a:off x="10289512" y="6356350"/>
            <a:ext cx="1064287" cy="365125"/>
          </a:xfrm>
        </p:spPr>
        <p:txBody>
          <a:bodyPr>
            <a:normAutofit/>
          </a:bodyPr>
          <a:lstStyle/>
          <a:p>
            <a:pPr>
              <a:spcAft>
                <a:spcPts val="600"/>
              </a:spcAft>
            </a:pPr>
            <a:fld id="{FEB09506-28EA-4C19-A061-02E7C9DE017B}" type="slidenum">
              <a:rPr lang="en-US">
                <a:solidFill>
                  <a:schemeClr val="tx1">
                    <a:alpha val="80000"/>
                  </a:schemeClr>
                </a:solidFill>
              </a:rPr>
              <a:pPr>
                <a:spcAft>
                  <a:spcPts val="600"/>
                </a:spcAft>
              </a:pPr>
              <a:t>4</a:t>
            </a:fld>
            <a:endParaRPr lang="en-US">
              <a:solidFill>
                <a:schemeClr val="tx1">
                  <a:alpha val="80000"/>
                </a:schemeClr>
              </a:solidFill>
            </a:endParaRPr>
          </a:p>
        </p:txBody>
      </p:sp>
      <p:pic>
        <p:nvPicPr>
          <p:cNvPr id="13" name="Picture 12">
            <a:extLst>
              <a:ext uri="{FF2B5EF4-FFF2-40B4-BE49-F238E27FC236}">
                <a16:creationId xmlns:a16="http://schemas.microsoft.com/office/drawing/2014/main" xmlns="" id="{A1D52E93-67C6-41DE-8207-BC98EC0F87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763" y="1903076"/>
            <a:ext cx="6250769" cy="2890980"/>
          </a:xfrm>
          <a:prstGeom prst="rect">
            <a:avLst/>
          </a:prstGeom>
        </p:spPr>
      </p:pic>
    </p:spTree>
    <p:extLst>
      <p:ext uri="{BB962C8B-B14F-4D97-AF65-F5344CB8AC3E}">
        <p14:creationId xmlns:p14="http://schemas.microsoft.com/office/powerpoint/2010/main" val="1754260326"/>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xmlns=""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800" b="1" kern="1200" dirty="0">
                <a:solidFill>
                  <a:schemeClr val="bg1"/>
                </a:solidFill>
                <a:latin typeface="+mj-lt"/>
                <a:ea typeface="+mj-ea"/>
                <a:cs typeface="+mj-cs"/>
              </a:rPr>
              <a:t>Commission Économique pour l’Europe</a:t>
            </a:r>
          </a:p>
        </p:txBody>
      </p:sp>
      <p:sp>
        <p:nvSpPr>
          <p:cNvPr id="10" name="Content Placeholder 1">
            <a:extLst>
              <a:ext uri="{FF2B5EF4-FFF2-40B4-BE49-F238E27FC236}">
                <a16:creationId xmlns:a16="http://schemas.microsoft.com/office/drawing/2014/main" xmlns="" id="{23B35C12-0F8B-4E89-933A-34F223912DB7}"/>
              </a:ext>
            </a:extLst>
          </p:cNvPr>
          <p:cNvSpPr txBox="1">
            <a:spLocks/>
          </p:cNvSpPr>
          <p:nvPr/>
        </p:nvSpPr>
        <p:spPr>
          <a:xfrm>
            <a:off x="643468" y="2638044"/>
            <a:ext cx="3363974" cy="34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fontAlgn="t">
              <a:buNone/>
            </a:pPr>
            <a:r>
              <a:rPr lang="fr-FR" sz="2000" b="1" dirty="0">
                <a:solidFill>
                  <a:schemeClr val="bg1"/>
                </a:solidFill>
              </a:rPr>
              <a:t>Forêts et produits forestiers de la région de la CEE: </a:t>
            </a:r>
          </a:p>
          <a:p>
            <a:pPr marL="361950" fontAlgn="t"/>
            <a:r>
              <a:rPr lang="fr-FR" sz="2000" dirty="0">
                <a:solidFill>
                  <a:schemeClr val="bg1"/>
                </a:solidFill>
              </a:rPr>
              <a:t>41 % des forêts du monde (surface) </a:t>
            </a:r>
          </a:p>
          <a:p>
            <a:pPr marL="361950" fontAlgn="t"/>
            <a:r>
              <a:rPr lang="fr-FR" sz="2000" dirty="0">
                <a:solidFill>
                  <a:schemeClr val="bg1"/>
                </a:solidFill>
              </a:rPr>
              <a:t>60% de la production globale du bois d’œuvre (volume)</a:t>
            </a:r>
          </a:p>
          <a:p>
            <a:pPr marL="361950" fontAlgn="t"/>
            <a:r>
              <a:rPr lang="fr-FR" sz="2000" dirty="0">
                <a:solidFill>
                  <a:schemeClr val="bg1"/>
                </a:solidFill>
              </a:rPr>
              <a:t>85% des forêts certifiés (surface)</a:t>
            </a:r>
          </a:p>
        </p:txBody>
      </p:sp>
      <p:pic>
        <p:nvPicPr>
          <p:cNvPr id="25" name="Picture 24">
            <a:extLst>
              <a:ext uri="{FF2B5EF4-FFF2-40B4-BE49-F238E27FC236}">
                <a16:creationId xmlns:a16="http://schemas.microsoft.com/office/drawing/2014/main" xmlns="" id="{35380C15-2BDA-455D-9C4F-4D5778B43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763" y="1903076"/>
            <a:ext cx="6250769" cy="2890980"/>
          </a:xfrm>
          <a:prstGeom prst="rect">
            <a:avLst/>
          </a:prstGeom>
        </p:spPr>
      </p:pic>
      <p:sp>
        <p:nvSpPr>
          <p:cNvPr id="3" name="Slide Number Placeholder 2">
            <a:extLst>
              <a:ext uri="{FF2B5EF4-FFF2-40B4-BE49-F238E27FC236}">
                <a16:creationId xmlns:a16="http://schemas.microsoft.com/office/drawing/2014/main" xmlns=""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defTabSz="914400">
              <a:spcAft>
                <a:spcPts val="600"/>
              </a:spcAft>
            </a:pPr>
            <a:fld id="{FEB09506-28EA-4C19-A061-02E7C9DE017B}" type="slidenum">
              <a:rPr lang="en-US">
                <a:solidFill>
                  <a:schemeClr val="tx1">
                    <a:alpha val="80000"/>
                  </a:schemeClr>
                </a:solidFill>
              </a:rPr>
              <a:pPr defTabSz="914400">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22054752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xmlns=""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800" b="1" dirty="0">
                <a:solidFill>
                  <a:schemeClr val="bg1"/>
                </a:solidFill>
              </a:rPr>
              <a:t>CEE/FAO Section de la forêt et du bois</a:t>
            </a:r>
          </a:p>
        </p:txBody>
      </p:sp>
      <p:sp>
        <p:nvSpPr>
          <p:cNvPr id="10" name="Content Placeholder 1">
            <a:extLst>
              <a:ext uri="{FF2B5EF4-FFF2-40B4-BE49-F238E27FC236}">
                <a16:creationId xmlns:a16="http://schemas.microsoft.com/office/drawing/2014/main" xmlns="" id="{23B35C12-0F8B-4E89-933A-34F223912DB7}"/>
              </a:ext>
            </a:extLst>
          </p:cNvPr>
          <p:cNvSpPr txBox="1">
            <a:spLocks/>
          </p:cNvSpPr>
          <p:nvPr/>
        </p:nvSpPr>
        <p:spPr>
          <a:xfrm>
            <a:off x="643468" y="2638044"/>
            <a:ext cx="3363974" cy="34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6" indent="0" fontAlgn="t">
              <a:buNone/>
            </a:pPr>
            <a:r>
              <a:rPr lang="en-US" sz="2000" b="1" dirty="0">
                <a:solidFill>
                  <a:schemeClr val="bg1"/>
                </a:solidFill>
              </a:rPr>
              <a:t>Nos </a:t>
            </a:r>
            <a:r>
              <a:rPr lang="fr-FR" sz="2000" b="1" dirty="0">
                <a:solidFill>
                  <a:schemeClr val="bg1"/>
                </a:solidFill>
              </a:rPr>
              <a:t>domaines d’activités</a:t>
            </a:r>
            <a:r>
              <a:rPr lang="en-US" sz="2000" b="1" dirty="0">
                <a:solidFill>
                  <a:schemeClr val="bg1"/>
                </a:solidFill>
              </a:rPr>
              <a:t>: </a:t>
            </a:r>
          </a:p>
          <a:p>
            <a:pPr marL="361950" indent="-276225" fontAlgn="t">
              <a:buFont typeface="+mj-lt"/>
              <a:buAutoNum type="arabicPeriod"/>
            </a:pPr>
            <a:r>
              <a:rPr lang="fr-FR" sz="2000" dirty="0">
                <a:solidFill>
                  <a:schemeClr val="bg1"/>
                </a:solidFill>
              </a:rPr>
              <a:t>Données statistiques, suivi, rapports et évaluation</a:t>
            </a:r>
          </a:p>
          <a:p>
            <a:pPr marL="361950" indent="-276225" fontAlgn="t">
              <a:buFont typeface="+mj-lt"/>
              <a:buAutoNum type="arabicPeriod"/>
            </a:pPr>
            <a:r>
              <a:rPr lang="fr-FR" sz="2000" dirty="0">
                <a:solidFill>
                  <a:schemeClr val="bg1"/>
                </a:solidFill>
              </a:rPr>
              <a:t>Concertation et conseils sur les politiques à mener</a:t>
            </a:r>
          </a:p>
          <a:p>
            <a:pPr marL="361950" indent="-276225" fontAlgn="t">
              <a:buFont typeface="+mj-lt"/>
              <a:buAutoNum type="arabicPeriod"/>
            </a:pPr>
            <a:r>
              <a:rPr lang="fr-FR" sz="2000" dirty="0">
                <a:solidFill>
                  <a:schemeClr val="bg1"/>
                </a:solidFill>
              </a:rPr>
              <a:t>Communication et information</a:t>
            </a:r>
          </a:p>
          <a:p>
            <a:pPr marL="361950" indent="-276225" fontAlgn="t">
              <a:buFont typeface="+mj-lt"/>
              <a:buAutoNum type="arabicPeriod"/>
            </a:pPr>
            <a:r>
              <a:rPr lang="fr-FR" sz="2000" dirty="0">
                <a:solidFill>
                  <a:schemeClr val="bg1"/>
                </a:solidFill>
              </a:rPr>
              <a:t>Renforcement des capacités</a:t>
            </a:r>
          </a:p>
        </p:txBody>
      </p:sp>
      <p:sp>
        <p:nvSpPr>
          <p:cNvPr id="3" name="Slide Number Placeholder 2">
            <a:extLst>
              <a:ext uri="{FF2B5EF4-FFF2-40B4-BE49-F238E27FC236}">
                <a16:creationId xmlns:a16="http://schemas.microsoft.com/office/drawing/2014/main" xmlns=""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defTabSz="914400">
              <a:spcAft>
                <a:spcPts val="600"/>
              </a:spcAft>
            </a:pPr>
            <a:fld id="{FEB09506-28EA-4C19-A061-02E7C9DE017B}" type="slidenum">
              <a:rPr lang="en-US">
                <a:solidFill>
                  <a:schemeClr val="tx1">
                    <a:alpha val="80000"/>
                  </a:schemeClr>
                </a:solidFill>
              </a:rPr>
              <a:pPr defTabSz="914400">
                <a:spcAft>
                  <a:spcPts val="600"/>
                </a:spcAft>
              </a:pPr>
              <a:t>6</a:t>
            </a:fld>
            <a:endParaRPr lang="en-US">
              <a:solidFill>
                <a:schemeClr val="tx1">
                  <a:alpha val="80000"/>
                </a:schemeClr>
              </a:solidFill>
            </a:endParaRPr>
          </a:p>
        </p:txBody>
      </p:sp>
      <p:pic>
        <p:nvPicPr>
          <p:cNvPr id="6" name="Picture 5">
            <a:extLst>
              <a:ext uri="{FF2B5EF4-FFF2-40B4-BE49-F238E27FC236}">
                <a16:creationId xmlns:a16="http://schemas.microsoft.com/office/drawing/2014/main" xmlns="" id="{ECA9762F-5877-4609-A9BC-347CFCEADB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2240782"/>
            <a:ext cx="7010877" cy="3583554"/>
          </a:xfrm>
          <a:prstGeom prst="rect">
            <a:avLst/>
          </a:prstGeom>
        </p:spPr>
      </p:pic>
    </p:spTree>
    <p:extLst>
      <p:ext uri="{BB962C8B-B14F-4D97-AF65-F5344CB8AC3E}">
        <p14:creationId xmlns:p14="http://schemas.microsoft.com/office/powerpoint/2010/main" val="87176349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D084D83-B706-46F8-93E9-1AE750231E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10621" y="2513567"/>
            <a:ext cx="1506285" cy="212568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9" name="Picture 8">
            <a:extLst>
              <a:ext uri="{FF2B5EF4-FFF2-40B4-BE49-F238E27FC236}">
                <a16:creationId xmlns:a16="http://schemas.microsoft.com/office/drawing/2014/main" xmlns="" id="{EEC16926-6808-4FA0-AA50-DA4906CDA9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60189" y="2342531"/>
            <a:ext cx="1703575" cy="2389213"/>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1" name="Picture 10">
            <a:extLst>
              <a:ext uri="{FF2B5EF4-FFF2-40B4-BE49-F238E27FC236}">
                <a16:creationId xmlns:a16="http://schemas.microsoft.com/office/drawing/2014/main" xmlns="" id="{7D749419-355B-4AFC-9851-203C65CF0A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21224" y="2240782"/>
            <a:ext cx="1871916" cy="2658867"/>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2" name="Picture 11">
            <a:extLst>
              <a:ext uri="{FF2B5EF4-FFF2-40B4-BE49-F238E27FC236}">
                <a16:creationId xmlns:a16="http://schemas.microsoft.com/office/drawing/2014/main" xmlns="" id="{724C39F2-02CA-4702-8BD7-98F83685A3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7333" y="2122159"/>
            <a:ext cx="2167912" cy="3075841"/>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3" name="Picture 12">
            <a:extLst>
              <a:ext uri="{FF2B5EF4-FFF2-40B4-BE49-F238E27FC236}">
                <a16:creationId xmlns:a16="http://schemas.microsoft.com/office/drawing/2014/main" xmlns="" id="{2C48BE8E-AB02-41D5-8B1E-63F758B534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96366" y="1879075"/>
            <a:ext cx="2738814" cy="387227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4" name="Picture 13">
            <a:extLst>
              <a:ext uri="{FF2B5EF4-FFF2-40B4-BE49-F238E27FC236}">
                <a16:creationId xmlns:a16="http://schemas.microsoft.com/office/drawing/2014/main" xmlns="" id="{51967342-BF76-472D-8B99-BD599474A6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40620" y="1660000"/>
            <a:ext cx="3555595" cy="479136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xmlns=""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Aft>
                <a:spcPts val="600"/>
              </a:spcAft>
            </a:pPr>
            <a:r>
              <a:rPr lang="fr-FR" sz="2800" b="1">
                <a:solidFill>
                  <a:prstClr val="white"/>
                </a:solidFill>
              </a:rPr>
              <a:t>La Revue annuelle du marché des produits forestiers </a:t>
            </a:r>
            <a:endParaRPr kumimoji="0" lang="fr-FR"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0" name="Content Placeholder 1">
            <a:extLst>
              <a:ext uri="{FF2B5EF4-FFF2-40B4-BE49-F238E27FC236}">
                <a16:creationId xmlns:a16="http://schemas.microsoft.com/office/drawing/2014/main" xmlns="" id="{23B35C12-0F8B-4E89-933A-34F223912DB7}"/>
              </a:ext>
            </a:extLst>
          </p:cNvPr>
          <p:cNvSpPr txBox="1">
            <a:spLocks/>
          </p:cNvSpPr>
          <p:nvPr/>
        </p:nvSpPr>
        <p:spPr>
          <a:xfrm>
            <a:off x="643467" y="2638044"/>
            <a:ext cx="3458187" cy="38103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fontAlgn="t">
              <a:buFontTx/>
              <a:buChar char="-"/>
            </a:pPr>
            <a:r>
              <a:rPr lang="fr-FR" sz="2000" b="1" dirty="0">
                <a:solidFill>
                  <a:prstClr val="white"/>
                </a:solidFill>
              </a:rPr>
              <a:t>Fournit une analyse complète des marchés dans la région de la CEE </a:t>
            </a:r>
          </a:p>
          <a:p>
            <a:pPr marL="266700" lvl="0" fontAlgn="t">
              <a:buFontTx/>
              <a:buChar char="-"/>
            </a:pPr>
            <a:r>
              <a:rPr lang="fr-FR" sz="2000" b="1" dirty="0">
                <a:solidFill>
                  <a:prstClr val="white"/>
                </a:solidFill>
              </a:rPr>
              <a:t>Examine l’influence sur les marchés des principaux facteurs hors de la région</a:t>
            </a:r>
          </a:p>
          <a:p>
            <a:pPr marL="266700" lvl="0" fontAlgn="t">
              <a:buFontTx/>
              <a:buChar char="-"/>
            </a:pPr>
            <a:r>
              <a:rPr lang="fr-FR" sz="2000" b="1" dirty="0">
                <a:solidFill>
                  <a:prstClr val="white"/>
                </a:solidFill>
              </a:rPr>
              <a:t>Analyse des produits forestiers à partir de la forêt jusqu’à l’utilisateur final</a:t>
            </a:r>
            <a:r>
              <a:rPr lang="fr-FR" sz="2000" dirty="0">
                <a:solidFill>
                  <a:prstClr val="white"/>
                </a:solidFill>
              </a:rPr>
              <a:t> (c’est-à-dire des bois ronds et des produits de première transformation, aux produits à valeur ajoutée et aux produits utilisés dans la construction). </a:t>
            </a:r>
            <a:endParaRPr kumimoji="0" lang="fr-FR" sz="20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B09506-28EA-4C19-A061-02E7C9DE017B}" type="slidenum">
              <a:rPr kumimoji="0" lang="en-US" sz="1200" b="0" i="0" u="none" strike="noStrike" kern="1200" cap="none" spc="0" normalizeH="0" baseline="0" noProof="0" smtClean="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7266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999"/>
                                          </p:stCondLst>
                                        </p:cTn>
                                        <p:tgtEl>
                                          <p:spTgt spid="13"/>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6AB61CC-CDDC-413C-B066-5AF52FEF4EAC}"/>
              </a:ext>
            </a:extLst>
          </p:cNvPr>
          <p:cNvSpPr/>
          <p:nvPr/>
        </p:nvSpPr>
        <p:spPr>
          <a:xfrm>
            <a:off x="1327856" y="4891314"/>
            <a:ext cx="9489722" cy="1966685"/>
          </a:xfrm>
          <a:prstGeom prst="rect">
            <a:avLst/>
          </a:prstGeom>
        </p:spPr>
        <p:txBody>
          <a:bodyPr wrap="square" anchor="ctr" anchorCtr="0">
            <a:noAutofit/>
          </a:bodyPr>
          <a:lstStyle/>
          <a:p>
            <a:pPr marL="923948" indent="-742969">
              <a:spcBef>
                <a:spcPts val="600"/>
              </a:spcBef>
              <a:buFont typeface="+mj-lt"/>
              <a:buAutoNum type="arabicPeriod" startAt="2"/>
            </a:pPr>
            <a:r>
              <a:rPr lang="fr-FR" sz="3600" dirty="0"/>
              <a:t>Gestion durable des forêts </a:t>
            </a:r>
          </a:p>
          <a:p>
            <a:pPr marL="180979">
              <a:spcBef>
                <a:spcPts val="600"/>
              </a:spcBef>
            </a:pPr>
            <a:r>
              <a:rPr lang="fr-FR" sz="3600" dirty="0"/>
              <a:t>		– quelques chiffres et tendances actuels</a:t>
            </a:r>
          </a:p>
        </p:txBody>
      </p:sp>
    </p:spTree>
    <p:extLst>
      <p:ext uri="{BB962C8B-B14F-4D97-AF65-F5344CB8AC3E}">
        <p14:creationId xmlns:p14="http://schemas.microsoft.com/office/powerpoint/2010/main" val="2920191601"/>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7091D86-9E34-462C-BD1C-D752E842A75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68000" rIns="91440" bIns="45720" numCol="1" spcCol="0" rtlCol="0" fromWordArt="0" anchor="t" anchorCtr="0" forceAA="0" compatLnSpc="1">
            <a:prstTxWarp prst="textNoShape">
              <a:avLst/>
            </a:prstTxWarp>
            <a:noAutofit/>
          </a:bodyPr>
          <a:lstStyle/>
          <a:p>
            <a:pPr algn="ctr"/>
            <a:r>
              <a:rPr lang="fr-CH" sz="4400" dirty="0">
                <a:ln w="0"/>
                <a:solidFill>
                  <a:schemeClr val="bg1"/>
                </a:solidFill>
                <a:effectLst>
                  <a:outerShdw blurRad="38100" dist="19050" dir="2700000" algn="tl" rotWithShape="0">
                    <a:schemeClr val="dk1">
                      <a:alpha val="40000"/>
                    </a:schemeClr>
                  </a:outerShdw>
                </a:effectLst>
              </a:rPr>
              <a:t>L’homme est en train de détruire la forêt!</a:t>
            </a:r>
          </a:p>
        </p:txBody>
      </p:sp>
      <p:sp>
        <p:nvSpPr>
          <p:cNvPr id="4" name="Slide Number Placeholder 3">
            <a:extLst>
              <a:ext uri="{FF2B5EF4-FFF2-40B4-BE49-F238E27FC236}">
                <a16:creationId xmlns:a16="http://schemas.microsoft.com/office/drawing/2014/main" xmlns="" id="{C2F87910-7CFC-4B41-97FB-D478BDB67C7D}"/>
              </a:ext>
            </a:extLst>
          </p:cNvPr>
          <p:cNvSpPr>
            <a:spLocks noGrp="1"/>
          </p:cNvSpPr>
          <p:nvPr>
            <p:ph type="sldNum" sz="quarter" idx="12"/>
          </p:nvPr>
        </p:nvSpPr>
        <p:spPr/>
        <p:txBody>
          <a:bodyPr/>
          <a:lstStyle/>
          <a:p>
            <a:fld id="{FEB09506-28EA-4C19-A061-02E7C9DE017B}" type="slidenum">
              <a:rPr lang="en-US" smtClean="0"/>
              <a:t>9</a:t>
            </a:fld>
            <a:endParaRPr lang="en-US"/>
          </a:p>
        </p:txBody>
      </p:sp>
      <p:sp>
        <p:nvSpPr>
          <p:cNvPr id="5" name="TextBox 4">
            <a:extLst>
              <a:ext uri="{FF2B5EF4-FFF2-40B4-BE49-F238E27FC236}">
                <a16:creationId xmlns:a16="http://schemas.microsoft.com/office/drawing/2014/main" xmlns="" id="{DBC8695A-732D-4A0F-96F8-DF537628DFA7}"/>
              </a:ext>
            </a:extLst>
          </p:cNvPr>
          <p:cNvSpPr txBox="1"/>
          <p:nvPr/>
        </p:nvSpPr>
        <p:spPr>
          <a:xfrm>
            <a:off x="1789471" y="2664542"/>
            <a:ext cx="1038105" cy="646331"/>
          </a:xfrm>
          <a:prstGeom prst="rect">
            <a:avLst/>
          </a:prstGeom>
          <a:noFill/>
        </p:spPr>
        <p:txBody>
          <a:bodyPr wrap="none" rtlCol="0">
            <a:spAutoFit/>
          </a:bodyPr>
          <a:lstStyle/>
          <a:p>
            <a:r>
              <a:rPr lang="fr-CH" dirty="0"/>
              <a:t>Question</a:t>
            </a:r>
          </a:p>
          <a:p>
            <a:endParaRPr lang="fr-CH" dirty="0"/>
          </a:p>
        </p:txBody>
      </p:sp>
      <p:sp>
        <p:nvSpPr>
          <p:cNvPr id="7" name="Rectangle 6">
            <a:extLst>
              <a:ext uri="{FF2B5EF4-FFF2-40B4-BE49-F238E27FC236}">
                <a16:creationId xmlns:a16="http://schemas.microsoft.com/office/drawing/2014/main" xmlns="" id="{A5E6FFB1-1799-48F2-8F90-2A276BFB632B}"/>
              </a:ext>
            </a:extLst>
          </p:cNvPr>
          <p:cNvSpPr/>
          <p:nvPr/>
        </p:nvSpPr>
        <p:spPr>
          <a:xfrm>
            <a:off x="627860" y="2667555"/>
            <a:ext cx="11019856" cy="38071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CH" sz="4400" dirty="0">
                <a:solidFill>
                  <a:schemeClr val="tx1"/>
                </a:solidFill>
              </a:rPr>
              <a:t>Correct: </a:t>
            </a:r>
          </a:p>
          <a:p>
            <a:pPr algn="ctr"/>
            <a:r>
              <a:rPr lang="fr-CH" sz="4400" dirty="0">
                <a:solidFill>
                  <a:schemeClr val="tx1"/>
                </a:solidFill>
              </a:rPr>
              <a:t>    - 7.6 millions d’hectares par an</a:t>
            </a:r>
          </a:p>
          <a:p>
            <a:pPr algn="ctr"/>
            <a:r>
              <a:rPr lang="fr-CH" sz="4400" dirty="0">
                <a:solidFill>
                  <a:schemeClr val="tx1"/>
                </a:solidFill>
              </a:rPr>
              <a:t>    + 4.3 millions d’hectares par an</a:t>
            </a:r>
          </a:p>
          <a:p>
            <a:pPr algn="ctr"/>
            <a:r>
              <a:rPr lang="fr-CH" sz="4400" dirty="0">
                <a:solidFill>
                  <a:schemeClr val="tx1"/>
                </a:solidFill>
              </a:rPr>
              <a:t>===========================</a:t>
            </a:r>
          </a:p>
          <a:p>
            <a:pPr algn="ctr"/>
            <a:r>
              <a:rPr lang="fr-CH" sz="4400" dirty="0">
                <a:solidFill>
                  <a:schemeClr val="tx1"/>
                </a:solidFill>
                <a:latin typeface="DengXian" panose="02010600030101010101" pitchFamily="2" charset="-122"/>
                <a:ea typeface="DengXian" panose="02010600030101010101" pitchFamily="2" charset="-122"/>
              </a:rPr>
              <a:t>∑-</a:t>
            </a:r>
            <a:r>
              <a:rPr lang="fr-CH" sz="4400" dirty="0">
                <a:solidFill>
                  <a:schemeClr val="tx1"/>
                </a:solidFill>
              </a:rPr>
              <a:t>3.3 millions d’hectares par an</a:t>
            </a:r>
          </a:p>
        </p:txBody>
      </p:sp>
      <p:sp>
        <p:nvSpPr>
          <p:cNvPr id="8" name="TextBox 7">
            <a:extLst>
              <a:ext uri="{FF2B5EF4-FFF2-40B4-BE49-F238E27FC236}">
                <a16:creationId xmlns:a16="http://schemas.microsoft.com/office/drawing/2014/main" xmlns="" id="{914620FA-4F16-4F32-9BA7-5968BCF359ED}"/>
              </a:ext>
            </a:extLst>
          </p:cNvPr>
          <p:cNvSpPr txBox="1"/>
          <p:nvPr/>
        </p:nvSpPr>
        <p:spPr>
          <a:xfrm>
            <a:off x="9438396" y="6134379"/>
            <a:ext cx="2252861" cy="369332"/>
          </a:xfrm>
          <a:prstGeom prst="rect">
            <a:avLst/>
          </a:prstGeom>
          <a:noFill/>
        </p:spPr>
        <p:txBody>
          <a:bodyPr wrap="none" rtlCol="0">
            <a:spAutoFit/>
          </a:bodyPr>
          <a:lstStyle/>
          <a:p>
            <a:r>
              <a:rPr lang="fr-FR" dirty="0"/>
              <a:t>Source: FAO FRA 2015</a:t>
            </a:r>
          </a:p>
        </p:txBody>
      </p:sp>
    </p:spTree>
    <p:extLst>
      <p:ext uri="{BB962C8B-B14F-4D97-AF65-F5344CB8AC3E}">
        <p14:creationId xmlns:p14="http://schemas.microsoft.com/office/powerpoint/2010/main" val="1994687222"/>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0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10709</TotalTime>
  <Words>1614</Words>
  <Application>Microsoft Office PowerPoint</Application>
  <PresentationFormat>Grand écran</PresentationFormat>
  <Paragraphs>239</Paragraphs>
  <Slides>28</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 Black</vt:lpstr>
      <vt:lpstr>Arial Narrow</vt:lpstr>
      <vt:lpstr>Calibri</vt:lpstr>
      <vt:lpstr>Calibri Light</vt:lpstr>
      <vt:lpstr>DengXian</vt:lpstr>
      <vt:lpstr>Office Theme</vt:lpstr>
      <vt:lpstr>Présentation PowerPoint</vt:lpstr>
      <vt:lpstr>Présentation PowerPoint</vt:lpstr>
      <vt:lpstr>Présentation PowerPoint</vt:lpstr>
      <vt:lpstr>Commission Économique pour l’Europe</vt:lpstr>
      <vt:lpstr>Présentation PowerPoint</vt:lpstr>
      <vt:lpstr>Présentation PowerPoint</vt:lpstr>
      <vt:lpstr>Présentation PowerPoint</vt:lpstr>
      <vt:lpstr>Présentation PowerPoint</vt:lpstr>
      <vt:lpstr>Présentation PowerPoint</vt:lpstr>
      <vt:lpstr>Changement de superficie forestière mondiale</vt:lpstr>
      <vt:lpstr>Présentation PowerPoint</vt:lpstr>
      <vt:lpstr>Présentation PowerPoint</vt:lpstr>
      <vt:lpstr>Superficie de la forêt naturelle et semi naturelle par région</vt:lpstr>
      <vt:lpstr>Présentation PowerPoint</vt:lpstr>
      <vt:lpstr>Présentation PowerPoint</vt:lpstr>
      <vt:lpstr>Sciages résineux – un produit clé pour la construction</vt:lpstr>
      <vt:lpstr>Sciages résineux – un produit clé pour la construction</vt:lpstr>
      <vt:lpstr>Présentation PowerPoint</vt:lpstr>
      <vt:lpstr>Changement climatique  –  séquestrer</vt:lpstr>
      <vt:lpstr>Changement  climatique  –  recycler</vt:lpstr>
      <vt:lpstr>Changement climatique  –  adapter</vt:lpstr>
      <vt:lpstr>Changement  climatique  –  innover</vt:lpstr>
      <vt:lpstr>Changement climatique  –  substituer</vt:lpstr>
      <vt:lpstr>Présentation PowerPoint</vt:lpstr>
      <vt:lpstr>Vidéos</vt:lpstr>
      <vt:lpstr>Conclusions</vt:lpstr>
      <vt:lpstr>Conclusions</vt:lpstr>
      <vt:lpstr>Présentation PowerPoint</vt:lpstr>
    </vt:vector>
  </TitlesOfParts>
  <Company>UNECE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Steierer</dc:creator>
  <cp:lastModifiedBy>Daniel Ingold</cp:lastModifiedBy>
  <cp:revision>674</cp:revision>
  <cp:lastPrinted>2019-01-28T16:10:30Z</cp:lastPrinted>
  <dcterms:created xsi:type="dcterms:W3CDTF">2016-07-29T13:01:46Z</dcterms:created>
  <dcterms:modified xsi:type="dcterms:W3CDTF">2019-01-30T07:18:29Z</dcterms:modified>
</cp:coreProperties>
</file>