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3" r:id="rId4"/>
    <p:sldId id="257" r:id="rId5"/>
    <p:sldId id="261" r:id="rId6"/>
    <p:sldId id="258" r:id="rId7"/>
    <p:sldId id="264" r:id="rId8"/>
    <p:sldId id="259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6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1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Steierer.pptx" TargetMode="External"/><Relationship Id="rId7" Type="http://schemas.openxmlformats.org/officeDocument/2006/relationships/image" Target="../media/image1.emf"/><Relationship Id="rId2" Type="http://schemas.openxmlformats.org/officeDocument/2006/relationships/hyperlink" Target="Introduction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Chardonnens.pptx" TargetMode="External"/><Relationship Id="rId5" Type="http://schemas.openxmlformats.org/officeDocument/2006/relationships/hyperlink" Target="Junod.pptx" TargetMode="External"/><Relationship Id="rId4" Type="http://schemas.openxmlformats.org/officeDocument/2006/relationships/hyperlink" Target="Acchiardi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Rosset.pptx" TargetMode="External"/><Relationship Id="rId7" Type="http://schemas.openxmlformats.org/officeDocument/2006/relationships/image" Target="../media/image1.emf"/><Relationship Id="rId2" Type="http://schemas.openxmlformats.org/officeDocument/2006/relationships/hyperlink" Target="Herve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TableRonde_02.pptx" TargetMode="External"/><Relationship Id="rId5" Type="http://schemas.openxmlformats.org/officeDocument/2006/relationships/hyperlink" Target="TableRonde_01.pptx" TargetMode="External"/><Relationship Id="rId4" Type="http://schemas.openxmlformats.org/officeDocument/2006/relationships/hyperlink" Target="Fouvy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Royer.pptx" TargetMode="External"/><Relationship Id="rId2" Type="http://schemas.openxmlformats.org/officeDocument/2006/relationships/hyperlink" Target="Buechel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TableRonde_03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Delaunay.pptx" TargetMode="External"/><Relationship Id="rId2" Type="http://schemas.openxmlformats.org/officeDocument/2006/relationships/hyperlink" Target="Gautschi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hyperlink" Target="Conclusion.pptx" TargetMode="External"/><Relationship Id="rId4" Type="http://schemas.openxmlformats.org/officeDocument/2006/relationships/hyperlink" Target="TableRonde_04.ppt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310718"/>
            <a:ext cx="9144000" cy="5530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BIENVENUE aux Rencontres </a:t>
            </a:r>
            <a:r>
              <a:rPr lang="fr-CH" sz="2800" dirty="0" err="1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WoodRise</a:t>
            </a:r>
            <a:endParaRPr lang="fr-CH" sz="28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758" y="1300488"/>
            <a:ext cx="5819312" cy="541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205515"/>
            <a:ext cx="9144000" cy="563562"/>
          </a:xfrm>
        </p:spPr>
        <p:txBody>
          <a:bodyPr/>
          <a:lstStyle/>
          <a:p>
            <a:pPr algn="l"/>
            <a:r>
              <a:rPr lang="fr-CH" dirty="0" smtClean="0">
                <a:solidFill>
                  <a:srgbClr val="762700"/>
                </a:solidFill>
              </a:rPr>
              <a:t>Acte 1: Exploiter la forêt pour protéger la planète </a:t>
            </a:r>
            <a:endParaRPr lang="fr-CH" dirty="0">
              <a:solidFill>
                <a:srgbClr val="7627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17102" y="1747132"/>
            <a:ext cx="115235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3763" indent="-893763" defTabSz="987425"/>
            <a:r>
              <a:rPr lang="fr-CH" sz="1600" dirty="0" smtClean="0">
                <a:solidFill>
                  <a:srgbClr val="762700"/>
                </a:solidFill>
              </a:rPr>
              <a:t>8h00	Accueil</a:t>
            </a:r>
            <a:br>
              <a:rPr lang="fr-CH" sz="1600" dirty="0" smtClean="0">
                <a:solidFill>
                  <a:srgbClr val="762700"/>
                </a:solidFill>
              </a:rPr>
            </a:br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 defTabSz="987425"/>
            <a:r>
              <a:rPr lang="fr-CH" sz="1600" dirty="0" smtClean="0">
                <a:solidFill>
                  <a:srgbClr val="762700"/>
                </a:solidFill>
              </a:rPr>
              <a:t>8h30	</a:t>
            </a:r>
            <a:r>
              <a:rPr lang="fr-CH" sz="1600" dirty="0" smtClean="0">
                <a:solidFill>
                  <a:srgbClr val="762700"/>
                </a:solidFill>
                <a:hlinkClick r:id="rId2" action="ppaction://hlinkpres?slideindex=1&amp;slidetitle="/>
              </a:rPr>
              <a:t>Introduction et modération</a:t>
            </a:r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 defTabSz="987425"/>
            <a:r>
              <a:rPr lang="fr-CH" sz="1600" dirty="0"/>
              <a:t>	</a:t>
            </a:r>
            <a:r>
              <a:rPr lang="fr-CH" sz="1600" b="1" dirty="0" smtClean="0"/>
              <a:t>Claude </a:t>
            </a:r>
            <a:r>
              <a:rPr lang="fr-CH" sz="1600" b="1" dirty="0"/>
              <a:t>Haegi</a:t>
            </a:r>
            <a:r>
              <a:rPr lang="fr-CH" sz="1600" dirty="0"/>
              <a:t>, Président des Rencontres </a:t>
            </a:r>
            <a:r>
              <a:rPr lang="fr-CH" sz="1600" dirty="0" err="1"/>
              <a:t>WoodRise</a:t>
            </a:r>
            <a:r>
              <a:rPr lang="fr-CH" sz="1600" dirty="0"/>
              <a:t> </a:t>
            </a:r>
            <a:r>
              <a:rPr lang="fr-CH" sz="1600" dirty="0" smtClean="0"/>
              <a:t>et de </a:t>
            </a:r>
            <a:r>
              <a:rPr lang="fr-CH" sz="1600" dirty="0"/>
              <a:t>Lignum Genève</a:t>
            </a:r>
          </a:p>
          <a:p>
            <a:pPr marL="893763" indent="-893763" defTabSz="987425"/>
            <a:r>
              <a:rPr lang="fr-CH" sz="1600" dirty="0" smtClean="0"/>
              <a:t>	</a:t>
            </a:r>
            <a:r>
              <a:rPr lang="fr-CH" sz="1600" b="1" dirty="0" smtClean="0"/>
              <a:t>Roger </a:t>
            </a:r>
            <a:r>
              <a:rPr lang="fr-CH" sz="1600" b="1" dirty="0"/>
              <a:t>Beer</a:t>
            </a:r>
            <a:r>
              <a:rPr lang="fr-CH" sz="1600" dirty="0"/>
              <a:t>, Ingénieur forestier EPFZ, </a:t>
            </a:r>
            <a:r>
              <a:rPr lang="fr-CH" sz="1600" dirty="0" smtClean="0"/>
              <a:t>responsable du </a:t>
            </a:r>
            <a:r>
              <a:rPr lang="fr-CH" sz="1600" dirty="0"/>
              <a:t>secteur des forêts à l’Etat de Genève</a:t>
            </a:r>
          </a:p>
          <a:p>
            <a:pPr marL="893763" indent="-893763" defTabSz="987425"/>
            <a:r>
              <a:rPr lang="fr-CH" sz="1600" dirty="0" smtClean="0"/>
              <a:t>	</a:t>
            </a:r>
            <a:r>
              <a:rPr lang="fr-CH" sz="1600" b="1" dirty="0" smtClean="0"/>
              <a:t>Ernst </a:t>
            </a:r>
            <a:r>
              <a:rPr lang="fr-CH" sz="1600" b="1" dirty="0" err="1"/>
              <a:t>Zürcher</a:t>
            </a:r>
            <a:r>
              <a:rPr lang="fr-CH" sz="1600" dirty="0"/>
              <a:t>, observateur scientifique, professeur </a:t>
            </a:r>
            <a:r>
              <a:rPr lang="fr-CH" sz="1600" dirty="0" smtClean="0"/>
              <a:t>et chercheur </a:t>
            </a:r>
            <a:r>
              <a:rPr lang="fr-CH" sz="1600" dirty="0"/>
              <a:t>en science du </a:t>
            </a:r>
            <a:r>
              <a:rPr lang="fr-CH" sz="1600" dirty="0" smtClean="0"/>
              <a:t>bois</a:t>
            </a:r>
          </a:p>
          <a:p>
            <a:pPr marL="893763" indent="-893763" defTabSz="987425"/>
            <a:endParaRPr lang="fr-CH" sz="1600" dirty="0"/>
          </a:p>
          <a:p>
            <a:pPr marL="893763" indent="-893763" defTabSz="987425"/>
            <a:r>
              <a:rPr lang="fr-CH" sz="1600" dirty="0" smtClean="0">
                <a:solidFill>
                  <a:srgbClr val="762700"/>
                </a:solidFill>
              </a:rPr>
              <a:t>8h45	</a:t>
            </a:r>
            <a:r>
              <a:rPr lang="fr-CH" sz="1600" dirty="0">
                <a:solidFill>
                  <a:srgbClr val="762700"/>
                </a:solidFill>
              </a:rPr>
              <a:t>La forêt, une arme contre le </a:t>
            </a:r>
            <a:r>
              <a:rPr lang="fr-CH" sz="1600" dirty="0" smtClean="0">
                <a:solidFill>
                  <a:srgbClr val="762700"/>
                </a:solidFill>
              </a:rPr>
              <a:t>réchauffement climatique </a:t>
            </a:r>
            <a:r>
              <a:rPr lang="fr-CH" sz="1600" dirty="0">
                <a:solidFill>
                  <a:srgbClr val="762700"/>
                </a:solidFill>
              </a:rPr>
              <a:t>? Quelles sont les solutions pour </a:t>
            </a:r>
            <a:r>
              <a:rPr lang="fr-CH" sz="1600" dirty="0" smtClean="0">
                <a:solidFill>
                  <a:srgbClr val="762700"/>
                </a:solidFill>
              </a:rPr>
              <a:t>faire face aux changements ?</a:t>
            </a:r>
          </a:p>
          <a:p>
            <a:pPr marL="893763" indent="-893763" defTabSz="987425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 smtClean="0">
                <a:hlinkClick r:id="rId3" action="ppaction://hlinkpres?slideindex=1&amp;slidetitle="/>
              </a:rPr>
              <a:t>Florian </a:t>
            </a:r>
            <a:r>
              <a:rPr lang="fr-CH" sz="1600" b="1" dirty="0" err="1" smtClean="0">
                <a:hlinkClick r:id="rId3" action="ppaction://hlinkpres?slideindex=1&amp;slidetitle="/>
              </a:rPr>
              <a:t>Steierer</a:t>
            </a:r>
            <a:r>
              <a:rPr lang="fr-CH" sz="1600" dirty="0" smtClean="0"/>
              <a:t>,</a:t>
            </a:r>
            <a:r>
              <a:rPr lang="fr-CH" sz="1600" b="1" dirty="0" smtClean="0"/>
              <a:t> </a:t>
            </a:r>
            <a:r>
              <a:rPr lang="fr-CH" sz="1600" dirty="0" smtClean="0"/>
              <a:t>Commission </a:t>
            </a:r>
            <a:r>
              <a:rPr lang="fr-CH" sz="1600" dirty="0"/>
              <a:t>Économique des Nations Unies </a:t>
            </a:r>
            <a:r>
              <a:rPr lang="fr-CH" sz="1600" dirty="0" smtClean="0"/>
              <a:t>pour l’Europe </a:t>
            </a:r>
            <a:r>
              <a:rPr lang="fr-CH" sz="1600" dirty="0"/>
              <a:t>(UNECE</a:t>
            </a:r>
            <a:r>
              <a:rPr lang="fr-CH" sz="1600" dirty="0" smtClean="0"/>
              <a:t>).</a:t>
            </a:r>
          </a:p>
          <a:p>
            <a:pPr marL="893763" indent="-893763" defTabSz="987425"/>
            <a:r>
              <a:rPr lang="fr-CH" sz="1600" dirty="0" smtClean="0"/>
              <a:t>	</a:t>
            </a:r>
            <a:r>
              <a:rPr lang="fr-CH" sz="1600" b="1" dirty="0" smtClean="0">
                <a:hlinkClick r:id="rId4" action="ppaction://hlinkpres?slideindex=1&amp;slidetitle="/>
              </a:rPr>
              <a:t>Emmanuel </a:t>
            </a:r>
            <a:r>
              <a:rPr lang="fr-CH" sz="1600" b="1" dirty="0" err="1" smtClean="0">
                <a:hlinkClick r:id="rId4" action="ppaction://hlinkpres?slideindex=1&amp;slidetitle="/>
              </a:rPr>
              <a:t>Acchiardi</a:t>
            </a:r>
            <a:r>
              <a:rPr lang="fr-CH" sz="1600" dirty="0" smtClean="0"/>
              <a:t>,</a:t>
            </a:r>
            <a:r>
              <a:rPr lang="fr-CH" sz="1600" b="1" dirty="0" smtClean="0"/>
              <a:t> </a:t>
            </a:r>
            <a:r>
              <a:rPr lang="fr-CH" sz="1600" dirty="0" smtClean="0"/>
              <a:t>Architecte </a:t>
            </a:r>
            <a:r>
              <a:rPr lang="fr-CH" sz="1600" dirty="0"/>
              <a:t>Sous-directeur Qualité et </a:t>
            </a:r>
            <a:r>
              <a:rPr lang="fr-CH" sz="1600" dirty="0" smtClean="0"/>
              <a:t>Développement durable </a:t>
            </a:r>
            <a:r>
              <a:rPr lang="fr-CH" sz="1600" dirty="0"/>
              <a:t>dans la </a:t>
            </a:r>
            <a:r>
              <a:rPr lang="fr-CH" sz="1600" dirty="0" smtClean="0"/>
              <a:t>Construction</a:t>
            </a:r>
            <a:r>
              <a:rPr lang="fr-CH" sz="1600" dirty="0"/>
              <a:t>, </a:t>
            </a:r>
            <a:r>
              <a:rPr lang="fr-CH" sz="1600" dirty="0" smtClean="0"/>
              <a:t/>
            </a:r>
            <a:br>
              <a:rPr lang="fr-CH" sz="1600" dirty="0" smtClean="0"/>
            </a:br>
            <a:r>
              <a:rPr lang="fr-CH" sz="1600" dirty="0" smtClean="0"/>
              <a:t>Ministère </a:t>
            </a:r>
            <a:r>
              <a:rPr lang="fr-CH" sz="1600" dirty="0"/>
              <a:t>de la </a:t>
            </a:r>
            <a:r>
              <a:rPr lang="fr-CH" sz="1600" dirty="0" smtClean="0"/>
              <a:t>Transition écologique et solidaire</a:t>
            </a:r>
            <a:endParaRPr lang="fr-CH" sz="1600" dirty="0"/>
          </a:p>
          <a:p>
            <a:pPr marL="893763" indent="-893763" defTabSz="987425"/>
            <a:r>
              <a:rPr lang="fr-CH" sz="1600" b="1" dirty="0" smtClean="0"/>
              <a:t>	</a:t>
            </a:r>
            <a:r>
              <a:rPr lang="fr-CH" sz="1600" b="1" dirty="0" smtClean="0">
                <a:hlinkClick r:id="rId5" action="ppaction://hlinkpres?slideindex=1&amp;slidetitle="/>
              </a:rPr>
              <a:t>Pascal </a:t>
            </a:r>
            <a:r>
              <a:rPr lang="fr-CH" sz="1600" b="1" dirty="0" err="1" smtClean="0">
                <a:hlinkClick r:id="rId5" action="ppaction://hlinkpres?slideindex=1&amp;slidetitle="/>
              </a:rPr>
              <a:t>Junod</a:t>
            </a:r>
            <a:r>
              <a:rPr lang="fr-CH" sz="1600" b="1" dirty="0" smtClean="0">
                <a:hlinkClick r:id="rId5" action="ppaction://hlinkpres?slideindex=1&amp;slidetitle="/>
              </a:rPr>
              <a:t> </a:t>
            </a:r>
            <a:r>
              <a:rPr lang="fr-CH" sz="1600" dirty="0" smtClean="0"/>
              <a:t>Ingénieur </a:t>
            </a:r>
            <a:r>
              <a:rPr lang="fr-CH" sz="1600" dirty="0"/>
              <a:t>forestier, responsable du Centre </a:t>
            </a:r>
            <a:r>
              <a:rPr lang="fr-CH" sz="1600" dirty="0" smtClean="0"/>
              <a:t>de compétence </a:t>
            </a:r>
            <a:r>
              <a:rPr lang="fr-CH" sz="1600" dirty="0"/>
              <a:t>en sylviculture (Lyss, BE</a:t>
            </a:r>
            <a:r>
              <a:rPr lang="fr-CH" sz="1600" dirty="0" smtClean="0"/>
              <a:t>).</a:t>
            </a:r>
          </a:p>
          <a:p>
            <a:pPr marL="893763" indent="-893763" defTabSz="987425"/>
            <a:r>
              <a:rPr lang="fr-CH" sz="1600" b="1" dirty="0" smtClean="0"/>
              <a:t>	</a:t>
            </a:r>
            <a:r>
              <a:rPr lang="fr-CH" sz="1600" b="1" dirty="0" smtClean="0">
                <a:hlinkClick r:id="rId6" action="ppaction://hlinkpres?slideindex=1&amp;slidetitle="/>
              </a:rPr>
              <a:t>Marc </a:t>
            </a:r>
            <a:r>
              <a:rPr lang="fr-CH" sz="1600" b="1" dirty="0" err="1">
                <a:hlinkClick r:id="rId6" action="ppaction://hlinkpres?slideindex=1&amp;slidetitle="/>
              </a:rPr>
              <a:t>Chardonnens</a:t>
            </a:r>
            <a:r>
              <a:rPr lang="fr-CH" sz="1600" dirty="0"/>
              <a:t>,</a:t>
            </a:r>
            <a:r>
              <a:rPr lang="fr-CH" sz="1600" b="1" dirty="0"/>
              <a:t> </a:t>
            </a:r>
            <a:r>
              <a:rPr lang="fr-CH" sz="1600" dirty="0"/>
              <a:t>Directeur de l’Office fédéral de l’Environnement (OFEV).</a:t>
            </a:r>
            <a:br>
              <a:rPr lang="fr-CH" sz="1600" dirty="0"/>
            </a:br>
            <a:endParaRPr lang="fr-CH" sz="1600" dirty="0"/>
          </a:p>
          <a:p>
            <a:pPr marL="893763" indent="-893763" defTabSz="987425"/>
            <a:r>
              <a:rPr lang="fr-CH" sz="1600" dirty="0" smtClean="0">
                <a:solidFill>
                  <a:srgbClr val="762700"/>
                </a:solidFill>
              </a:rPr>
              <a:t>9h45	Pause café, reprise 10h15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7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68055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FILIÈRE FORÊT-BOIS </a:t>
            </a:r>
            <a:b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APPRÉHENDÉE DANS SON ENSEMBLE </a:t>
            </a:r>
            <a:endParaRPr lang="fr-CH" sz="28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39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à nos partenaires et sponsors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51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212237"/>
            <a:ext cx="9144000" cy="563562"/>
          </a:xfrm>
        </p:spPr>
        <p:txBody>
          <a:bodyPr>
            <a:normAutofit/>
          </a:bodyPr>
          <a:lstStyle/>
          <a:p>
            <a:pPr algn="l"/>
            <a:r>
              <a:rPr lang="fr-CH" dirty="0" smtClean="0">
                <a:solidFill>
                  <a:srgbClr val="762700"/>
                </a:solidFill>
              </a:rPr>
              <a:t>Acte 1: Exploiter la forêt pour protéger la planète </a:t>
            </a:r>
            <a:endParaRPr lang="fr-CH" dirty="0">
              <a:solidFill>
                <a:srgbClr val="7627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17102" y="1760580"/>
            <a:ext cx="1165835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10h15	Peut-on optimiser la ressource forestière grâce aux dynamiques territoriales ?</a:t>
            </a:r>
            <a:r>
              <a:rPr lang="fr-CH" dirty="0" smtClean="0">
                <a:solidFill>
                  <a:srgbClr val="762700"/>
                </a:solidFill>
              </a:rPr>
              <a:t/>
            </a:r>
            <a:br>
              <a:rPr lang="fr-CH" dirty="0" smtClean="0">
                <a:solidFill>
                  <a:srgbClr val="762700"/>
                </a:solidFill>
              </a:rPr>
            </a:br>
            <a:r>
              <a:rPr lang="fr-CH" dirty="0"/>
              <a:t>	</a:t>
            </a:r>
            <a:r>
              <a:rPr lang="fr-CH" sz="1600" b="1" dirty="0" smtClean="0">
                <a:hlinkClick r:id="rId2" action="ppaction://hlinkpres?slideindex=1&amp;slidetitle="/>
              </a:rPr>
              <a:t>Loïc Hervé</a:t>
            </a:r>
            <a:r>
              <a:rPr lang="fr-CH" sz="1600" dirty="0" smtClean="0"/>
              <a:t>, </a:t>
            </a:r>
            <a:r>
              <a:rPr lang="fr-CH" sz="1600" dirty="0"/>
              <a:t>Sénateur de la Haute-Savoie, Président de </a:t>
            </a:r>
            <a:r>
              <a:rPr lang="fr-CH" sz="1600" dirty="0" smtClean="0"/>
              <a:t>l’Association des </a:t>
            </a:r>
            <a:r>
              <a:rPr lang="fr-CH" sz="1600" dirty="0"/>
              <a:t>Communes forestières </a:t>
            </a:r>
            <a:r>
              <a:rPr lang="fr-CH" sz="1600" dirty="0" smtClean="0"/>
              <a:t>Auvergne-Rhône-Alpes	</a:t>
            </a:r>
            <a:br>
              <a:rPr lang="fr-CH" sz="1600" dirty="0" smtClean="0"/>
            </a:br>
            <a:r>
              <a:rPr lang="fr-CH" sz="1600" dirty="0" smtClean="0">
                <a:hlinkClick r:id="rId3" action="ppaction://hlinkpres?slideindex=1&amp;slidetitle="/>
              </a:rPr>
              <a:t>	</a:t>
            </a:r>
            <a:r>
              <a:rPr lang="fr-CH" sz="1600" b="1" dirty="0" smtClean="0">
                <a:hlinkClick r:id="rId3" action="ppaction://hlinkpres?slideindex=1&amp;slidetitle="/>
              </a:rPr>
              <a:t>Jean Rosset</a:t>
            </a:r>
            <a:r>
              <a:rPr lang="fr-CH" sz="1600" dirty="0" smtClean="0"/>
              <a:t>, </a:t>
            </a:r>
            <a:r>
              <a:rPr lang="fr-CH" sz="1600" dirty="0"/>
              <a:t>Président de la Société Forestière </a:t>
            </a:r>
            <a:r>
              <a:rPr lang="fr-CH" sz="1600" dirty="0" smtClean="0"/>
              <a:t>Suisse</a:t>
            </a:r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>
                <a:hlinkClick r:id="rId4" action="ppaction://hlinkpres?slideindex=1&amp;slidetitle="/>
              </a:rPr>
              <a:t>Patrik </a:t>
            </a:r>
            <a:r>
              <a:rPr lang="fr-CH" sz="1600" b="1" dirty="0" err="1">
                <a:hlinkClick r:id="rId4" action="ppaction://hlinkpres?slideindex=1&amp;slidetitle="/>
              </a:rPr>
              <a:t>Fouvy</a:t>
            </a:r>
            <a:r>
              <a:rPr lang="fr-CH" sz="1600" dirty="0" smtClean="0"/>
              <a:t>, </a:t>
            </a:r>
            <a:r>
              <a:rPr lang="fr-CH" sz="1600" dirty="0"/>
              <a:t>Directeur, service du paysage et des forêts, État </a:t>
            </a:r>
            <a:r>
              <a:rPr lang="fr-CH" sz="1600" dirty="0" smtClean="0"/>
              <a:t>de Genève</a:t>
            </a:r>
            <a:r>
              <a:rPr lang="fr-CH" sz="1600" dirty="0"/>
              <a:t>.</a:t>
            </a:r>
            <a:endParaRPr lang="fr-CH" sz="1600" dirty="0" smtClean="0"/>
          </a:p>
          <a:p>
            <a:pPr marL="893763" indent="-893763"/>
            <a:endParaRPr lang="fr-CH" dirty="0"/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10h40 	</a:t>
            </a:r>
            <a:r>
              <a:rPr lang="fr-CH" sz="1600" dirty="0" smtClean="0">
                <a:solidFill>
                  <a:srgbClr val="762700"/>
                </a:solidFill>
                <a:hlinkClick r:id="rId5" action="ppaction://hlinkpres?slideindex=1&amp;slidetitle="/>
              </a:rPr>
              <a:t>Table ronde</a:t>
            </a:r>
            <a:r>
              <a:rPr lang="fr-CH" sz="1600" dirty="0" smtClean="0">
                <a:solidFill>
                  <a:srgbClr val="762700"/>
                </a:solidFill>
              </a:rPr>
              <a:t> 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Région, la coopération transfrontalière fait-elle sens à l’heure des grands débats sur les labels et la provenance des bois? </a:t>
            </a:r>
          </a:p>
          <a:p>
            <a:pPr marL="893763" indent="-893763"/>
            <a:r>
              <a:rPr lang="fr-CH" sz="1600" b="1" dirty="0" smtClean="0"/>
              <a:t>	Olivier </a:t>
            </a:r>
            <a:r>
              <a:rPr lang="fr-CH" sz="1600" b="1" dirty="0" err="1"/>
              <a:t>Chaumontet</a:t>
            </a:r>
            <a:r>
              <a:rPr lang="fr-CH" sz="1600" dirty="0" smtClean="0"/>
              <a:t>, </a:t>
            </a:r>
            <a:r>
              <a:rPr lang="fr-CH" sz="1600" dirty="0"/>
              <a:t>Communes forestières </a:t>
            </a:r>
            <a:r>
              <a:rPr lang="fr-CH" sz="1600" dirty="0" smtClean="0"/>
              <a:t>Auvergne-Rhône-Alpes</a:t>
            </a:r>
            <a:br>
              <a:rPr lang="fr-CH" sz="1600" dirty="0" smtClean="0"/>
            </a:br>
            <a:r>
              <a:rPr lang="fr-CH" sz="1600" b="1" dirty="0" smtClean="0"/>
              <a:t>Lionel Duchamp</a:t>
            </a:r>
            <a:r>
              <a:rPr lang="fr-CH" sz="1600" dirty="0" smtClean="0"/>
              <a:t>, </a:t>
            </a:r>
            <a:r>
              <a:rPr lang="fr-CH" sz="1600" dirty="0"/>
              <a:t>Pôle Excellence Bois, Pays de </a:t>
            </a:r>
            <a:r>
              <a:rPr lang="fr-CH" sz="1600" dirty="0" smtClean="0"/>
              <a:t>Savoie</a:t>
            </a:r>
            <a:br>
              <a:rPr lang="fr-CH" sz="1600" dirty="0" smtClean="0"/>
            </a:br>
            <a:r>
              <a:rPr lang="fr-CH" sz="1600" b="1" dirty="0" smtClean="0"/>
              <a:t>Daniel </a:t>
            </a:r>
            <a:r>
              <a:rPr lang="fr-CH" sz="1600" b="1" dirty="0"/>
              <a:t>Ingold</a:t>
            </a:r>
            <a:r>
              <a:rPr lang="fr-CH" sz="1600" dirty="0" smtClean="0"/>
              <a:t>, Directeur </a:t>
            </a:r>
            <a:r>
              <a:rPr lang="fr-CH" sz="1600" dirty="0"/>
              <a:t>Cedotec, office romand de Lignum </a:t>
            </a:r>
            <a:r>
              <a:rPr lang="fr-CH" dirty="0" smtClean="0"/>
              <a:t>	</a:t>
            </a:r>
            <a:endParaRPr lang="fr-CH" dirty="0"/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411747" y="4521566"/>
            <a:ext cx="9144000" cy="56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H" dirty="0" smtClean="0">
                <a:solidFill>
                  <a:srgbClr val="762700"/>
                </a:solidFill>
              </a:rPr>
              <a:t>Acte 2 : L’investissement durable</a:t>
            </a:r>
            <a:endParaRPr lang="fr-CH" dirty="0">
              <a:solidFill>
                <a:srgbClr val="7627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17102" y="5085128"/>
            <a:ext cx="11658357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 smtClean="0">
                <a:solidFill>
                  <a:srgbClr val="762700"/>
                </a:solidFill>
              </a:rPr>
              <a:t>11h15	</a:t>
            </a:r>
            <a:r>
              <a:rPr lang="fr-CH" sz="1600" dirty="0" smtClean="0">
                <a:solidFill>
                  <a:srgbClr val="762700"/>
                </a:solidFill>
                <a:hlinkClick r:id="rId6" action="ppaction://hlinkpres?slideindex=1&amp;slidetitle="/>
              </a:rPr>
              <a:t>Table ronde</a:t>
            </a:r>
            <a:r>
              <a:rPr lang="fr-CH" sz="1600" dirty="0" smtClean="0">
                <a:solidFill>
                  <a:srgbClr val="762700"/>
                </a:solidFill>
              </a:rPr>
              <a:t> 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/>
              <a:t>	</a:t>
            </a:r>
            <a:r>
              <a:rPr lang="fr-CH" sz="1600" b="1" dirty="0" smtClean="0"/>
              <a:t>David </a:t>
            </a:r>
            <a:r>
              <a:rPr lang="fr-CH" sz="1600" b="1" dirty="0" err="1"/>
              <a:t>Hiler</a:t>
            </a:r>
            <a:r>
              <a:rPr lang="fr-CH" sz="1600" dirty="0"/>
              <a:t>, Vice-président de </a:t>
            </a:r>
            <a:r>
              <a:rPr lang="fr-CH" sz="1600" dirty="0" err="1" smtClean="0"/>
              <a:t>Sustainable</a:t>
            </a:r>
            <a:r>
              <a:rPr lang="fr-CH" sz="1600" dirty="0" smtClean="0"/>
              <a:t> Finance </a:t>
            </a:r>
            <a:r>
              <a:rPr lang="fr-CH" sz="1600" dirty="0"/>
              <a:t>Geneva</a:t>
            </a:r>
          </a:p>
          <a:p>
            <a:r>
              <a:rPr lang="fr-CH" sz="1600" dirty="0" smtClean="0"/>
              <a:t>	</a:t>
            </a:r>
            <a:r>
              <a:rPr lang="fr-CH" sz="1600" b="1" dirty="0" smtClean="0"/>
              <a:t>François </a:t>
            </a:r>
            <a:r>
              <a:rPr lang="fr-CH" sz="1600" b="1" dirty="0" err="1"/>
              <a:t>Leforestier</a:t>
            </a:r>
            <a:r>
              <a:rPr lang="fr-CH" sz="1600" dirty="0"/>
              <a:t>, Cabinet </a:t>
            </a:r>
            <a:r>
              <a:rPr lang="fr-CH" sz="1600" dirty="0" err="1"/>
              <a:t>Leforestier</a:t>
            </a:r>
            <a:r>
              <a:rPr lang="fr-CH" sz="1600" dirty="0"/>
              <a:t> Ltd</a:t>
            </a:r>
          </a:p>
          <a:p>
            <a:r>
              <a:rPr lang="fr-CH" sz="1600" dirty="0" smtClean="0"/>
              <a:t>	</a:t>
            </a:r>
            <a:r>
              <a:rPr lang="fr-CH" sz="1600" b="1" dirty="0" smtClean="0"/>
              <a:t>Claudio </a:t>
            </a:r>
            <a:r>
              <a:rPr lang="fr-CH" sz="1600" b="1" dirty="0" err="1"/>
              <a:t>Morelli</a:t>
            </a:r>
            <a:r>
              <a:rPr lang="fr-CH" sz="1600" dirty="0"/>
              <a:t>, Pictet </a:t>
            </a:r>
            <a:r>
              <a:rPr lang="fr-CH" sz="1600" dirty="0" err="1"/>
              <a:t>Asset</a:t>
            </a:r>
            <a:r>
              <a:rPr lang="fr-CH" sz="1600" dirty="0"/>
              <a:t> Management (</a:t>
            </a:r>
            <a:r>
              <a:rPr lang="fr-CH" sz="1600" dirty="0" smtClean="0"/>
              <a:t>Funds </a:t>
            </a:r>
            <a:r>
              <a:rPr lang="fr-CH" sz="1600" dirty="0" err="1" smtClean="0"/>
              <a:t>Timber</a:t>
            </a:r>
            <a:r>
              <a:rPr lang="fr-CH" sz="1600" dirty="0" smtClean="0"/>
              <a:t>)</a:t>
            </a:r>
          </a:p>
          <a:p>
            <a:r>
              <a:rPr lang="fr-CH" sz="1600" dirty="0"/>
              <a:t>	</a:t>
            </a:r>
            <a:r>
              <a:rPr lang="fr-CH" sz="1600" b="1" dirty="0" smtClean="0"/>
              <a:t>Jean </a:t>
            </a:r>
            <a:r>
              <a:rPr lang="fr-CH" sz="1600" b="1" dirty="0" err="1"/>
              <a:t>Laville</a:t>
            </a:r>
            <a:r>
              <a:rPr lang="fr-CH" sz="1600" dirty="0"/>
              <a:t>, Associé de </a:t>
            </a:r>
            <a:r>
              <a:rPr lang="fr-CH" sz="1600" dirty="0" err="1"/>
              <a:t>Conser</a:t>
            </a:r>
            <a:r>
              <a:rPr lang="fr-CH" sz="1600" dirty="0"/>
              <a:t> SA et directeur </a:t>
            </a:r>
            <a:r>
              <a:rPr lang="fr-CH" sz="1600" dirty="0" smtClean="0"/>
              <a:t>adjoint de </a:t>
            </a:r>
            <a:r>
              <a:rPr lang="fr-CH" sz="1600" dirty="0" err="1"/>
              <a:t>Swiss</a:t>
            </a:r>
            <a:r>
              <a:rPr lang="fr-CH" sz="1600" dirty="0"/>
              <a:t> </a:t>
            </a:r>
            <a:r>
              <a:rPr lang="fr-CH" sz="1600" dirty="0" err="1"/>
              <a:t>Sustainable</a:t>
            </a:r>
            <a:r>
              <a:rPr lang="fr-CH" sz="1600" dirty="0"/>
              <a:t> Finance </a:t>
            </a:r>
            <a:endParaRPr lang="fr-CH" sz="1600" dirty="0" smtClean="0"/>
          </a:p>
          <a:p>
            <a:endParaRPr lang="fr-CH" sz="1600" dirty="0"/>
          </a:p>
          <a:p>
            <a:r>
              <a:rPr lang="fr-CH" sz="1600" dirty="0" smtClean="0">
                <a:solidFill>
                  <a:srgbClr val="762700"/>
                </a:solidFill>
              </a:rPr>
              <a:t>12H10	Pause déjeuner, reprise 13h30</a:t>
            </a:r>
            <a:r>
              <a:rPr lang="fr-CH" dirty="0" smtClean="0"/>
              <a:t>	</a:t>
            </a:r>
            <a:endParaRPr lang="fr-CH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7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13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re 1"/>
          <p:cNvSpPr txBox="1">
            <a:spLocks/>
          </p:cNvSpPr>
          <p:nvPr/>
        </p:nvSpPr>
        <p:spPr>
          <a:xfrm>
            <a:off x="374327" y="68055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FILIÈRE FORÊT-BOIS </a:t>
            </a:r>
            <a:b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APPRÉHENDÉE DANS SON ENSEMBLE </a:t>
            </a:r>
            <a:endParaRPr lang="fr-CH" sz="28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à nos partenaires et sponsors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4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205515"/>
            <a:ext cx="9144000" cy="563562"/>
          </a:xfrm>
        </p:spPr>
        <p:txBody>
          <a:bodyPr/>
          <a:lstStyle/>
          <a:p>
            <a:pPr algn="l"/>
            <a:r>
              <a:rPr lang="fr-CH" dirty="0" smtClean="0">
                <a:solidFill>
                  <a:srgbClr val="762700"/>
                </a:solidFill>
              </a:rPr>
              <a:t>Acte 3 : Bois énergie</a:t>
            </a:r>
            <a:endParaRPr lang="fr-CH" dirty="0">
              <a:solidFill>
                <a:srgbClr val="7627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17102" y="1747132"/>
            <a:ext cx="115235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13h30	Introduction et modération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	</a:t>
            </a:r>
            <a:r>
              <a:rPr lang="fr-CH" sz="1600" b="1" dirty="0" smtClean="0"/>
              <a:t>Claude Haegi</a:t>
            </a:r>
            <a:r>
              <a:rPr lang="fr-CH" sz="1600" dirty="0" smtClean="0"/>
              <a:t>, Président des Rencontres </a:t>
            </a:r>
            <a:r>
              <a:rPr lang="fr-CH" sz="1600" dirty="0" err="1" smtClean="0"/>
              <a:t>WoodRise</a:t>
            </a:r>
            <a:r>
              <a:rPr lang="fr-CH" sz="1600" dirty="0" smtClean="0"/>
              <a:t> et de Lignum Genève</a:t>
            </a:r>
          </a:p>
          <a:p>
            <a:pPr marL="893763" indent="-893763"/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13h35	Stratégie énergétique 2050</a:t>
            </a:r>
            <a:r>
              <a:rPr lang="fr-CH" sz="1600" dirty="0" smtClean="0"/>
              <a:t>	</a:t>
            </a:r>
          </a:p>
          <a:p>
            <a:pPr marL="893763" indent="-893763"/>
            <a:r>
              <a:rPr lang="fr-CH" sz="1600" b="1" dirty="0"/>
              <a:t>	</a:t>
            </a:r>
            <a:r>
              <a:rPr lang="fr-CH" sz="1600" b="1" dirty="0">
                <a:hlinkClick r:id="rId2" action="ppaction://hlinkpres?slideindex=1&amp;slidetitle="/>
              </a:rPr>
              <a:t>Daniel </a:t>
            </a:r>
            <a:r>
              <a:rPr lang="fr-CH" sz="1600" b="1" dirty="0" err="1" smtClean="0">
                <a:hlinkClick r:id="rId2" action="ppaction://hlinkpres?slideindex=1&amp;slidetitle="/>
              </a:rPr>
              <a:t>Büchel</a:t>
            </a:r>
            <a:r>
              <a:rPr lang="fr-CH" sz="1600" dirty="0" smtClean="0"/>
              <a:t>, Sous-directeur </a:t>
            </a:r>
            <a:r>
              <a:rPr lang="fr-CH" sz="1600" dirty="0"/>
              <a:t>de l’Office fédéral de l’énergie, </a:t>
            </a:r>
            <a:r>
              <a:rPr lang="fr-CH" sz="1600" dirty="0" smtClean="0"/>
              <a:t>directeur du </a:t>
            </a:r>
            <a:r>
              <a:rPr lang="fr-CH" sz="1600" dirty="0"/>
              <a:t>programme </a:t>
            </a:r>
            <a:r>
              <a:rPr lang="fr-CH" sz="1600" dirty="0" err="1"/>
              <a:t>SuisseEnergie</a:t>
            </a:r>
            <a:r>
              <a:rPr lang="fr-CH" sz="1600" dirty="0"/>
              <a:t> et </a:t>
            </a:r>
            <a:r>
              <a:rPr lang="fr-CH" sz="1600" dirty="0" smtClean="0"/>
              <a:t/>
            </a:r>
            <a:br>
              <a:rPr lang="fr-CH" sz="1600" dirty="0" smtClean="0"/>
            </a:br>
            <a:r>
              <a:rPr lang="fr-CH" sz="1600" dirty="0" smtClean="0"/>
              <a:t>chef </a:t>
            </a:r>
            <a:r>
              <a:rPr lang="fr-CH" sz="1600" dirty="0"/>
              <a:t>de la division </a:t>
            </a:r>
            <a:r>
              <a:rPr lang="fr-CH" sz="1600" dirty="0" smtClean="0"/>
              <a:t>des énergies renouvelables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>
                <a:hlinkClick r:id="rId3" action="ppaction://hlinkpres?slideindex=1&amp;slidetitle="/>
              </a:rPr>
              <a:t>Philippe Royer</a:t>
            </a:r>
            <a:r>
              <a:rPr lang="fr-CH" sz="1600" dirty="0" smtClean="0"/>
              <a:t>, Directeur</a:t>
            </a:r>
            <a:r>
              <a:rPr lang="fr-CH" sz="1600" dirty="0"/>
              <a:t>, service de l’air, du bruit et des </a:t>
            </a:r>
            <a:r>
              <a:rPr lang="fr-CH" sz="1600" dirty="0" smtClean="0"/>
              <a:t>rayonnements non </a:t>
            </a:r>
            <a:r>
              <a:rPr lang="fr-CH" sz="1600" dirty="0"/>
              <a:t>ionisants, État de </a:t>
            </a:r>
            <a:r>
              <a:rPr lang="fr-CH" sz="1600" dirty="0" smtClean="0"/>
              <a:t>Genève</a:t>
            </a:r>
          </a:p>
          <a:p>
            <a:pPr marL="893763" indent="-893763"/>
            <a:endParaRPr lang="fr-CH" sz="1600" dirty="0"/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14h10</a:t>
            </a:r>
            <a:r>
              <a:rPr lang="fr-CH" sz="1600" dirty="0" smtClean="0"/>
              <a:t>	</a:t>
            </a:r>
            <a:r>
              <a:rPr lang="fr-CH" sz="1600" dirty="0" smtClean="0">
                <a:solidFill>
                  <a:srgbClr val="762700"/>
                </a:solidFill>
                <a:hlinkClick r:id="rId4" action="ppaction://hlinkpres?slideindex=1&amp;slidetitle="/>
              </a:rPr>
              <a:t>Table ronde</a:t>
            </a:r>
            <a:r>
              <a:rPr lang="fr-CH" sz="1600" dirty="0" smtClean="0">
                <a:solidFill>
                  <a:srgbClr val="762700"/>
                </a:solidFill>
              </a:rPr>
              <a:t> 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Les </a:t>
            </a:r>
            <a:r>
              <a:rPr lang="fr-CH" sz="1600" dirty="0">
                <a:solidFill>
                  <a:srgbClr val="762700"/>
                </a:solidFill>
              </a:rPr>
              <a:t>lois du marché </a:t>
            </a:r>
            <a:r>
              <a:rPr lang="fr-CH" sz="1600" dirty="0" smtClean="0">
                <a:solidFill>
                  <a:srgbClr val="762700"/>
                </a:solidFill>
              </a:rPr>
              <a:t>constituent-elles le </a:t>
            </a:r>
            <a:r>
              <a:rPr lang="fr-CH" sz="1600" dirty="0">
                <a:solidFill>
                  <a:srgbClr val="762700"/>
                </a:solidFill>
              </a:rPr>
              <a:t>juste critère pour fixer le prix de l’énergie </a:t>
            </a:r>
            <a:r>
              <a:rPr lang="fr-CH" sz="1600" dirty="0" smtClean="0">
                <a:solidFill>
                  <a:srgbClr val="762700"/>
                </a:solidFill>
              </a:rPr>
              <a:t>et 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permettent-elles </a:t>
            </a:r>
            <a:r>
              <a:rPr lang="fr-CH" sz="1600" dirty="0">
                <a:solidFill>
                  <a:srgbClr val="762700"/>
                </a:solidFill>
              </a:rPr>
              <a:t>d’exploiter </a:t>
            </a:r>
            <a:r>
              <a:rPr lang="fr-CH" sz="1600" dirty="0" smtClean="0">
                <a:solidFill>
                  <a:srgbClr val="762700"/>
                </a:solidFill>
              </a:rPr>
              <a:t>l’important potentiel du bois </a:t>
            </a:r>
            <a:r>
              <a:rPr lang="fr-CH" sz="1600" dirty="0">
                <a:solidFill>
                  <a:srgbClr val="762700"/>
                </a:solidFill>
              </a:rPr>
              <a:t>?</a:t>
            </a:r>
            <a:r>
              <a:rPr lang="fr-CH" sz="1600" dirty="0" smtClean="0">
                <a:solidFill>
                  <a:srgbClr val="762700"/>
                </a:solidFill>
              </a:rPr>
              <a:t> 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	</a:t>
            </a:r>
            <a:r>
              <a:rPr lang="fr-CH" sz="1600" b="1" dirty="0" smtClean="0"/>
              <a:t>Jean-Michel </a:t>
            </a:r>
            <a:r>
              <a:rPr lang="fr-CH" sz="1600" b="1" dirty="0" err="1"/>
              <a:t>Bonvin</a:t>
            </a:r>
            <a:r>
              <a:rPr lang="fr-CH" sz="1600" dirty="0"/>
              <a:t>, Directeur </a:t>
            </a:r>
            <a:r>
              <a:rPr lang="fr-CH" sz="1600" dirty="0" err="1"/>
              <a:t>GreenWatt</a:t>
            </a:r>
            <a:r>
              <a:rPr lang="fr-CH" sz="1600" dirty="0"/>
              <a:t> Groupe </a:t>
            </a:r>
            <a:r>
              <a:rPr lang="fr-CH" sz="1600" dirty="0" smtClean="0"/>
              <a:t>E</a:t>
            </a: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 smtClean="0"/>
              <a:t>Nicolas Evrard</a:t>
            </a:r>
            <a:r>
              <a:rPr lang="fr-CH" sz="1600" dirty="0" smtClean="0"/>
              <a:t>, Vice-président de la communauté de communes de la vallée de Chamonix</a:t>
            </a:r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 smtClean="0"/>
              <a:t>Etienne </a:t>
            </a:r>
            <a:r>
              <a:rPr lang="fr-CH" sz="1600" b="1" dirty="0"/>
              <a:t>de </a:t>
            </a:r>
            <a:r>
              <a:rPr lang="fr-CH" sz="1600" b="1" dirty="0" err="1"/>
              <a:t>Beauval</a:t>
            </a:r>
            <a:r>
              <a:rPr lang="fr-CH" sz="1600" dirty="0"/>
              <a:t>, Directeur des projets </a:t>
            </a:r>
            <a:r>
              <a:rPr lang="fr-CH" sz="1600" dirty="0" smtClean="0"/>
              <a:t>industriels de </a:t>
            </a:r>
            <a:r>
              <a:rPr lang="fr-CH" sz="1600" dirty="0" err="1"/>
              <a:t>Sogetri</a:t>
            </a:r>
            <a:r>
              <a:rPr lang="fr-CH" sz="1600" dirty="0"/>
              <a:t> SA, Groupe </a:t>
            </a:r>
            <a:r>
              <a:rPr lang="fr-CH" sz="1600" dirty="0" err="1"/>
              <a:t>Helvetia</a:t>
            </a:r>
            <a:r>
              <a:rPr lang="fr-CH" sz="1600" dirty="0"/>
              <a:t> </a:t>
            </a:r>
            <a:r>
              <a:rPr lang="fr-CH" sz="1600" dirty="0" smtClean="0"/>
              <a:t>Environnement</a:t>
            </a:r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 smtClean="0"/>
              <a:t>Hervé </a:t>
            </a:r>
            <a:r>
              <a:rPr lang="fr-CH" sz="1600" b="1" dirty="0" err="1"/>
              <a:t>Houin</a:t>
            </a:r>
            <a:r>
              <a:rPr lang="fr-CH" sz="1600" dirty="0"/>
              <a:t>, Directeur territorial de l’Office </a:t>
            </a:r>
            <a:r>
              <a:rPr lang="fr-CH" sz="1600" dirty="0" smtClean="0"/>
              <a:t>National des </a:t>
            </a:r>
            <a:r>
              <a:rPr lang="fr-CH" sz="1600" dirty="0"/>
              <a:t>Forêts </a:t>
            </a:r>
            <a:r>
              <a:rPr lang="fr-CH" sz="1600" dirty="0" smtClean="0"/>
              <a:t>Auvergne-Rhône-Alpes</a:t>
            </a:r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 smtClean="0"/>
              <a:t>Olivier </a:t>
            </a:r>
            <a:r>
              <a:rPr lang="fr-CH" sz="1600" b="1" dirty="0"/>
              <a:t>Andres</a:t>
            </a:r>
            <a:r>
              <a:rPr lang="fr-CH" sz="1600" dirty="0"/>
              <a:t>, Directeur général, office cantonal </a:t>
            </a:r>
            <a:r>
              <a:rPr lang="fr-CH" sz="1600" dirty="0" smtClean="0"/>
              <a:t>de l’énergie</a:t>
            </a:r>
            <a:r>
              <a:rPr lang="fr-CH" sz="1600" dirty="0"/>
              <a:t>, État de </a:t>
            </a:r>
            <a:r>
              <a:rPr lang="fr-CH" sz="1600" dirty="0" smtClean="0"/>
              <a:t>Genève</a:t>
            </a:r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 smtClean="0"/>
              <a:t>François </a:t>
            </a:r>
            <a:r>
              <a:rPr lang="fr-CH" sz="1600" b="1" dirty="0" err="1"/>
              <a:t>Vuille</a:t>
            </a:r>
            <a:r>
              <a:rPr lang="fr-CH" sz="1600" dirty="0"/>
              <a:t>, Directeur de l’énergie, </a:t>
            </a:r>
            <a:r>
              <a:rPr lang="fr-CH" sz="1600" dirty="0" smtClean="0"/>
              <a:t>Vaud</a:t>
            </a:r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 smtClean="0"/>
              <a:t>Lionel </a:t>
            </a:r>
            <a:r>
              <a:rPr lang="fr-CH" sz="1600" b="1" dirty="0"/>
              <a:t>Piet</a:t>
            </a:r>
            <a:r>
              <a:rPr lang="fr-CH" sz="1600" dirty="0"/>
              <a:t>, Directeur général de la coopérative COFORET</a:t>
            </a:r>
            <a:endParaRPr lang="fr-CH" sz="1600" dirty="0" smtClean="0"/>
          </a:p>
          <a:p>
            <a:pPr marL="893763" indent="-893763"/>
            <a:r>
              <a:rPr lang="fr-CH" sz="1600" dirty="0"/>
              <a:t>	</a:t>
            </a:r>
            <a:endParaRPr lang="fr-CH" sz="1600" dirty="0" smtClean="0"/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15h30	Pause café, reprise 16h00</a:t>
            </a: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5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8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/>
          <p:cNvSpPr txBox="1">
            <a:spLocks/>
          </p:cNvSpPr>
          <p:nvPr/>
        </p:nvSpPr>
        <p:spPr>
          <a:xfrm>
            <a:off x="374327" y="68055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FILIÈRE FORÊT-BOIS </a:t>
            </a:r>
            <a:b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APPRÉHENDÉE DANS SON ENSEMBLE </a:t>
            </a:r>
            <a:endParaRPr lang="fr-CH" sz="28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36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à nos partenaires et sponsors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57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205515"/>
            <a:ext cx="9144000" cy="563562"/>
          </a:xfrm>
        </p:spPr>
        <p:txBody>
          <a:bodyPr/>
          <a:lstStyle/>
          <a:p>
            <a:pPr algn="l"/>
            <a:r>
              <a:rPr lang="fr-CH" smtClean="0">
                <a:solidFill>
                  <a:srgbClr val="762700"/>
                </a:solidFill>
              </a:rPr>
              <a:t>Acte 4 </a:t>
            </a:r>
            <a:r>
              <a:rPr lang="fr-CH" dirty="0" smtClean="0">
                <a:solidFill>
                  <a:srgbClr val="762700"/>
                </a:solidFill>
              </a:rPr>
              <a:t>: Industrie du bois </a:t>
            </a:r>
            <a:endParaRPr lang="fr-CH" dirty="0">
              <a:solidFill>
                <a:srgbClr val="7627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17102" y="1747132"/>
            <a:ext cx="115235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16h00	Quel est le rôle de l’industrie du bois dans la </a:t>
            </a:r>
            <a:r>
              <a:rPr lang="fr-CH" sz="1600" dirty="0" err="1" smtClean="0">
                <a:solidFill>
                  <a:srgbClr val="762700"/>
                </a:solidFill>
              </a:rPr>
              <a:t>bioéconomie</a:t>
            </a:r>
            <a:r>
              <a:rPr lang="fr-CH" sz="1600" dirty="0">
                <a:solidFill>
                  <a:srgbClr val="762700"/>
                </a:solidFill>
              </a:rPr>
              <a:t> </a:t>
            </a:r>
            <a:r>
              <a:rPr lang="fr-CH" sz="1600" dirty="0" smtClean="0">
                <a:solidFill>
                  <a:srgbClr val="762700"/>
                </a:solidFill>
              </a:rPr>
              <a:t>du futur ?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b="1" dirty="0" smtClean="0">
                <a:hlinkClick r:id="rId2" action="ppaction://hlinkpres?slideindex=1&amp;slidetitle="/>
              </a:rPr>
              <a:t>Michael </a:t>
            </a:r>
            <a:r>
              <a:rPr lang="fr-CH" sz="1600" b="1" dirty="0">
                <a:hlinkClick r:id="rId2" action="ppaction://hlinkpres?slideindex=1&amp;slidetitle="/>
              </a:rPr>
              <a:t>Gautschi</a:t>
            </a:r>
            <a:r>
              <a:rPr lang="fr-CH" sz="1600" dirty="0"/>
              <a:t>, Directeur Industrie Bois </a:t>
            </a:r>
            <a:r>
              <a:rPr lang="fr-CH" sz="1600" dirty="0" smtClean="0"/>
              <a:t>Suisse</a:t>
            </a: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 smtClean="0">
                <a:hlinkClick r:id="rId3" action="ppaction://hlinkpres?slideindex=1&amp;slidetitle="/>
              </a:rPr>
              <a:t>Lucile </a:t>
            </a:r>
            <a:r>
              <a:rPr lang="fr-CH" sz="1600" b="1" dirty="0">
                <a:hlinkClick r:id="rId3" action="ppaction://hlinkpres?slideindex=1&amp;slidetitle="/>
              </a:rPr>
              <a:t>Delaunay-</a:t>
            </a:r>
            <a:r>
              <a:rPr lang="fr-CH" sz="1600" b="1" dirty="0" err="1">
                <a:hlinkClick r:id="rId3" action="ppaction://hlinkpres?slideindex=1&amp;slidetitle="/>
              </a:rPr>
              <a:t>Driquert</a:t>
            </a:r>
            <a:r>
              <a:rPr lang="fr-CH" sz="1600" dirty="0"/>
              <a:t>, </a:t>
            </a:r>
            <a:r>
              <a:rPr lang="fr-CH" sz="1600" dirty="0" err="1"/>
              <a:t>Weidmann</a:t>
            </a:r>
            <a:r>
              <a:rPr lang="fr-CH" sz="1600" dirty="0"/>
              <a:t> </a:t>
            </a:r>
            <a:r>
              <a:rPr lang="fr-CH" sz="1600" dirty="0" smtClean="0"/>
              <a:t>Group</a:t>
            </a:r>
          </a:p>
          <a:p>
            <a:pPr marL="893763" indent="-893763"/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16h25	</a:t>
            </a:r>
            <a:r>
              <a:rPr lang="fr-CH" sz="1600" dirty="0" smtClean="0">
                <a:solidFill>
                  <a:srgbClr val="762700"/>
                </a:solidFill>
                <a:hlinkClick r:id="rId4" action="ppaction://hlinkpres?slideindex=1&amp;slidetitle="/>
              </a:rPr>
              <a:t>Table ronde</a:t>
            </a:r>
            <a:r>
              <a:rPr lang="fr-CH" sz="1600" dirty="0" smtClean="0">
                <a:solidFill>
                  <a:srgbClr val="762700"/>
                </a:solidFill>
              </a:rPr>
              <a:t> 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Quel </a:t>
            </a:r>
            <a:r>
              <a:rPr lang="fr-CH" sz="1600" dirty="0">
                <a:solidFill>
                  <a:srgbClr val="762700"/>
                </a:solidFill>
              </a:rPr>
              <a:t>scénario de gestion </a:t>
            </a:r>
            <a:r>
              <a:rPr lang="fr-CH" sz="1600" dirty="0" smtClean="0">
                <a:solidFill>
                  <a:srgbClr val="762700"/>
                </a:solidFill>
              </a:rPr>
              <a:t>forestière pour </a:t>
            </a:r>
            <a:r>
              <a:rPr lang="fr-CH" sz="1600" dirty="0">
                <a:solidFill>
                  <a:srgbClr val="762700"/>
                </a:solidFill>
              </a:rPr>
              <a:t>quel modèle de développement </a:t>
            </a:r>
            <a:r>
              <a:rPr lang="fr-CH" sz="1600" dirty="0" smtClean="0">
                <a:solidFill>
                  <a:srgbClr val="762700"/>
                </a:solidFill>
              </a:rPr>
              <a:t>?</a:t>
            </a: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 smtClean="0"/>
              <a:t>Michael </a:t>
            </a:r>
            <a:r>
              <a:rPr lang="fr-CH" sz="1600" b="1" dirty="0" err="1"/>
              <a:t>Gautschi</a:t>
            </a:r>
            <a:r>
              <a:rPr lang="fr-CH" sz="1600" dirty="0"/>
              <a:t>, Industrie Bois Suisse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Lucile </a:t>
            </a:r>
            <a:r>
              <a:rPr lang="fr-CH" sz="1600" b="1" dirty="0"/>
              <a:t>Delaunay-</a:t>
            </a:r>
            <a:r>
              <a:rPr lang="fr-CH" sz="1600" b="1" dirty="0" err="1"/>
              <a:t>Driquert</a:t>
            </a:r>
            <a:r>
              <a:rPr lang="fr-CH" sz="1600" dirty="0"/>
              <a:t>, </a:t>
            </a:r>
            <a:r>
              <a:rPr lang="fr-CH" sz="1600" dirty="0" err="1"/>
              <a:t>Weidmann</a:t>
            </a:r>
            <a:r>
              <a:rPr lang="fr-CH" sz="1600" dirty="0"/>
              <a:t> Group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Patrick </a:t>
            </a:r>
            <a:r>
              <a:rPr lang="fr-CH" sz="1600" b="1" dirty="0"/>
              <a:t>Corbat</a:t>
            </a:r>
            <a:r>
              <a:rPr lang="fr-CH" sz="1600" dirty="0"/>
              <a:t>, Directeur Général CORBAT A &amp; C SA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Stéphane </a:t>
            </a:r>
            <a:r>
              <a:rPr lang="fr-CH" sz="1600" b="1" dirty="0" err="1"/>
              <a:t>Grulois</a:t>
            </a:r>
            <a:r>
              <a:rPr lang="fr-CH" sz="1600" dirty="0"/>
              <a:t>, FCBA, Institut national technique </a:t>
            </a:r>
            <a:r>
              <a:rPr lang="fr-CH" sz="1600" dirty="0" smtClean="0"/>
              <a:t>de la </a:t>
            </a:r>
            <a:r>
              <a:rPr lang="fr-CH" sz="1600" dirty="0"/>
              <a:t>filière bois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Hans </a:t>
            </a:r>
            <a:r>
              <a:rPr lang="fr-CH" sz="1600" b="1" dirty="0" err="1"/>
              <a:t>Zurbrügg</a:t>
            </a:r>
            <a:r>
              <a:rPr lang="fr-CH" sz="1600" dirty="0"/>
              <a:t>, </a:t>
            </a:r>
            <a:r>
              <a:rPr lang="fr-CH" sz="1600" dirty="0" err="1"/>
              <a:t>Swisskrono</a:t>
            </a:r>
            <a:r>
              <a:rPr lang="fr-CH" sz="1600" dirty="0"/>
              <a:t> AG</a:t>
            </a:r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/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 smtClean="0">
                <a:solidFill>
                  <a:srgbClr val="762700"/>
                </a:solidFill>
              </a:rPr>
              <a:t>17h30	</a:t>
            </a:r>
            <a:r>
              <a:rPr lang="fr-CH" sz="1600" dirty="0" smtClean="0">
                <a:solidFill>
                  <a:srgbClr val="762700"/>
                </a:solidFill>
                <a:hlinkClick r:id="rId5" action="ppaction://hlinkpres?slideindex=1&amp;slidetitle="/>
              </a:rPr>
              <a:t>Conclusions</a:t>
            </a:r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 smtClean="0"/>
              <a:t>Christina </a:t>
            </a:r>
            <a:r>
              <a:rPr lang="fr-CH" sz="1600" b="1" dirty="0"/>
              <a:t>Giesch</a:t>
            </a:r>
            <a:r>
              <a:rPr lang="fr-CH" sz="1600" dirty="0"/>
              <a:t>, D</a:t>
            </a:r>
            <a:r>
              <a:rPr lang="fr-CH" sz="1600" dirty="0" smtClean="0"/>
              <a:t>irectrice de Forêt </a:t>
            </a:r>
            <a:r>
              <a:rPr lang="fr-CH" sz="1600" dirty="0"/>
              <a:t>Valais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Ernst </a:t>
            </a:r>
            <a:r>
              <a:rPr lang="fr-CH" sz="1600" b="1" dirty="0" err="1"/>
              <a:t>Zürcher</a:t>
            </a:r>
            <a:r>
              <a:rPr lang="fr-CH" sz="1600" dirty="0"/>
              <a:t>, P</a:t>
            </a:r>
            <a:r>
              <a:rPr lang="fr-CH" sz="1600" dirty="0" smtClean="0"/>
              <a:t>rofesseur et chercheur </a:t>
            </a:r>
            <a:r>
              <a:rPr lang="fr-CH" sz="1600" dirty="0"/>
              <a:t>en science du bois</a:t>
            </a:r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Josef </a:t>
            </a:r>
            <a:r>
              <a:rPr lang="fr-CH" sz="1600" b="1" dirty="0"/>
              <a:t>Hess</a:t>
            </a:r>
            <a:r>
              <a:rPr lang="fr-CH" sz="1600" dirty="0"/>
              <a:t>, Président de la Conférence suisse </a:t>
            </a:r>
            <a:r>
              <a:rPr lang="fr-CH" sz="1600" dirty="0" smtClean="0"/>
              <a:t>des Conseillers </a:t>
            </a:r>
            <a:r>
              <a:rPr lang="fr-CH" sz="1600" dirty="0"/>
              <a:t>d’État sur la forêt, la faune et les </a:t>
            </a:r>
            <a:r>
              <a:rPr lang="fr-CH" sz="1600" dirty="0" smtClean="0"/>
              <a:t>paysages; </a:t>
            </a:r>
            <a:br>
              <a:rPr lang="fr-CH" sz="1600" dirty="0" smtClean="0"/>
            </a:br>
            <a:r>
              <a:rPr lang="fr-CH" sz="1600" dirty="0" smtClean="0"/>
              <a:t>ancien vice-directeur </a:t>
            </a:r>
            <a:r>
              <a:rPr lang="fr-CH" sz="1600" dirty="0"/>
              <a:t>à l’Office fédéral de </a:t>
            </a:r>
            <a:r>
              <a:rPr lang="fr-CH" sz="1600" dirty="0" smtClean="0"/>
              <a:t>l’environnement</a:t>
            </a:r>
            <a:endParaRPr lang="fr-CH" sz="1600" dirty="0"/>
          </a:p>
          <a:p>
            <a:pPr marL="893763" indent="-893763"/>
            <a:r>
              <a:rPr lang="fr-CH" sz="1600" dirty="0" smtClean="0"/>
              <a:t>	</a:t>
            </a:r>
            <a:r>
              <a:rPr lang="fr-CH" sz="1600" b="1" dirty="0" smtClean="0"/>
              <a:t>Antonio </a:t>
            </a:r>
            <a:r>
              <a:rPr lang="fr-CH" sz="1600" b="1" dirty="0" err="1"/>
              <a:t>Hodgers</a:t>
            </a:r>
            <a:r>
              <a:rPr lang="fr-CH" sz="1600" dirty="0"/>
              <a:t>, Président du Conseil d’État </a:t>
            </a:r>
            <a:r>
              <a:rPr lang="fr-CH" sz="1600" dirty="0" smtClean="0"/>
              <a:t>de Genève </a:t>
            </a:r>
            <a:br>
              <a:rPr lang="fr-CH" sz="1600" dirty="0" smtClean="0"/>
            </a:br>
            <a:r>
              <a:rPr lang="fr-CH" sz="1600" dirty="0" smtClean="0"/>
              <a:t>	</a:t>
            </a:r>
            <a:r>
              <a:rPr lang="fr-CH" sz="1600" b="1" dirty="0" smtClean="0"/>
              <a:t>Claude Haegi, </a:t>
            </a:r>
            <a:r>
              <a:rPr lang="fr-CH" sz="1600" dirty="0" smtClean="0"/>
              <a:t>Président des Rencontres </a:t>
            </a:r>
            <a:r>
              <a:rPr lang="fr-CH" sz="1600" dirty="0" err="1" smtClean="0"/>
              <a:t>WoodRise</a:t>
            </a:r>
            <a:r>
              <a:rPr lang="fr-CH" sz="1600" dirty="0" smtClean="0"/>
              <a:t> et de Lignum Genève</a:t>
            </a:r>
          </a:p>
          <a:p>
            <a:pPr marL="893763" indent="-893763"/>
            <a:endParaRPr lang="fr-CH" sz="1600" b="1" dirty="0" smtClean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	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6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8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/>
          <p:cNvSpPr txBox="1">
            <a:spLocks/>
          </p:cNvSpPr>
          <p:nvPr/>
        </p:nvSpPr>
        <p:spPr>
          <a:xfrm>
            <a:off x="374327" y="68055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FILIÈRE FORÊT-BOIS </a:t>
            </a:r>
            <a:b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APPRÉHENDÉE DANS SON ENSEMBLE </a:t>
            </a:r>
            <a:endParaRPr lang="fr-CH" sz="28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75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votre participation et bon retour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9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87</Words>
  <Application>Microsoft Office PowerPoint</Application>
  <PresentationFormat>Grand écran</PresentationFormat>
  <Paragraphs>75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37</cp:revision>
  <dcterms:created xsi:type="dcterms:W3CDTF">2019-01-25T10:28:53Z</dcterms:created>
  <dcterms:modified xsi:type="dcterms:W3CDTF">2019-01-29T20:11:27Z</dcterms:modified>
</cp:coreProperties>
</file>