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90" r:id="rId2"/>
    <p:sldId id="584" r:id="rId3"/>
    <p:sldId id="601" r:id="rId4"/>
    <p:sldId id="596" r:id="rId5"/>
    <p:sldId id="540" r:id="rId6"/>
    <p:sldId id="618" r:id="rId7"/>
    <p:sldId id="545" r:id="rId8"/>
    <p:sldId id="614" r:id="rId9"/>
    <p:sldId id="608" r:id="rId10"/>
    <p:sldId id="613" r:id="rId11"/>
    <p:sldId id="592" r:id="rId12"/>
    <p:sldId id="590" r:id="rId13"/>
    <p:sldId id="599" r:id="rId14"/>
    <p:sldId id="563" r:id="rId15"/>
    <p:sldId id="579" r:id="rId16"/>
    <p:sldId id="595" r:id="rId17"/>
    <p:sldId id="561" r:id="rId18"/>
  </p:sldIdLst>
  <p:sldSz cx="12801600" cy="9601200" type="A3"/>
  <p:notesSz cx="6669088" cy="9775825"/>
  <p:defaultTextStyle>
    <a:defPPr>
      <a:defRPr lang="fr-FR"/>
    </a:defPPr>
    <a:lvl1pPr marL="0" algn="l" defTabSz="114151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70754" algn="l" defTabSz="114151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141510" algn="l" defTabSz="114151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712264" algn="l" defTabSz="114151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283020" algn="l" defTabSz="114151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853774" algn="l" defTabSz="114151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424527" algn="l" defTabSz="114151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995282" algn="l" defTabSz="114151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566037" algn="l" defTabSz="114151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>
          <p15:clr>
            <a:srgbClr val="A4A3A4"/>
          </p15:clr>
        </p15:guide>
        <p15:guide id="2" pos="40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99"/>
    <a:srgbClr val="CCFFCC"/>
    <a:srgbClr val="00823C"/>
    <a:srgbClr val="FFFFCC"/>
    <a:srgbClr val="FFFF99"/>
    <a:srgbClr val="9AD6E7"/>
    <a:srgbClr val="0000CC"/>
    <a:srgbClr val="FF33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71" autoAdjust="0"/>
    <p:restoredTop sz="78514" autoAdjust="0"/>
  </p:normalViewPr>
  <p:slideViewPr>
    <p:cSldViewPr>
      <p:cViewPr varScale="1">
        <p:scale>
          <a:sx n="60" d="100"/>
          <a:sy n="60" d="100"/>
        </p:scale>
        <p:origin x="1848" y="78"/>
      </p:cViewPr>
      <p:guideLst>
        <p:guide orient="horz" pos="3024"/>
        <p:guide pos="4032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indus\sftpub\ARRDT3\99_TEMP\pj\110\DIV_COV110_enni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 rtl="0">
              <a:defRPr lang="fr-CH" sz="16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fr-CH" sz="16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Evolution du volume sur pied en sv/ha</a:t>
            </a:r>
          </a:p>
        </c:rich>
      </c:tx>
      <c:layout>
        <c:manualLayout>
          <c:xMode val="edge"/>
          <c:yMode val="edge"/>
          <c:x val="0.23375653594771242"/>
          <c:y val="3.686964074698771E-2"/>
        </c:manualLayout>
      </c:layout>
      <c:overlay val="0"/>
      <c:spPr>
        <a:solidFill>
          <a:schemeClr val="lt1"/>
        </a:solidFill>
        <a:ln w="25400" cap="flat" cmpd="sng" algn="ctr">
          <a:noFill/>
          <a:prstDash val="solid"/>
        </a:ln>
        <a:effectLst/>
      </c:sp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'DIV (110)'!$P$7:$R$7</c:f>
              <c:strCache>
                <c:ptCount val="1"/>
                <c:pt idx="0">
                  <c:v>PETITS BOIS</c:v>
                </c:pt>
              </c:strCache>
            </c:strRef>
          </c:tx>
          <c:spPr>
            <a:solidFill>
              <a:srgbClr val="00B0F0"/>
            </a:solidFill>
            <a:ln w="12700">
              <a:solidFill>
                <a:srgbClr val="000000"/>
              </a:solidFill>
              <a:prstDash val="solid"/>
            </a:ln>
          </c:spPr>
          <c:cat>
            <c:numRef>
              <c:f>'DIV (110)'!$S$6:$AD$6</c:f>
              <c:numCache>
                <c:formatCode>0</c:formatCode>
                <c:ptCount val="12"/>
                <c:pt idx="0">
                  <c:v>1926</c:v>
                </c:pt>
                <c:pt idx="1">
                  <c:v>1932</c:v>
                </c:pt>
                <c:pt idx="2">
                  <c:v>1939</c:v>
                </c:pt>
                <c:pt idx="3">
                  <c:v>1946</c:v>
                </c:pt>
                <c:pt idx="4">
                  <c:v>1953</c:v>
                </c:pt>
                <c:pt idx="5">
                  <c:v>1960</c:v>
                </c:pt>
                <c:pt idx="6">
                  <c:v>1967</c:v>
                </c:pt>
                <c:pt idx="7">
                  <c:v>1975</c:v>
                </c:pt>
                <c:pt idx="8">
                  <c:v>1983</c:v>
                </c:pt>
                <c:pt idx="9">
                  <c:v>1992</c:v>
                </c:pt>
                <c:pt idx="10">
                  <c:v>2001</c:v>
                </c:pt>
                <c:pt idx="11" formatCode="General">
                  <c:v>2010</c:v>
                </c:pt>
              </c:numCache>
            </c:numRef>
          </c:cat>
          <c:val>
            <c:numRef>
              <c:f>'DIV (110)'!$S$7:$AD$7</c:f>
              <c:numCache>
                <c:formatCode>General</c:formatCode>
                <c:ptCount val="12"/>
                <c:pt idx="0">
                  <c:v>48.771999999999998</c:v>
                </c:pt>
                <c:pt idx="1">
                  <c:v>39.840000000000003</c:v>
                </c:pt>
                <c:pt idx="2">
                  <c:v>36</c:v>
                </c:pt>
                <c:pt idx="3">
                  <c:v>37.18</c:v>
                </c:pt>
                <c:pt idx="4">
                  <c:v>44.64</c:v>
                </c:pt>
                <c:pt idx="5">
                  <c:v>51.1</c:v>
                </c:pt>
                <c:pt idx="6">
                  <c:v>56.775999999999996</c:v>
                </c:pt>
                <c:pt idx="7">
                  <c:v>58.29</c:v>
                </c:pt>
                <c:pt idx="8">
                  <c:v>64.790000000000006</c:v>
                </c:pt>
                <c:pt idx="9">
                  <c:v>51.117999999999995</c:v>
                </c:pt>
                <c:pt idx="10">
                  <c:v>49.28</c:v>
                </c:pt>
                <c:pt idx="11">
                  <c:v>49.763999999999996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60-43B9-AFF3-08068BA40F69}"/>
            </c:ext>
          </c:extLst>
        </c:ser>
        <c:ser>
          <c:idx val="1"/>
          <c:order val="1"/>
          <c:tx>
            <c:strRef>
              <c:f>'DIV (110)'!$P$8:$R$8</c:f>
              <c:strCache>
                <c:ptCount val="1"/>
                <c:pt idx="0">
                  <c:v>BOIS MOYENS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cat>
            <c:numRef>
              <c:f>'DIV (110)'!$S$6:$AD$6</c:f>
              <c:numCache>
                <c:formatCode>0</c:formatCode>
                <c:ptCount val="12"/>
                <c:pt idx="0">
                  <c:v>1926</c:v>
                </c:pt>
                <c:pt idx="1">
                  <c:v>1932</c:v>
                </c:pt>
                <c:pt idx="2">
                  <c:v>1939</c:v>
                </c:pt>
                <c:pt idx="3">
                  <c:v>1946</c:v>
                </c:pt>
                <c:pt idx="4">
                  <c:v>1953</c:v>
                </c:pt>
                <c:pt idx="5">
                  <c:v>1960</c:v>
                </c:pt>
                <c:pt idx="6">
                  <c:v>1967</c:v>
                </c:pt>
                <c:pt idx="7">
                  <c:v>1975</c:v>
                </c:pt>
                <c:pt idx="8">
                  <c:v>1983</c:v>
                </c:pt>
                <c:pt idx="9">
                  <c:v>1992</c:v>
                </c:pt>
                <c:pt idx="10">
                  <c:v>2001</c:v>
                </c:pt>
                <c:pt idx="11" formatCode="General">
                  <c:v>2010</c:v>
                </c:pt>
              </c:numCache>
            </c:numRef>
          </c:cat>
          <c:val>
            <c:numRef>
              <c:f>'DIV (110)'!$S$8:$AD$8</c:f>
              <c:numCache>
                <c:formatCode>General</c:formatCode>
                <c:ptCount val="12"/>
                <c:pt idx="0">
                  <c:v>190.46</c:v>
                </c:pt>
                <c:pt idx="1">
                  <c:v>159.36000000000001</c:v>
                </c:pt>
                <c:pt idx="2">
                  <c:v>133.19999999999999</c:v>
                </c:pt>
                <c:pt idx="3">
                  <c:v>118.3</c:v>
                </c:pt>
                <c:pt idx="4">
                  <c:v>111.6</c:v>
                </c:pt>
                <c:pt idx="5">
                  <c:v>98.55</c:v>
                </c:pt>
                <c:pt idx="6">
                  <c:v>86.103999999999999</c:v>
                </c:pt>
                <c:pt idx="7">
                  <c:v>82.41</c:v>
                </c:pt>
                <c:pt idx="8">
                  <c:v>87.361999999999995</c:v>
                </c:pt>
                <c:pt idx="9">
                  <c:v>90.922999999999988</c:v>
                </c:pt>
                <c:pt idx="10">
                  <c:v>115.28</c:v>
                </c:pt>
                <c:pt idx="11">
                  <c:v>107.25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60-43B9-AFF3-08068BA40F69}"/>
            </c:ext>
          </c:extLst>
        </c:ser>
        <c:ser>
          <c:idx val="2"/>
          <c:order val="2"/>
          <c:tx>
            <c:strRef>
              <c:f>'DIV (110)'!$P$9:$R$9</c:f>
              <c:strCache>
                <c:ptCount val="1"/>
                <c:pt idx="0">
                  <c:v>GROS BOIS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cat>
            <c:numRef>
              <c:f>'DIV (110)'!$S$6:$AD$6</c:f>
              <c:numCache>
                <c:formatCode>0</c:formatCode>
                <c:ptCount val="12"/>
                <c:pt idx="0">
                  <c:v>1926</c:v>
                </c:pt>
                <c:pt idx="1">
                  <c:v>1932</c:v>
                </c:pt>
                <c:pt idx="2">
                  <c:v>1939</c:v>
                </c:pt>
                <c:pt idx="3">
                  <c:v>1946</c:v>
                </c:pt>
                <c:pt idx="4">
                  <c:v>1953</c:v>
                </c:pt>
                <c:pt idx="5">
                  <c:v>1960</c:v>
                </c:pt>
                <c:pt idx="6">
                  <c:v>1967</c:v>
                </c:pt>
                <c:pt idx="7">
                  <c:v>1975</c:v>
                </c:pt>
                <c:pt idx="8">
                  <c:v>1983</c:v>
                </c:pt>
                <c:pt idx="9">
                  <c:v>1992</c:v>
                </c:pt>
                <c:pt idx="10">
                  <c:v>2001</c:v>
                </c:pt>
                <c:pt idx="11" formatCode="General">
                  <c:v>2010</c:v>
                </c:pt>
              </c:numCache>
            </c:numRef>
          </c:cat>
          <c:val>
            <c:numRef>
              <c:f>'DIV (110)'!$S$9:$AD$9</c:f>
              <c:numCache>
                <c:formatCode>General</c:formatCode>
                <c:ptCount val="12"/>
                <c:pt idx="0">
                  <c:v>116.76799999999999</c:v>
                </c:pt>
                <c:pt idx="1">
                  <c:v>132.80000000000001</c:v>
                </c:pt>
                <c:pt idx="2">
                  <c:v>190.8</c:v>
                </c:pt>
                <c:pt idx="3">
                  <c:v>182.52</c:v>
                </c:pt>
                <c:pt idx="4">
                  <c:v>215.76</c:v>
                </c:pt>
                <c:pt idx="5">
                  <c:v>215.35</c:v>
                </c:pt>
                <c:pt idx="6">
                  <c:v>233.12000000000003</c:v>
                </c:pt>
                <c:pt idx="7">
                  <c:v>261.3</c:v>
                </c:pt>
                <c:pt idx="8">
                  <c:v>265.84800000000001</c:v>
                </c:pt>
                <c:pt idx="9">
                  <c:v>276.959</c:v>
                </c:pt>
                <c:pt idx="10">
                  <c:v>275.43999999999994</c:v>
                </c:pt>
                <c:pt idx="11">
                  <c:v>271.98600000000005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60-43B9-AFF3-08068BA40F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8293248"/>
        <c:axId val="138294784"/>
      </c:areaChart>
      <c:catAx>
        <c:axId val="138293248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600" b="1" i="0" u="none" strike="noStrike" baseline="0">
                <a:solidFill>
                  <a:srgbClr val="000000"/>
                </a:solidFill>
                <a:latin typeface="+mn-lt"/>
                <a:ea typeface="Arial Rounded MT Bold"/>
                <a:cs typeface="Arial Rounded MT Bold"/>
              </a:defRPr>
            </a:pPr>
            <a:endParaRPr lang="fr-FR"/>
          </a:p>
        </c:txPr>
        <c:crossAx val="13829478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38294784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 Rounded MT Bold"/>
                    <a:ea typeface="Arial Rounded MT Bold"/>
                    <a:cs typeface="Arial Rounded MT Bold"/>
                  </a:defRPr>
                </a:pPr>
                <a:r>
                  <a:rPr lang="fr-CH" sz="1000"/>
                  <a:t>sv/ha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+mn-lt"/>
                <a:ea typeface="Arial Rounded MT Bold"/>
                <a:cs typeface="Arial Rounded MT Bold"/>
              </a:defRPr>
            </a:pPr>
            <a:endParaRPr lang="fr-FR"/>
          </a:p>
        </c:txPr>
        <c:crossAx val="138293248"/>
        <c:crosses val="autoZero"/>
        <c:crossBetween val="midCat"/>
        <c:majorUnit val="25"/>
      </c:valAx>
      <c:spPr>
        <a:noFill/>
        <a:ln w="12700">
          <a:solidFill>
            <a:srgbClr val="000000"/>
          </a:solidFill>
          <a:prstDash val="solid"/>
        </a:ln>
      </c:spPr>
    </c:plotArea>
    <c:legend>
      <c:legendPos val="b"/>
      <c:layout/>
      <c:overlay val="0"/>
      <c:txPr>
        <a:bodyPr/>
        <a:lstStyle/>
        <a:p>
          <a:pPr>
            <a:defRPr sz="900">
              <a:latin typeface="+mn-lt"/>
            </a:defRPr>
          </a:pPr>
          <a:endParaRPr lang="fr-FR"/>
        </a:p>
      </c:txPr>
    </c:legend>
    <c:plotVisOnly val="1"/>
    <c:dispBlanksAs val="zero"/>
    <c:showDLblsOverMax val="0"/>
  </c:chart>
  <c:spPr>
    <a:solidFill>
      <a:srgbClr val="FFFFFF"/>
    </a:solidFill>
    <a:ln w="6350">
      <a:solidFill>
        <a:srgbClr val="000000"/>
      </a:solidFill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 Rounded MT Bold"/>
          <a:ea typeface="Arial Rounded MT Bold"/>
          <a:cs typeface="Arial Rounded MT Bold"/>
        </a:defRPr>
      </a:pPr>
      <a:endParaRPr lang="fr-FR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E12E56-24FE-408C-8FF8-5FC4572BB977}" type="doc">
      <dgm:prSet loTypeId="urn:microsoft.com/office/officeart/2005/8/layout/rings+Icon" loCatId="officeonline" qsTypeId="urn:microsoft.com/office/officeart/2005/8/quickstyle/simple5" qsCatId="simple" csTypeId="urn:microsoft.com/office/officeart/2005/8/colors/colorful5" csCatId="colorful" phldr="1"/>
      <dgm:spPr/>
    </dgm:pt>
    <dgm:pt modelId="{4ABDEC20-5CF5-46F5-A52E-3B6298E98F02}">
      <dgm:prSet phldrT="[Texte]" custT="1"/>
      <dgm:spPr>
        <a:xfrm>
          <a:off x="589214" y="168585"/>
          <a:ext cx="3852001" cy="2303988"/>
        </a:xfrm>
        <a:gradFill rotWithShape="0">
          <a:gsLst>
            <a:gs pos="0">
              <a:srgbClr val="4BACC6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fr-CH" sz="9600" b="1" dirty="0" smtClean="0">
              <a:solidFill>
                <a:sysClr val="windowText" lastClr="000000"/>
              </a:solidFill>
              <a:effectLst>
                <a:glow rad="228600">
                  <a:srgbClr val="9BBB59">
                    <a:satMod val="175000"/>
                    <a:alpha val="40000"/>
                  </a:srgbClr>
                </a:glow>
              </a:effectLst>
              <a:latin typeface="Calibri"/>
              <a:ea typeface="+mn-ea"/>
              <a:cs typeface="+mn-cs"/>
            </a:rPr>
            <a:t>Forêt</a:t>
          </a:r>
          <a:endParaRPr lang="fr-CH" sz="9600" b="1" dirty="0">
            <a:solidFill>
              <a:sysClr val="windowText" lastClr="000000"/>
            </a:solidFill>
            <a:effectLst>
              <a:glow rad="228600">
                <a:srgbClr val="9BBB59">
                  <a:satMod val="175000"/>
                  <a:alpha val="40000"/>
                </a:srgbClr>
              </a:glow>
            </a:effectLst>
            <a:latin typeface="Calibri"/>
            <a:ea typeface="+mn-ea"/>
            <a:cs typeface="+mn-cs"/>
          </a:endParaRPr>
        </a:p>
      </dgm:t>
    </dgm:pt>
    <dgm:pt modelId="{E27D62FC-4F59-426E-9A65-299CF6E4F92E}" type="parTrans" cxnId="{AF454E8E-488C-4C4E-A73D-D29C8AC5BB3D}">
      <dgm:prSet/>
      <dgm:spPr/>
      <dgm:t>
        <a:bodyPr/>
        <a:lstStyle/>
        <a:p>
          <a:endParaRPr lang="fr-CH" sz="4000" b="1"/>
        </a:p>
      </dgm:t>
    </dgm:pt>
    <dgm:pt modelId="{CDC06907-9554-4C3B-B41F-3B1699FDC1BC}" type="sibTrans" cxnId="{AF454E8E-488C-4C4E-A73D-D29C8AC5BB3D}">
      <dgm:prSet/>
      <dgm:spPr/>
      <dgm:t>
        <a:bodyPr/>
        <a:lstStyle/>
        <a:p>
          <a:endParaRPr lang="fr-CH" sz="4000" b="1"/>
        </a:p>
      </dgm:t>
    </dgm:pt>
    <dgm:pt modelId="{5B62EF69-FB64-4CFF-A2DD-58EECB396B29}">
      <dgm:prSet phldrT="[Texte]" custT="1"/>
      <dgm:spPr>
        <a:xfrm>
          <a:off x="2820600" y="1570128"/>
          <a:ext cx="3852001" cy="2303988"/>
        </a:xfrm>
        <a:gradFill rotWithShape="0">
          <a:gsLst>
            <a:gs pos="0">
              <a:srgbClr val="4BACC6">
                <a:alpha val="50000"/>
                <a:hueOff val="-4966938"/>
                <a:satOff val="19906"/>
                <a:lumOff val="4314"/>
                <a:alphaOff val="0"/>
                <a:shade val="51000"/>
                <a:satMod val="130000"/>
              </a:srgbClr>
            </a:gs>
            <a:gs pos="80000">
              <a:srgbClr val="4BACC6">
                <a:alpha val="50000"/>
                <a:hueOff val="-4966938"/>
                <a:satOff val="19906"/>
                <a:lumOff val="4314"/>
                <a:alphaOff val="0"/>
                <a:shade val="93000"/>
                <a:satMod val="130000"/>
              </a:srgbClr>
            </a:gs>
            <a:gs pos="100000">
              <a:srgbClr val="4BACC6">
                <a:alpha val="50000"/>
                <a:hueOff val="-4966938"/>
                <a:satOff val="19906"/>
                <a:lumOff val="4314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endParaRPr lang="fr-CH" sz="2000" b="1" dirty="0" smtClean="0">
            <a:solidFill>
              <a:srgbClr val="FF0000"/>
            </a:solidFill>
            <a:effectLst>
              <a:glow rad="228600">
                <a:srgbClr val="F79646">
                  <a:satMod val="175000"/>
                  <a:alpha val="40000"/>
                </a:srgbClr>
              </a:glow>
            </a:effectLst>
            <a:latin typeface="Calibri"/>
            <a:ea typeface="+mn-ea"/>
            <a:cs typeface="+mn-cs"/>
          </a:endParaRPr>
        </a:p>
        <a:p>
          <a:r>
            <a:rPr lang="fr-CH" sz="3600" b="1" dirty="0" smtClean="0">
              <a:solidFill>
                <a:srgbClr val="FF0000"/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</a:effectLst>
              <a:latin typeface="Calibri"/>
              <a:ea typeface="+mn-ea"/>
              <a:cs typeface="+mn-cs"/>
            </a:rPr>
            <a:t/>
          </a:r>
          <a:br>
            <a:rPr lang="fr-CH" sz="3600" b="1" dirty="0" smtClean="0">
              <a:solidFill>
                <a:srgbClr val="FF0000"/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</a:effectLst>
              <a:latin typeface="Calibri"/>
              <a:ea typeface="+mn-ea"/>
              <a:cs typeface="+mn-cs"/>
            </a:rPr>
          </a:br>
          <a:r>
            <a:rPr lang="fr-CH" sz="5400" b="1" dirty="0" smtClean="0">
              <a:solidFill>
                <a:srgbClr val="FF0000"/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</a:effectLst>
              <a:latin typeface="Calibri"/>
              <a:ea typeface="+mn-ea"/>
              <a:cs typeface="+mn-cs"/>
            </a:rPr>
            <a:t>Sylviculture</a:t>
          </a:r>
          <a:endParaRPr lang="fr-CH" sz="4800" b="1" dirty="0">
            <a:solidFill>
              <a:srgbClr val="FF0000"/>
            </a:solidFill>
            <a:effectLst>
              <a:glow rad="228600">
                <a:srgbClr val="F79646">
                  <a:satMod val="175000"/>
                  <a:alpha val="40000"/>
                </a:srgbClr>
              </a:glow>
            </a:effectLst>
            <a:latin typeface="Calibri"/>
            <a:ea typeface="+mn-ea"/>
            <a:cs typeface="+mn-cs"/>
          </a:endParaRPr>
        </a:p>
      </dgm:t>
    </dgm:pt>
    <dgm:pt modelId="{AADD5902-BF75-4DED-86D3-AAE8F56A248B}" type="parTrans" cxnId="{F6369595-3A48-4A90-8EBD-5CA3A51998E7}">
      <dgm:prSet/>
      <dgm:spPr/>
      <dgm:t>
        <a:bodyPr/>
        <a:lstStyle/>
        <a:p>
          <a:endParaRPr lang="fr-CH" sz="4000" b="1"/>
        </a:p>
      </dgm:t>
    </dgm:pt>
    <dgm:pt modelId="{CFBBDD8F-60B9-42AA-9E03-29DAD11A7569}" type="sibTrans" cxnId="{F6369595-3A48-4A90-8EBD-5CA3A51998E7}">
      <dgm:prSet/>
      <dgm:spPr/>
      <dgm:t>
        <a:bodyPr/>
        <a:lstStyle/>
        <a:p>
          <a:endParaRPr lang="fr-CH" sz="4000" b="1"/>
        </a:p>
      </dgm:t>
    </dgm:pt>
    <dgm:pt modelId="{989702E9-0838-43F8-845F-12DAB0CD4DAA}">
      <dgm:prSet phldrT="[Texte]" custT="1"/>
      <dgm:spPr>
        <a:xfrm>
          <a:off x="5158694" y="168585"/>
          <a:ext cx="3852001" cy="2303988"/>
        </a:xfrm>
        <a:gradFill rotWithShape="0">
          <a:gsLst>
            <a:gs pos="0">
              <a:srgbClr val="4BACC6">
                <a:alpha val="50000"/>
                <a:hueOff val="-9933876"/>
                <a:satOff val="39811"/>
                <a:lumOff val="8628"/>
                <a:alphaOff val="0"/>
                <a:shade val="51000"/>
                <a:satMod val="130000"/>
              </a:srgbClr>
            </a:gs>
            <a:gs pos="80000">
              <a:srgbClr val="4BACC6">
                <a:alpha val="50000"/>
                <a:hueOff val="-9933876"/>
                <a:satOff val="39811"/>
                <a:lumOff val="8628"/>
                <a:alphaOff val="0"/>
                <a:shade val="93000"/>
                <a:satMod val="130000"/>
              </a:srgbClr>
            </a:gs>
            <a:gs pos="100000">
              <a:srgbClr val="4BACC6">
                <a:alpha val="50000"/>
                <a:hueOff val="-9933876"/>
                <a:satOff val="39811"/>
                <a:lumOff val="8628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 lIns="0" tIns="72000" rIns="0" bIns="72000"/>
        <a:lstStyle/>
        <a:p>
          <a:pPr marL="0" indent="0"/>
          <a:r>
            <a:rPr lang="fr-CH" sz="3600" b="1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Attentes de</a:t>
          </a:r>
          <a:br>
            <a:rPr lang="fr-CH" sz="3600" b="1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fr-CH" sz="3600" b="1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la </a:t>
          </a:r>
          <a:r>
            <a:rPr lang="fr-CH" sz="3600" b="1" dirty="0" smtClean="0">
              <a:solidFill>
                <a:srgbClr val="0000FF"/>
              </a:solidFill>
              <a:latin typeface="Calibri"/>
              <a:ea typeface="+mn-ea"/>
              <a:cs typeface="+mn-cs"/>
            </a:rPr>
            <a:t>société </a:t>
          </a:r>
          <a:r>
            <a:rPr lang="fr-CH" sz="3600" b="1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et des </a:t>
          </a:r>
          <a:r>
            <a:rPr lang="fr-CH" sz="3600" b="1" dirty="0" smtClean="0">
              <a:solidFill>
                <a:srgbClr val="CC0099"/>
              </a:solidFill>
              <a:latin typeface="Calibri"/>
              <a:ea typeface="+mn-ea"/>
              <a:cs typeface="+mn-cs"/>
            </a:rPr>
            <a:t>propriétaires</a:t>
          </a:r>
          <a:endParaRPr lang="fr-CH" sz="3600" b="1" dirty="0">
            <a:solidFill>
              <a:srgbClr val="CC0099"/>
            </a:solidFill>
            <a:latin typeface="Calibri"/>
            <a:ea typeface="+mn-ea"/>
            <a:cs typeface="+mn-cs"/>
          </a:endParaRPr>
        </a:p>
      </dgm:t>
    </dgm:pt>
    <dgm:pt modelId="{CA5C7BE1-1E9D-420E-B1B2-3234F478DD2F}" type="parTrans" cxnId="{08FD869E-58BF-4E5D-8249-EC4AB561765E}">
      <dgm:prSet/>
      <dgm:spPr/>
      <dgm:t>
        <a:bodyPr/>
        <a:lstStyle/>
        <a:p>
          <a:endParaRPr lang="fr-CH" sz="4000" b="1"/>
        </a:p>
      </dgm:t>
    </dgm:pt>
    <dgm:pt modelId="{D4A4DDC1-2AA6-4514-92FA-B92CB8644A6B}" type="sibTrans" cxnId="{08FD869E-58BF-4E5D-8249-EC4AB561765E}">
      <dgm:prSet/>
      <dgm:spPr/>
      <dgm:t>
        <a:bodyPr/>
        <a:lstStyle/>
        <a:p>
          <a:endParaRPr lang="fr-CH" sz="4000" b="1"/>
        </a:p>
      </dgm:t>
    </dgm:pt>
    <dgm:pt modelId="{533A78A2-B169-431B-B099-CAA8646F02C7}" type="pres">
      <dgm:prSet presAssocID="{6DE12E56-24FE-408C-8FF8-5FC4572BB977}" presName="Name0" presStyleCnt="0">
        <dgm:presLayoutVars>
          <dgm:chMax val="7"/>
          <dgm:dir/>
          <dgm:resizeHandles val="exact"/>
        </dgm:presLayoutVars>
      </dgm:prSet>
      <dgm:spPr/>
    </dgm:pt>
    <dgm:pt modelId="{F36D70F1-E070-4BC8-AC37-56E8FAC3DFED}" type="pres">
      <dgm:prSet presAssocID="{6DE12E56-24FE-408C-8FF8-5FC4572BB977}" presName="ellipse1" presStyleLbl="vennNode1" presStyleIdx="0" presStyleCnt="3" custScaleX="145843" custScaleY="87234" custLinFactNeighborX="-3370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fr-CH"/>
        </a:p>
      </dgm:t>
    </dgm:pt>
    <dgm:pt modelId="{068C0C17-8B83-40F6-97E7-7565DD6A7FBB}" type="pres">
      <dgm:prSet presAssocID="{6DE12E56-24FE-408C-8FF8-5FC4572BB977}" presName="ellipse2" presStyleLbl="vennNode1" presStyleIdx="1" presStyleCnt="3" custScaleX="137275" custScaleY="83729" custLinFactNeighborX="-1565" custLinFactNeighborY="-18307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fr-CH"/>
        </a:p>
      </dgm:t>
    </dgm:pt>
    <dgm:pt modelId="{2B4C8B67-8E70-4758-BD69-49713DE53FC7}" type="pres">
      <dgm:prSet presAssocID="{6DE12E56-24FE-408C-8FF8-5FC4572BB977}" presName="ellipse3" presStyleLbl="vennNode1" presStyleIdx="2" presStyleCnt="3" custScaleX="145843" custScaleY="87234" custLinFactNeighborX="36421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fr-CH"/>
        </a:p>
      </dgm:t>
    </dgm:pt>
  </dgm:ptLst>
  <dgm:cxnLst>
    <dgm:cxn modelId="{F6369595-3A48-4A90-8EBD-5CA3A51998E7}" srcId="{6DE12E56-24FE-408C-8FF8-5FC4572BB977}" destId="{5B62EF69-FB64-4CFF-A2DD-58EECB396B29}" srcOrd="1" destOrd="0" parTransId="{AADD5902-BF75-4DED-86D3-AAE8F56A248B}" sibTransId="{CFBBDD8F-60B9-42AA-9E03-29DAD11A7569}"/>
    <dgm:cxn modelId="{EF4DE6C7-164D-421D-8D93-FA7A9890B2C4}" type="presOf" srcId="{5B62EF69-FB64-4CFF-A2DD-58EECB396B29}" destId="{068C0C17-8B83-40F6-97E7-7565DD6A7FBB}" srcOrd="0" destOrd="0" presId="urn:microsoft.com/office/officeart/2005/8/layout/rings+Icon"/>
    <dgm:cxn modelId="{A0ED3C9C-B3FC-4922-B22C-967D5B1745D9}" type="presOf" srcId="{989702E9-0838-43F8-845F-12DAB0CD4DAA}" destId="{2B4C8B67-8E70-4758-BD69-49713DE53FC7}" srcOrd="0" destOrd="0" presId="urn:microsoft.com/office/officeart/2005/8/layout/rings+Icon"/>
    <dgm:cxn modelId="{AF454E8E-488C-4C4E-A73D-D29C8AC5BB3D}" srcId="{6DE12E56-24FE-408C-8FF8-5FC4572BB977}" destId="{4ABDEC20-5CF5-46F5-A52E-3B6298E98F02}" srcOrd="0" destOrd="0" parTransId="{E27D62FC-4F59-426E-9A65-299CF6E4F92E}" sibTransId="{CDC06907-9554-4C3B-B41F-3B1699FDC1BC}"/>
    <dgm:cxn modelId="{08FD869E-58BF-4E5D-8249-EC4AB561765E}" srcId="{6DE12E56-24FE-408C-8FF8-5FC4572BB977}" destId="{989702E9-0838-43F8-845F-12DAB0CD4DAA}" srcOrd="2" destOrd="0" parTransId="{CA5C7BE1-1E9D-420E-B1B2-3234F478DD2F}" sibTransId="{D4A4DDC1-2AA6-4514-92FA-B92CB8644A6B}"/>
    <dgm:cxn modelId="{93BB7DEC-EFC9-4928-AAD8-BCE1EB7D29DF}" type="presOf" srcId="{6DE12E56-24FE-408C-8FF8-5FC4572BB977}" destId="{533A78A2-B169-431B-B099-CAA8646F02C7}" srcOrd="0" destOrd="0" presId="urn:microsoft.com/office/officeart/2005/8/layout/rings+Icon"/>
    <dgm:cxn modelId="{8CD99F8C-F5FE-4F9A-AAF8-4DE2687C94FD}" type="presOf" srcId="{4ABDEC20-5CF5-46F5-A52E-3B6298E98F02}" destId="{F36D70F1-E070-4BC8-AC37-56E8FAC3DFED}" srcOrd="0" destOrd="0" presId="urn:microsoft.com/office/officeart/2005/8/layout/rings+Icon"/>
    <dgm:cxn modelId="{BB3D088B-5531-437D-BCA8-3DDAAFB0E22D}" type="presParOf" srcId="{533A78A2-B169-431B-B099-CAA8646F02C7}" destId="{F36D70F1-E070-4BC8-AC37-56E8FAC3DFED}" srcOrd="0" destOrd="0" presId="urn:microsoft.com/office/officeart/2005/8/layout/rings+Icon"/>
    <dgm:cxn modelId="{C73DFC56-42FC-4257-B37B-EEC0B793FD0C}" type="presParOf" srcId="{533A78A2-B169-431B-B099-CAA8646F02C7}" destId="{068C0C17-8B83-40F6-97E7-7565DD6A7FBB}" srcOrd="1" destOrd="0" presId="urn:microsoft.com/office/officeart/2005/8/layout/rings+Icon"/>
    <dgm:cxn modelId="{EBCDC32F-86BB-4042-BABB-AC337A5A8A90}" type="presParOf" srcId="{533A78A2-B169-431B-B099-CAA8646F02C7}" destId="{2B4C8B67-8E70-4758-BD69-49713DE53FC7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6D70F1-E070-4BC8-AC37-56E8FAC3DFED}">
      <dsp:nvSpPr>
        <dsp:cNvPr id="0" name=""/>
        <dsp:cNvSpPr/>
      </dsp:nvSpPr>
      <dsp:spPr>
        <a:xfrm>
          <a:off x="311843" y="268419"/>
          <a:ext cx="5392801" cy="3225584"/>
        </a:xfrm>
        <a:prstGeom prst="ellipse">
          <a:avLst/>
        </a:prstGeom>
        <a:gradFill rotWithShape="0">
          <a:gsLst>
            <a:gs pos="0">
              <a:srgbClr val="4BACC6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365760" tIns="365760" rIns="365760" bIns="365760" numCol="1" spcCol="1270" anchor="ctr" anchorCtr="0">
          <a:noAutofit/>
        </a:bodyPr>
        <a:lstStyle/>
        <a:p>
          <a:pPr lvl="0" algn="ctr" defTabSz="4267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9600" b="1" kern="1200" dirty="0" smtClean="0">
              <a:solidFill>
                <a:sysClr val="windowText" lastClr="000000"/>
              </a:solidFill>
              <a:effectLst>
                <a:glow rad="228600">
                  <a:srgbClr val="9BBB59">
                    <a:satMod val="175000"/>
                    <a:alpha val="40000"/>
                  </a:srgbClr>
                </a:glow>
              </a:effectLst>
              <a:latin typeface="Calibri"/>
              <a:ea typeface="+mn-ea"/>
              <a:cs typeface="+mn-cs"/>
            </a:rPr>
            <a:t>Forêt</a:t>
          </a:r>
          <a:endParaRPr lang="fr-CH" sz="9600" b="1" kern="1200" dirty="0">
            <a:solidFill>
              <a:sysClr val="windowText" lastClr="000000"/>
            </a:solidFill>
            <a:effectLst>
              <a:glow rad="228600">
                <a:srgbClr val="9BBB59">
                  <a:satMod val="175000"/>
                  <a:alpha val="40000"/>
                </a:srgbClr>
              </a:glow>
            </a:effectLst>
            <a:latin typeface="Calibri"/>
            <a:ea typeface="+mn-ea"/>
            <a:cs typeface="+mn-cs"/>
          </a:endParaRPr>
        </a:p>
      </dsp:txBody>
      <dsp:txXfrm>
        <a:off x="1101600" y="740795"/>
        <a:ext cx="3813287" cy="2280832"/>
      </dsp:txXfrm>
    </dsp:sp>
    <dsp:sp modelId="{068C0C17-8B83-40F6-97E7-7565DD6A7FBB}">
      <dsp:nvSpPr>
        <dsp:cNvPr id="0" name=""/>
        <dsp:cNvSpPr/>
      </dsp:nvSpPr>
      <dsp:spPr>
        <a:xfrm>
          <a:off x="3561948" y="2122405"/>
          <a:ext cx="5075984" cy="3095982"/>
        </a:xfrm>
        <a:prstGeom prst="ellipse">
          <a:avLst/>
        </a:prstGeom>
        <a:gradFill rotWithShape="0">
          <a:gsLst>
            <a:gs pos="0">
              <a:srgbClr val="4BACC6">
                <a:alpha val="50000"/>
                <a:hueOff val="-4966938"/>
                <a:satOff val="19906"/>
                <a:lumOff val="4314"/>
                <a:alphaOff val="0"/>
                <a:shade val="51000"/>
                <a:satMod val="130000"/>
              </a:srgbClr>
            </a:gs>
            <a:gs pos="80000">
              <a:srgbClr val="4BACC6">
                <a:alpha val="50000"/>
                <a:hueOff val="-4966938"/>
                <a:satOff val="19906"/>
                <a:lumOff val="4314"/>
                <a:alphaOff val="0"/>
                <a:shade val="93000"/>
                <a:satMod val="130000"/>
              </a:srgbClr>
            </a:gs>
            <a:gs pos="100000">
              <a:srgbClr val="4BACC6">
                <a:alpha val="50000"/>
                <a:hueOff val="-4966938"/>
                <a:satOff val="19906"/>
                <a:lumOff val="4314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CH" sz="2000" b="1" kern="1200" dirty="0" smtClean="0">
            <a:solidFill>
              <a:srgbClr val="FF0000"/>
            </a:solidFill>
            <a:effectLst>
              <a:glow rad="228600">
                <a:srgbClr val="F79646">
                  <a:satMod val="175000"/>
                  <a:alpha val="40000"/>
                </a:srgbClr>
              </a:glow>
            </a:effectLst>
            <a:latin typeface="Calibri"/>
            <a:ea typeface="+mn-ea"/>
            <a:cs typeface="+mn-cs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3600" b="1" kern="1200" dirty="0" smtClean="0">
              <a:solidFill>
                <a:srgbClr val="FF0000"/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</a:effectLst>
              <a:latin typeface="Calibri"/>
              <a:ea typeface="+mn-ea"/>
              <a:cs typeface="+mn-cs"/>
            </a:rPr>
            <a:t/>
          </a:r>
          <a:br>
            <a:rPr lang="fr-CH" sz="3600" b="1" kern="1200" dirty="0" smtClean="0">
              <a:solidFill>
                <a:srgbClr val="FF0000"/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</a:effectLst>
              <a:latin typeface="Calibri"/>
              <a:ea typeface="+mn-ea"/>
              <a:cs typeface="+mn-cs"/>
            </a:rPr>
          </a:br>
          <a:r>
            <a:rPr lang="fr-CH" sz="5400" b="1" kern="1200" dirty="0" smtClean="0">
              <a:solidFill>
                <a:srgbClr val="FF0000"/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</a:effectLst>
              <a:latin typeface="Calibri"/>
              <a:ea typeface="+mn-ea"/>
              <a:cs typeface="+mn-cs"/>
            </a:rPr>
            <a:t>Sylviculture</a:t>
          </a:r>
          <a:endParaRPr lang="fr-CH" sz="4800" b="1" kern="1200" dirty="0">
            <a:solidFill>
              <a:srgbClr val="FF0000"/>
            </a:solidFill>
            <a:effectLst>
              <a:glow rad="228600">
                <a:srgbClr val="F79646">
                  <a:satMod val="175000"/>
                  <a:alpha val="40000"/>
                </a:srgbClr>
              </a:glow>
            </a:effectLst>
            <a:latin typeface="Calibri"/>
            <a:ea typeface="+mn-ea"/>
            <a:cs typeface="+mn-cs"/>
          </a:endParaRPr>
        </a:p>
      </dsp:txBody>
      <dsp:txXfrm>
        <a:off x="4305309" y="2575801"/>
        <a:ext cx="3589262" cy="2189190"/>
      </dsp:txXfrm>
    </dsp:sp>
    <dsp:sp modelId="{2B4C8B67-8E70-4758-BD69-49713DE53FC7}">
      <dsp:nvSpPr>
        <dsp:cNvPr id="0" name=""/>
        <dsp:cNvSpPr/>
      </dsp:nvSpPr>
      <dsp:spPr>
        <a:xfrm>
          <a:off x="6709115" y="268419"/>
          <a:ext cx="5392801" cy="3225584"/>
        </a:xfrm>
        <a:prstGeom prst="ellipse">
          <a:avLst/>
        </a:prstGeom>
        <a:gradFill rotWithShape="0">
          <a:gsLst>
            <a:gs pos="0">
              <a:srgbClr val="4BACC6">
                <a:alpha val="50000"/>
                <a:hueOff val="-9933876"/>
                <a:satOff val="39811"/>
                <a:lumOff val="8628"/>
                <a:alphaOff val="0"/>
                <a:shade val="51000"/>
                <a:satMod val="130000"/>
              </a:srgbClr>
            </a:gs>
            <a:gs pos="80000">
              <a:srgbClr val="4BACC6">
                <a:alpha val="50000"/>
                <a:hueOff val="-9933876"/>
                <a:satOff val="39811"/>
                <a:lumOff val="8628"/>
                <a:alphaOff val="0"/>
                <a:shade val="93000"/>
                <a:satMod val="130000"/>
              </a:srgbClr>
            </a:gs>
            <a:gs pos="100000">
              <a:srgbClr val="4BACC6">
                <a:alpha val="50000"/>
                <a:hueOff val="-9933876"/>
                <a:satOff val="39811"/>
                <a:lumOff val="8628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72000" rIns="0" bIns="720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3600" b="1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Attentes de</a:t>
          </a:r>
          <a:br>
            <a:rPr lang="fr-CH" sz="3600" b="1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</a:br>
          <a:r>
            <a:rPr lang="fr-CH" sz="3600" b="1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la </a:t>
          </a:r>
          <a:r>
            <a:rPr lang="fr-CH" sz="3600" b="1" kern="1200" dirty="0" smtClean="0">
              <a:solidFill>
                <a:srgbClr val="0000FF"/>
              </a:solidFill>
              <a:latin typeface="Calibri"/>
              <a:ea typeface="+mn-ea"/>
              <a:cs typeface="+mn-cs"/>
            </a:rPr>
            <a:t>société </a:t>
          </a:r>
          <a:r>
            <a:rPr lang="fr-CH" sz="3600" b="1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et des </a:t>
          </a:r>
          <a:r>
            <a:rPr lang="fr-CH" sz="3600" b="1" kern="1200" dirty="0" smtClean="0">
              <a:solidFill>
                <a:srgbClr val="CC0099"/>
              </a:solidFill>
              <a:latin typeface="Calibri"/>
              <a:ea typeface="+mn-ea"/>
              <a:cs typeface="+mn-cs"/>
            </a:rPr>
            <a:t>propriétaires</a:t>
          </a:r>
          <a:endParaRPr lang="fr-CH" sz="3600" b="1" kern="1200" dirty="0">
            <a:solidFill>
              <a:srgbClr val="CC0099"/>
            </a:solidFill>
            <a:latin typeface="Calibri"/>
            <a:ea typeface="+mn-ea"/>
            <a:cs typeface="+mn-cs"/>
          </a:endParaRPr>
        </a:p>
      </dsp:txBody>
      <dsp:txXfrm>
        <a:off x="7498872" y="740795"/>
        <a:ext cx="3813287" cy="22808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Cercles interconnectés"/>
  <dgm:desc val="Permet de représenter des relations de chevauchement, des concepts ou des idées interconnectées. Les sept premières lignes de texte Niveau 1 correspondent à une forme circulaire. Le texte non utilisé n'apparaît pas mais reste disponible si vous changez de disposition.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568" cy="488792"/>
          </a:xfrm>
          <a:prstGeom prst="rect">
            <a:avLst/>
          </a:prstGeom>
        </p:spPr>
        <p:txBody>
          <a:bodyPr vert="horz" lIns="90590" tIns="45295" rIns="90590" bIns="45295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776946" y="0"/>
            <a:ext cx="2890568" cy="488792"/>
          </a:xfrm>
          <a:prstGeom prst="rect">
            <a:avLst/>
          </a:prstGeom>
        </p:spPr>
        <p:txBody>
          <a:bodyPr vert="horz" lIns="90590" tIns="45295" rIns="90590" bIns="45295" rtlCol="0"/>
          <a:lstStyle>
            <a:lvl1pPr algn="r">
              <a:defRPr sz="1200"/>
            </a:lvl1pPr>
          </a:lstStyle>
          <a:p>
            <a:fld id="{6709EA47-9CB9-4B29-A612-C7B436140E4C}" type="datetimeFigureOut">
              <a:rPr lang="fr-CH" smtClean="0"/>
              <a:t>20.02.2019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285462"/>
            <a:ext cx="2890568" cy="488792"/>
          </a:xfrm>
          <a:prstGeom prst="rect">
            <a:avLst/>
          </a:prstGeom>
        </p:spPr>
        <p:txBody>
          <a:bodyPr vert="horz" lIns="90590" tIns="45295" rIns="90590" bIns="45295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776946" y="9285462"/>
            <a:ext cx="2890568" cy="488792"/>
          </a:xfrm>
          <a:prstGeom prst="rect">
            <a:avLst/>
          </a:prstGeom>
        </p:spPr>
        <p:txBody>
          <a:bodyPr vert="horz" lIns="90590" tIns="45295" rIns="90590" bIns="45295" rtlCol="0" anchor="b"/>
          <a:lstStyle>
            <a:lvl1pPr algn="r">
              <a:defRPr sz="1200"/>
            </a:lvl1pPr>
          </a:lstStyle>
          <a:p>
            <a:fld id="{0E69CD32-6A61-4105-8CD4-E47BD8A95C0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701536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90368" cy="488846"/>
          </a:xfrm>
          <a:prstGeom prst="rect">
            <a:avLst/>
          </a:prstGeom>
        </p:spPr>
        <p:txBody>
          <a:bodyPr vert="horz" lIns="62936" tIns="31469" rIns="62936" bIns="31469" rtlCol="0"/>
          <a:lstStyle>
            <a:lvl1pPr algn="l">
              <a:defRPr sz="8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49" y="0"/>
            <a:ext cx="2890368" cy="488846"/>
          </a:xfrm>
          <a:prstGeom prst="rect">
            <a:avLst/>
          </a:prstGeom>
        </p:spPr>
        <p:txBody>
          <a:bodyPr vert="horz" lIns="62936" tIns="31469" rIns="62936" bIns="31469" rtlCol="0"/>
          <a:lstStyle>
            <a:lvl1pPr algn="r">
              <a:defRPr sz="800"/>
            </a:lvl1pPr>
          </a:lstStyle>
          <a:p>
            <a:fld id="{961BD67A-A3AD-469A-9C98-F81D01CCEF64}" type="datetimeFigureOut">
              <a:rPr lang="fr-CH" smtClean="0"/>
              <a:pPr/>
              <a:t>20.02.2019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889000" y="731838"/>
            <a:ext cx="4891088" cy="3668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2936" tIns="31469" rIns="62936" bIns="31469" rtlCol="0" anchor="ctr"/>
          <a:lstStyle/>
          <a:p>
            <a:endParaRPr lang="fr-CH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67338" y="4644040"/>
            <a:ext cx="5334412" cy="4398516"/>
          </a:xfrm>
          <a:prstGeom prst="rect">
            <a:avLst/>
          </a:prstGeom>
        </p:spPr>
        <p:txBody>
          <a:bodyPr vert="horz" lIns="62936" tIns="31469" rIns="62936" bIns="31469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285879"/>
            <a:ext cx="2890368" cy="487745"/>
          </a:xfrm>
          <a:prstGeom prst="rect">
            <a:avLst/>
          </a:prstGeom>
        </p:spPr>
        <p:txBody>
          <a:bodyPr vert="horz" lIns="62936" tIns="31469" rIns="62936" bIns="31469" rtlCol="0" anchor="b"/>
          <a:lstStyle>
            <a:lvl1pPr algn="l">
              <a:defRPr sz="8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49" y="9285879"/>
            <a:ext cx="2890368" cy="487745"/>
          </a:xfrm>
          <a:prstGeom prst="rect">
            <a:avLst/>
          </a:prstGeom>
        </p:spPr>
        <p:txBody>
          <a:bodyPr vert="horz" lIns="62936" tIns="31469" rIns="62936" bIns="31469" rtlCol="0" anchor="b"/>
          <a:lstStyle>
            <a:lvl1pPr algn="r">
              <a:defRPr sz="800"/>
            </a:lvl1pPr>
          </a:lstStyle>
          <a:p>
            <a:fld id="{909B4FB0-EE43-4D0E-BAA2-5FB3C48310E5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99377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1536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07682" algn="l" defTabSz="81536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15363" algn="l" defTabSz="81536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23046" algn="l" defTabSz="81536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30727" algn="l" defTabSz="81536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38408" algn="l" defTabSz="81536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46093" algn="l" defTabSz="81536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53774" algn="l" defTabSz="81536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61454" algn="l" defTabSz="81536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889000" y="733425"/>
            <a:ext cx="4891088" cy="36671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 altLang="fr-FR" sz="900" dirty="0" smtClean="0">
              <a:cs typeface="Arial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45BDF-1E9F-44E1-98AF-CC68CFCDE25D}" type="slidenum">
              <a:rPr lang="fr-CH" smtClean="0"/>
              <a:pPr/>
              <a:t>1</a:t>
            </a:fld>
            <a:endParaRPr lang="fr-CH" dirty="0"/>
          </a:p>
        </p:txBody>
      </p:sp>
      <p:sp>
        <p:nvSpPr>
          <p:cNvPr id="5" name="Espace réservé de l'en-tête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fr-CH" smtClean="0"/>
              <a:t>Sylviculture pour académiciens non forestiers</a:t>
            </a:r>
            <a:endParaRPr lang="fr-CH"/>
          </a:p>
        </p:txBody>
      </p:sp>
      <p:sp>
        <p:nvSpPr>
          <p:cNvPr id="6" name="Espace réservé de la date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fr-CH" smtClean="0"/>
              <a:t>26 avril 2013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41115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733425"/>
            <a:ext cx="4887913" cy="3665538"/>
          </a:xfrm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8354" y="4642939"/>
            <a:ext cx="4892381" cy="4399617"/>
          </a:xfrm>
          <a:noFill/>
          <a:ln/>
        </p:spPr>
        <p:txBody>
          <a:bodyPr lIns="90674" tIns="45337" rIns="90674" bIns="45337"/>
          <a:lstStyle/>
          <a:p>
            <a:pPr algn="just" eaLnBrk="1" hangingPunct="1"/>
            <a:endParaRPr lang="fr-FR" sz="800" b="0" dirty="0" smtClean="0">
              <a:latin typeface="Arial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B4FB0-EE43-4D0E-BAA2-5FB3C48310E5}" type="slidenum">
              <a:rPr lang="fr-CH" smtClean="0">
                <a:solidFill>
                  <a:prstClr val="black"/>
                </a:solidFill>
              </a:rPr>
              <a:pPr/>
              <a:t>10</a:t>
            </a:fld>
            <a:endParaRPr lang="fr-CH">
              <a:solidFill>
                <a:prstClr val="black"/>
              </a:solidFill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fr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088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66763" y="750888"/>
            <a:ext cx="5022850" cy="3768725"/>
          </a:xfrm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1092" y="4767484"/>
            <a:ext cx="4804895" cy="4520195"/>
          </a:xfrm>
        </p:spPr>
        <p:txBody>
          <a:bodyPr/>
          <a:lstStyle/>
          <a:p>
            <a:pPr defTabSz="903929">
              <a:defRPr/>
            </a:pPr>
            <a:endParaRPr lang="fr-CH" altLang="fr-FR" dirty="0"/>
          </a:p>
        </p:txBody>
      </p:sp>
    </p:spTree>
    <p:extLst>
      <p:ext uri="{BB962C8B-B14F-4D97-AF65-F5344CB8AC3E}">
        <p14:creationId xmlns:p14="http://schemas.microsoft.com/office/powerpoint/2010/main" val="1374753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B4FB0-EE43-4D0E-BAA2-5FB3C48310E5}" type="slidenum">
              <a:rPr lang="fr-CH" smtClean="0"/>
              <a:pPr/>
              <a:t>12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959336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B4FB0-EE43-4D0E-BAA2-5FB3C48310E5}" type="slidenum">
              <a:rPr lang="fr-CH" smtClean="0"/>
              <a:pPr/>
              <a:t>13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16405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b="0" dirty="0" smtClean="0">
              <a:solidFill>
                <a:srgbClr val="0000FF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B4FB0-EE43-4D0E-BAA2-5FB3C48310E5}" type="slidenum">
              <a:rPr lang="fr-CH" smtClean="0"/>
              <a:pPr/>
              <a:t>14</a:t>
            </a:fld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75882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66763" y="750888"/>
            <a:ext cx="5022850" cy="3768725"/>
          </a:xfrm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1092" y="4767484"/>
            <a:ext cx="4804895" cy="4520195"/>
          </a:xfrm>
        </p:spPr>
        <p:txBody>
          <a:bodyPr/>
          <a:lstStyle/>
          <a:p>
            <a:pPr defTabSz="903929">
              <a:defRPr/>
            </a:pPr>
            <a:endParaRPr lang="fr-CH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2955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66763" y="750888"/>
            <a:ext cx="5022850" cy="3768725"/>
          </a:xfrm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1092" y="4767484"/>
            <a:ext cx="4804895" cy="4520195"/>
          </a:xfrm>
        </p:spPr>
        <p:txBody>
          <a:bodyPr/>
          <a:lstStyle/>
          <a:p>
            <a:pPr defTabSz="903929">
              <a:defRPr/>
            </a:pPr>
            <a:endParaRPr lang="fr-FR" sz="1100" i="0" kern="1200" baseline="0" dirty="0" smtClean="0">
              <a:solidFill>
                <a:schemeClr val="tx1"/>
              </a:solidFill>
              <a:latin typeface="+mn-lt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6302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e-CH" sz="800" dirty="0" smtClean="0">
              <a:solidFill>
                <a:srgbClr val="F5EFEF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B4FB0-EE43-4D0E-BAA2-5FB3C48310E5}" type="slidenum">
              <a:rPr lang="fr-CH" smtClean="0"/>
              <a:pPr/>
              <a:t>17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46076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66763" y="750888"/>
            <a:ext cx="5022850" cy="3768725"/>
          </a:xfrm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1092" y="4767484"/>
            <a:ext cx="4804895" cy="4520195"/>
          </a:xfrm>
        </p:spPr>
        <p:txBody>
          <a:bodyPr/>
          <a:lstStyle/>
          <a:p>
            <a:pPr defTabSz="903929">
              <a:defRPr/>
            </a:pPr>
            <a:endParaRPr lang="fr-CH" altLang="fr-FR" dirty="0"/>
          </a:p>
        </p:txBody>
      </p:sp>
    </p:spTree>
    <p:extLst>
      <p:ext uri="{BB962C8B-B14F-4D97-AF65-F5344CB8AC3E}">
        <p14:creationId xmlns:p14="http://schemas.microsoft.com/office/powerpoint/2010/main" val="3757296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15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B4FB0-EE43-4D0E-BAA2-5FB3C48310E5}" type="slidenum">
              <a:rPr lang="fr-CH" smtClean="0"/>
              <a:pPr/>
              <a:t>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36069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66763" y="755650"/>
            <a:ext cx="5019675" cy="3763963"/>
          </a:xfrm>
          <a:ln/>
        </p:spPr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2639" y="4772307"/>
            <a:ext cx="4801809" cy="4515379"/>
          </a:xfrm>
        </p:spPr>
        <p:txBody>
          <a:bodyPr>
            <a:normAutofit/>
          </a:bodyPr>
          <a:lstStyle/>
          <a:p>
            <a:pPr marL="0" marR="0" indent="0" algn="l" defTabSz="94562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H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CH" smtClean="0">
                <a:solidFill>
                  <a:prstClr val="black"/>
                </a:solidFill>
              </a:rPr>
              <a:t>Sylviculture pour académiciens non forestiers</a:t>
            </a:r>
            <a:endParaRPr lang="fr-CH">
              <a:solidFill>
                <a:prstClr val="black"/>
              </a:solidFill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fr-CH" smtClean="0">
                <a:solidFill>
                  <a:prstClr val="black"/>
                </a:solidFill>
              </a:rPr>
              <a:t>26 avril 2013</a:t>
            </a:r>
            <a:endParaRPr lang="fr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113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62000" y="752475"/>
            <a:ext cx="5030788" cy="3771900"/>
          </a:xfrm>
          <a:ln/>
        </p:spPr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2644" y="4772300"/>
            <a:ext cx="4801804" cy="4515379"/>
          </a:xfrm>
        </p:spPr>
        <p:txBody>
          <a:bodyPr>
            <a:normAutofit/>
          </a:bodyPr>
          <a:lstStyle/>
          <a:p>
            <a:pPr defTabSz="917629">
              <a:spcBef>
                <a:spcPct val="50000"/>
              </a:spcBef>
              <a:defRPr/>
            </a:pPr>
            <a:endParaRPr lang="fr-CH" sz="2400" dirty="0" smtClean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CH" smtClean="0">
                <a:solidFill>
                  <a:prstClr val="black"/>
                </a:solidFill>
              </a:rPr>
              <a:t>Sylviculture pour académiciens non forestiers</a:t>
            </a:r>
            <a:endParaRPr lang="fr-CH">
              <a:solidFill>
                <a:prstClr val="black"/>
              </a:solidFill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fr-CH" smtClean="0">
                <a:solidFill>
                  <a:prstClr val="black"/>
                </a:solidFill>
              </a:rPr>
              <a:t>26 avril 2013</a:t>
            </a:r>
            <a:endParaRPr lang="fr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933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892175" y="738188"/>
            <a:ext cx="4884738" cy="36623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815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="0" dirty="0">
              <a:solidFill>
                <a:prstClr val="black"/>
              </a:solidFill>
              <a:effectLst>
                <a:glow rad="139700">
                  <a:srgbClr val="00B0F0">
                    <a:alpha val="40000"/>
                  </a:srgbClr>
                </a:glow>
              </a:effectLst>
            </a:endParaRPr>
          </a:p>
        </p:txBody>
      </p:sp>
      <p:sp>
        <p:nvSpPr>
          <p:cNvPr id="5" name="Espace réservé de l'en-tête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fr-CH" dirty="0" smtClean="0">
                <a:solidFill>
                  <a:prstClr val="black"/>
                </a:solidFill>
              </a:rPr>
              <a:t>Sylviculture pour académiciens non forestiers</a:t>
            </a:r>
            <a:endParaRPr lang="fr-CH" dirty="0">
              <a:solidFill>
                <a:prstClr val="black"/>
              </a:solidFill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fr-CH" dirty="0" smtClean="0">
                <a:solidFill>
                  <a:prstClr val="black"/>
                </a:solidFill>
              </a:rPr>
              <a:t>26 avril 2013</a:t>
            </a:r>
            <a:endParaRPr lang="fr-CH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93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93763" y="735013"/>
            <a:ext cx="4886325" cy="3665537"/>
          </a:xfrm>
          <a:ln/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815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H" sz="1100" dirty="0" smtClean="0"/>
          </a:p>
        </p:txBody>
      </p:sp>
      <p:sp>
        <p:nvSpPr>
          <p:cNvPr id="7782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42878" indent="-285722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142889" indent="-228578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600045" indent="-228578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2057201" indent="-228578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514356" indent="-22857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971511" indent="-22857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428668" indent="-22857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885823" indent="-22857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765C868-481C-4CF8-8758-90274AEAD008}" type="slidenum">
              <a:rPr lang="fr-CH" altLang="fr-FR" sz="1200">
                <a:solidFill>
                  <a:srgbClr val="000000"/>
                </a:solidFill>
              </a:rPr>
              <a:pPr eaLnBrk="1" hangingPunct="1"/>
              <a:t>7</a:t>
            </a:fld>
            <a:endParaRPr lang="fr-CH" altLang="fr-F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815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H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B4FB0-EE43-4D0E-BAA2-5FB3C48310E5}" type="slidenum">
              <a:rPr lang="fr-CH" smtClean="0"/>
              <a:pPr/>
              <a:t>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51689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66763" y="755650"/>
            <a:ext cx="5019675" cy="3763963"/>
          </a:xfrm>
          <a:ln/>
        </p:spPr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2639" y="4772307"/>
            <a:ext cx="4801809" cy="4515379"/>
          </a:xfrm>
        </p:spPr>
        <p:txBody>
          <a:bodyPr>
            <a:normAutofit/>
          </a:bodyPr>
          <a:lstStyle/>
          <a:p>
            <a:pPr marL="90170">
              <a:spcBef>
                <a:spcPts val="600"/>
              </a:spcBef>
              <a:spcAft>
                <a:spcPts val="0"/>
              </a:spcAft>
            </a:pPr>
            <a:endParaRPr lang="fr-CH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CH" smtClean="0">
                <a:solidFill>
                  <a:prstClr val="black"/>
                </a:solidFill>
              </a:rPr>
              <a:t>Sylviculture pour académiciens non forestiers</a:t>
            </a:r>
            <a:endParaRPr lang="fr-CH">
              <a:solidFill>
                <a:prstClr val="black"/>
              </a:solidFill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fr-CH" smtClean="0">
                <a:solidFill>
                  <a:prstClr val="black"/>
                </a:solidFill>
              </a:rPr>
              <a:t>26 avril 2013</a:t>
            </a:r>
            <a:endParaRPr lang="fr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613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52328" y="409455"/>
            <a:ext cx="7704858" cy="1438819"/>
          </a:xfrm>
        </p:spPr>
        <p:txBody>
          <a:bodyPr>
            <a:noAutofit/>
          </a:bodyPr>
          <a:lstStyle>
            <a:lvl1pPr algn="l">
              <a:defRPr sz="3900" b="1">
                <a:solidFill>
                  <a:srgbClr val="00B050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40160" y="2365973"/>
            <a:ext cx="11521280" cy="6467076"/>
          </a:xfrm>
          <a:noFill/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chemeClr val="tx1"/>
                </a:solidFill>
              </a:defRPr>
            </a:lvl1pPr>
            <a:lvl2pPr marL="570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41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12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83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53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24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95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66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40081" y="8898903"/>
            <a:ext cx="2987040" cy="511175"/>
          </a:xfrm>
        </p:spPr>
        <p:txBody>
          <a:bodyPr/>
          <a:lstStyle/>
          <a:p>
            <a:fld id="{4D0E667B-3EE9-4449-83ED-A09F82364D25}" type="datetimeFigureOut">
              <a:rPr lang="fr-CH" smtClean="0"/>
              <a:pPr/>
              <a:t>20.02.2019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EF6E1-CFB5-4095-9138-F68997966CAF}" type="slidenum">
              <a:rPr lang="fr-CH" smtClean="0"/>
              <a:pPr/>
              <a:t>‹N°›</a:t>
            </a:fld>
            <a:endParaRPr lang="fr-CH" dirty="0"/>
          </a:p>
        </p:txBody>
      </p:sp>
      <p:pic>
        <p:nvPicPr>
          <p:cNvPr id="8" name="Picture 51" descr="Logo_CcSylvic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75854" y="86744"/>
            <a:ext cx="2373364" cy="1483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 userDrawn="1"/>
        </p:nvSpPr>
        <p:spPr>
          <a:xfrm>
            <a:off x="10040686" y="1525938"/>
            <a:ext cx="2448000" cy="618827"/>
          </a:xfrm>
          <a:prstGeom prst="rect">
            <a:avLst/>
          </a:prstGeom>
          <a:noFill/>
        </p:spPr>
        <p:txBody>
          <a:bodyPr wrap="square" lIns="32101" tIns="32101" rIns="32101" bIns="32101" rtlCol="0">
            <a:spAutoFit/>
          </a:bodyPr>
          <a:lstStyle/>
          <a:p>
            <a:pPr algn="ctr"/>
            <a:r>
              <a:rPr lang="fr-CH" sz="1200" b="1" dirty="0" err="1" smtClean="0"/>
              <a:t>Fachstelle</a:t>
            </a:r>
            <a:r>
              <a:rPr lang="fr-CH" sz="1200" b="1" dirty="0" smtClean="0"/>
              <a:t> </a:t>
            </a:r>
            <a:r>
              <a:rPr lang="fr-CH" sz="1200" b="1" dirty="0" err="1" smtClean="0"/>
              <a:t>Waldbau</a:t>
            </a:r>
            <a:endParaRPr lang="fr-CH" sz="1200" b="1" dirty="0" smtClean="0"/>
          </a:p>
          <a:p>
            <a:pPr algn="ctr"/>
            <a:r>
              <a:rPr lang="fr-CH" sz="1200" b="1" dirty="0" smtClean="0"/>
              <a:t>Centre de compétence en sylviculture</a:t>
            </a:r>
            <a:endParaRPr lang="fr-CH" sz="1200" b="1" dirty="0"/>
          </a:p>
        </p:txBody>
      </p:sp>
      <p:sp>
        <p:nvSpPr>
          <p:cNvPr id="11" name="Line 15"/>
          <p:cNvSpPr>
            <a:spLocks noChangeShapeType="1"/>
          </p:cNvSpPr>
          <p:nvPr userDrawn="1"/>
        </p:nvSpPr>
        <p:spPr bwMode="auto">
          <a:xfrm>
            <a:off x="375960" y="1968463"/>
            <a:ext cx="12060000" cy="0"/>
          </a:xfrm>
          <a:prstGeom prst="line">
            <a:avLst/>
          </a:prstGeom>
          <a:noFill/>
          <a:ln w="31750">
            <a:solidFill>
              <a:srgbClr val="33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8237" tIns="29119" rIns="58237" bIns="29119"/>
          <a:lstStyle/>
          <a:p>
            <a:endParaRPr lang="fr-CH"/>
          </a:p>
        </p:txBody>
      </p:sp>
      <p:pic>
        <p:nvPicPr>
          <p:cNvPr id="10" name="Image 9" descr="LogoforetBois.gif"/>
          <p:cNvPicPr preferRelativeResize="0"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312" y="120080"/>
            <a:ext cx="1800000" cy="18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600"/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E667B-3EE9-4449-83ED-A09F82364D25}" type="datetimeFigureOut">
              <a:rPr lang="fr-CH" smtClean="0"/>
              <a:pPr/>
              <a:t>20.02.2019</a:t>
            </a:fld>
            <a:endParaRPr lang="fr-CH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EF6E1-CFB5-4095-9138-F68997966CAF}" type="slidenum">
              <a:rPr lang="fr-CH" smtClean="0"/>
              <a:pPr/>
              <a:t>‹N°›</a:t>
            </a:fld>
            <a:endParaRPr lang="fr-CH" dirty="0"/>
          </a:p>
        </p:txBody>
      </p: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640082" y="409455"/>
            <a:ext cx="9217104" cy="1438819"/>
          </a:xfrm>
        </p:spPr>
        <p:txBody>
          <a:bodyPr>
            <a:noAutofit/>
          </a:bodyPr>
          <a:lstStyle>
            <a:lvl1pPr algn="l">
              <a:defRPr sz="3900" b="1">
                <a:solidFill>
                  <a:srgbClr val="00B050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CH" dirty="0"/>
          </a:p>
        </p:txBody>
      </p:sp>
      <p:pic>
        <p:nvPicPr>
          <p:cNvPr id="16" name="Picture 51" descr="Logo_CcSylvic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75854" y="86744"/>
            <a:ext cx="2373364" cy="1483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Line 15"/>
          <p:cNvSpPr>
            <a:spLocks noChangeShapeType="1"/>
          </p:cNvSpPr>
          <p:nvPr userDrawn="1"/>
        </p:nvSpPr>
        <p:spPr bwMode="auto">
          <a:xfrm>
            <a:off x="375960" y="1968463"/>
            <a:ext cx="12060000" cy="0"/>
          </a:xfrm>
          <a:prstGeom prst="line">
            <a:avLst/>
          </a:prstGeom>
          <a:noFill/>
          <a:ln w="31750">
            <a:solidFill>
              <a:srgbClr val="33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8237" tIns="29119" rIns="58237" bIns="29119"/>
          <a:lstStyle/>
          <a:p>
            <a:endParaRPr lang="fr-CH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10040686" y="1525938"/>
            <a:ext cx="2448000" cy="618827"/>
          </a:xfrm>
          <a:prstGeom prst="rect">
            <a:avLst/>
          </a:prstGeom>
          <a:noFill/>
        </p:spPr>
        <p:txBody>
          <a:bodyPr wrap="square" lIns="32101" tIns="32101" rIns="32101" bIns="32101" rtlCol="0">
            <a:spAutoFit/>
          </a:bodyPr>
          <a:lstStyle/>
          <a:p>
            <a:pPr algn="ctr"/>
            <a:r>
              <a:rPr lang="fr-CH" sz="1200" b="1" dirty="0" err="1" smtClean="0"/>
              <a:t>Fachstelle</a:t>
            </a:r>
            <a:r>
              <a:rPr lang="fr-CH" sz="1200" b="1" dirty="0" smtClean="0"/>
              <a:t> </a:t>
            </a:r>
            <a:r>
              <a:rPr lang="fr-CH" sz="1200" b="1" dirty="0" err="1" smtClean="0"/>
              <a:t>Waldbau</a:t>
            </a:r>
            <a:endParaRPr lang="fr-CH" sz="1200" b="1" dirty="0" smtClean="0"/>
          </a:p>
          <a:p>
            <a:pPr algn="ctr"/>
            <a:r>
              <a:rPr lang="fr-CH" sz="1200" b="1" dirty="0" smtClean="0"/>
              <a:t>Centre de compétence en sylviculture</a:t>
            </a:r>
            <a:endParaRPr lang="fr-CH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680231" y="2280321"/>
            <a:ext cx="3744416" cy="6552728"/>
          </a:xfrm>
          <a:solidFill>
            <a:srgbClr val="CCFFCC"/>
          </a:solidFill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40166" y="2280321"/>
            <a:ext cx="7958773" cy="6552728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H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E667B-3EE9-4449-83ED-A09F82364D25}" type="datetimeFigureOut">
              <a:rPr lang="fr-CH" smtClean="0"/>
              <a:pPr/>
              <a:t>20.02.2019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11" name="Titre 1"/>
          <p:cNvSpPr>
            <a:spLocks noGrp="1"/>
          </p:cNvSpPr>
          <p:nvPr>
            <p:ph type="ctrTitle"/>
          </p:nvPr>
        </p:nvSpPr>
        <p:spPr>
          <a:xfrm>
            <a:off x="640082" y="409455"/>
            <a:ext cx="9217104" cy="1438819"/>
          </a:xfrm>
        </p:spPr>
        <p:txBody>
          <a:bodyPr>
            <a:noAutofit/>
          </a:bodyPr>
          <a:lstStyle>
            <a:lvl1pPr algn="l">
              <a:defRPr sz="3900" b="1">
                <a:solidFill>
                  <a:srgbClr val="00B050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CH" dirty="0"/>
          </a:p>
        </p:txBody>
      </p:sp>
      <p:pic>
        <p:nvPicPr>
          <p:cNvPr id="12" name="Picture 51" descr="Logo_CcSylvic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75854" y="86744"/>
            <a:ext cx="2373364" cy="1483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Line 15"/>
          <p:cNvSpPr>
            <a:spLocks noChangeShapeType="1"/>
          </p:cNvSpPr>
          <p:nvPr userDrawn="1"/>
        </p:nvSpPr>
        <p:spPr bwMode="auto">
          <a:xfrm>
            <a:off x="375960" y="1968463"/>
            <a:ext cx="12060000" cy="0"/>
          </a:xfrm>
          <a:prstGeom prst="line">
            <a:avLst/>
          </a:prstGeom>
          <a:noFill/>
          <a:ln w="31750">
            <a:solidFill>
              <a:srgbClr val="33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8237" tIns="29119" rIns="58237" bIns="29119"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9174487" y="8898903"/>
            <a:ext cx="3261478" cy="511175"/>
          </a:xfrm>
        </p:spPr>
        <p:txBody>
          <a:bodyPr/>
          <a:lstStyle/>
          <a:p>
            <a:fld id="{5E7EF6E1-CFB5-4095-9138-F68997966CAF}" type="slidenum">
              <a:rPr lang="fr-CH" smtClean="0"/>
              <a:pPr/>
              <a:t>‹N°›</a:t>
            </a:fld>
            <a:endParaRPr lang="fr-CH" dirty="0"/>
          </a:p>
        </p:txBody>
      </p:sp>
      <p:sp>
        <p:nvSpPr>
          <p:cNvPr id="15" name="ZoneTexte 14"/>
          <p:cNvSpPr txBox="1"/>
          <p:nvPr userDrawn="1"/>
        </p:nvSpPr>
        <p:spPr>
          <a:xfrm>
            <a:off x="10040686" y="1525938"/>
            <a:ext cx="2448000" cy="618827"/>
          </a:xfrm>
          <a:prstGeom prst="rect">
            <a:avLst/>
          </a:prstGeom>
          <a:noFill/>
        </p:spPr>
        <p:txBody>
          <a:bodyPr wrap="square" lIns="32101" tIns="32101" rIns="32101" bIns="32101" rtlCol="0">
            <a:spAutoFit/>
          </a:bodyPr>
          <a:lstStyle/>
          <a:p>
            <a:pPr algn="ctr"/>
            <a:r>
              <a:rPr lang="fr-CH" sz="1200" b="1" dirty="0" err="1" smtClean="0"/>
              <a:t>Fachstelle</a:t>
            </a:r>
            <a:r>
              <a:rPr lang="fr-CH" sz="1200" b="1" dirty="0" smtClean="0"/>
              <a:t> </a:t>
            </a:r>
            <a:r>
              <a:rPr lang="fr-CH" sz="1200" b="1" dirty="0" err="1" smtClean="0"/>
              <a:t>Waldbau</a:t>
            </a:r>
            <a:endParaRPr lang="fr-CH" sz="1200" b="1" dirty="0" smtClean="0"/>
          </a:p>
          <a:p>
            <a:pPr algn="ctr"/>
            <a:r>
              <a:rPr lang="fr-CH" sz="1200" b="1" dirty="0" smtClean="0"/>
              <a:t>Centre de compétence en sylviculture</a:t>
            </a:r>
            <a:endParaRPr lang="fr-CH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7615" y="425052"/>
            <a:ext cx="11578556" cy="1080121"/>
          </a:xfrm>
        </p:spPr>
        <p:txBody>
          <a:bodyPr>
            <a:normAutofit/>
          </a:bodyPr>
          <a:lstStyle>
            <a:lvl1pPr algn="l">
              <a:defRPr sz="4900" b="1">
                <a:solidFill>
                  <a:srgbClr val="FF3300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E667B-3EE9-4449-83ED-A09F82364D25}" type="datetimeFigureOut">
              <a:rPr lang="fr-CH" smtClean="0"/>
              <a:pPr/>
              <a:t>20.02.2019</a:t>
            </a:fld>
            <a:endParaRPr lang="fr-CH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EF6E1-CFB5-4095-9138-F68997966CAF}" type="slidenum">
              <a:rPr lang="fr-CH" smtClean="0"/>
              <a:pPr/>
              <a:t>‹N°›</a:t>
            </a:fld>
            <a:endParaRPr lang="fr-CH" dirty="0"/>
          </a:p>
        </p:txBody>
      </p:sp>
      <p:sp>
        <p:nvSpPr>
          <p:cNvPr id="10" name="Line 15"/>
          <p:cNvSpPr>
            <a:spLocks noChangeShapeType="1"/>
          </p:cNvSpPr>
          <p:nvPr userDrawn="1"/>
        </p:nvSpPr>
        <p:spPr bwMode="auto">
          <a:xfrm>
            <a:off x="640163" y="1590064"/>
            <a:ext cx="11556000" cy="0"/>
          </a:xfrm>
          <a:prstGeom prst="line">
            <a:avLst/>
          </a:prstGeom>
          <a:noFill/>
          <a:ln w="31750">
            <a:solidFill>
              <a:srgbClr val="33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476" tIns="40737" rIns="81476" bIns="40737"/>
          <a:lstStyle/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6826457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re. Texte et image de la bibliothè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3361" y="320040"/>
            <a:ext cx="12374880" cy="96012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0" y="1600200"/>
            <a:ext cx="6294120" cy="736092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'image de la bibliothèque 3"/>
          <p:cNvSpPr>
            <a:spLocks noGrp="1"/>
          </p:cNvSpPr>
          <p:nvPr>
            <p:ph type="clipArt" sz="half" idx="2"/>
          </p:nvPr>
        </p:nvSpPr>
        <p:spPr>
          <a:xfrm>
            <a:off x="6507480" y="1600200"/>
            <a:ext cx="6294120" cy="7360920"/>
          </a:xfrm>
        </p:spPr>
        <p:txBody>
          <a:bodyPr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6828002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E667B-3EE9-4449-83ED-A09F82364D25}" type="datetimeFigureOut">
              <a:rPr lang="fr-CH" smtClean="0"/>
              <a:pPr/>
              <a:t>20.02.2019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EF6E1-CFB5-4095-9138-F68997966CAF}" type="slidenum">
              <a:rPr lang="fr-CH" smtClean="0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56819337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7BDE7-FC69-44DC-B4F9-9DED01141D00}" type="datetimeFigureOut">
              <a:rPr lang="de-CH" smtClean="0"/>
              <a:t>20.02.2019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88CD6-9071-4238-90DF-E01DE4D430B7}" type="slidenum">
              <a:rPr lang="de-CH" smtClean="0"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93955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40080" y="384492"/>
            <a:ext cx="11521440" cy="1600200"/>
          </a:xfrm>
          <a:prstGeom prst="rect">
            <a:avLst/>
          </a:prstGeom>
        </p:spPr>
        <p:txBody>
          <a:bodyPr vert="horz" lIns="114155" tIns="57073" rIns="114155" bIns="57073" rtlCol="0" anchor="ctr">
            <a:normAutofit/>
          </a:bodyPr>
          <a:lstStyle/>
          <a:p>
            <a:r>
              <a:rPr lang="fr-FR" dirty="0" smtClean="0"/>
              <a:t>Cliquez pour modifier le style du titre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40080" y="2240286"/>
            <a:ext cx="11521440" cy="6336348"/>
          </a:xfrm>
          <a:prstGeom prst="rect">
            <a:avLst/>
          </a:prstGeom>
        </p:spPr>
        <p:txBody>
          <a:bodyPr vert="horz" lIns="114155" tIns="57073" rIns="114155" bIns="57073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40081" y="8898903"/>
            <a:ext cx="2987040" cy="511175"/>
          </a:xfrm>
          <a:prstGeom prst="rect">
            <a:avLst/>
          </a:prstGeom>
        </p:spPr>
        <p:txBody>
          <a:bodyPr vert="horz" lIns="114155" tIns="57073" rIns="114155" bIns="5707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E667B-3EE9-4449-83ED-A09F82364D25}" type="datetimeFigureOut">
              <a:rPr lang="fr-CH" smtClean="0"/>
              <a:pPr/>
              <a:t>20.02.2019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373880" y="8898903"/>
            <a:ext cx="4053840" cy="511175"/>
          </a:xfrm>
          <a:prstGeom prst="rect">
            <a:avLst/>
          </a:prstGeom>
        </p:spPr>
        <p:txBody>
          <a:bodyPr vert="horz" lIns="114155" tIns="57073" rIns="114155" bIns="5707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74480" y="8898903"/>
            <a:ext cx="2987040" cy="511175"/>
          </a:xfrm>
          <a:prstGeom prst="rect">
            <a:avLst/>
          </a:prstGeom>
        </p:spPr>
        <p:txBody>
          <a:bodyPr vert="horz" lIns="114155" tIns="57073" rIns="114155" bIns="5707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EF6E1-CFB5-4095-9138-F68997966CAF}" type="slidenum">
              <a:rPr lang="fr-CH" smtClean="0"/>
              <a:pPr/>
              <a:t>‹N°›</a:t>
            </a:fld>
            <a:endParaRPr lang="fr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76" r:id="rId6"/>
    <p:sldLayoutId id="2147483680" r:id="rId7"/>
  </p:sldLayoutIdLst>
  <p:timing>
    <p:tnLst>
      <p:par>
        <p:cTn id="1" dur="indefinite" restart="never" nodeType="tmRoot"/>
      </p:par>
    </p:tnLst>
  </p:timing>
  <p:txStyles>
    <p:titleStyle>
      <a:lvl1pPr algn="ctr" defTabSz="1141510" rtl="0" eaLnBrk="1" latinLnBrk="0" hangingPunct="1">
        <a:spcBef>
          <a:spcPct val="0"/>
        </a:spcBef>
        <a:buNone/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8064" indent="-428064" algn="l" defTabSz="1141510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27475" indent="-356723" algn="l" defTabSz="1141510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426886" indent="-285375" algn="l" defTabSz="1141510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1997640" indent="-285375" algn="l" defTabSz="1141510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8395" indent="-285375" algn="l" defTabSz="1141510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9150" indent="-285375" algn="l" defTabSz="1141510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09903" indent="-285375" algn="l" defTabSz="1141510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280659" indent="-285375" algn="l" defTabSz="1141510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51412" indent="-285375" algn="l" defTabSz="1141510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1415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70754" algn="l" defTabSz="11415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510" algn="l" defTabSz="11415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712264" algn="l" defTabSz="11415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283020" algn="l" defTabSz="11415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853774" algn="l" defTabSz="11415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424527" algn="l" defTabSz="11415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995282" algn="l" defTabSz="11415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566037" algn="l" defTabSz="11415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gif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7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8.jpeg"/><Relationship Id="rId4" Type="http://schemas.microsoft.com/office/2007/relationships/hdphoto" Target="../media/hdphoto1.wdp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ChangeArrowheads="1"/>
          </p:cNvSpPr>
          <p:nvPr/>
        </p:nvSpPr>
        <p:spPr bwMode="auto">
          <a:xfrm>
            <a:off x="2008312" y="552128"/>
            <a:ext cx="7848872" cy="964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03759" tIns="40765" rIns="81529" bIns="0">
            <a:spAutoFit/>
          </a:bodyPr>
          <a:lstStyle/>
          <a:p>
            <a:pPr>
              <a:spcBef>
                <a:spcPts val="536"/>
              </a:spcBef>
            </a:pPr>
            <a:r>
              <a:rPr lang="fr-FR" sz="2000" i="1" dirty="0" smtClean="0">
                <a:latin typeface="+mj-lt"/>
                <a:cs typeface="Times New Roman" pitchFamily="18" charset="0"/>
              </a:rPr>
              <a:t>30 janvier 2019, Genève</a:t>
            </a:r>
            <a:r>
              <a:rPr lang="fr-FR" sz="2000" i="1" dirty="0">
                <a:latin typeface="+mj-lt"/>
                <a:cs typeface="Times New Roman" pitchFamily="18" charset="0"/>
              </a:rPr>
              <a:t/>
            </a:r>
            <a:br>
              <a:rPr lang="fr-FR" sz="2000" i="1" dirty="0">
                <a:latin typeface="+mj-lt"/>
                <a:cs typeface="Times New Roman" pitchFamily="18" charset="0"/>
              </a:rPr>
            </a:br>
            <a:r>
              <a:rPr lang="fr-CH" sz="2000" i="1" dirty="0">
                <a:latin typeface="+mj-lt"/>
                <a:cs typeface="Times New Roman" pitchFamily="18" charset="0"/>
              </a:rPr>
              <a:t>Pascal Junod, responsable du Centre de compétence en sylviculture (Lyss) et ingénieur forestier de l’arrondissement de Boudry (NE</a:t>
            </a:r>
            <a:r>
              <a:rPr lang="fr-CH" sz="2000" i="1" dirty="0" smtClean="0">
                <a:latin typeface="+mj-lt"/>
                <a:cs typeface="Times New Roman" pitchFamily="18" charset="0"/>
              </a:rPr>
              <a:t>)</a:t>
            </a:r>
            <a:endParaRPr lang="fr-CH" sz="2000" b="1" i="1" u="sng" dirty="0">
              <a:solidFill>
                <a:srgbClr val="0000FF"/>
              </a:solidFill>
              <a:latin typeface="+mj-lt"/>
              <a:cs typeface="Arial" charset="0"/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352128" y="2136304"/>
            <a:ext cx="12312000" cy="2928985"/>
          </a:xfrm>
          <a:prstGeom prst="rect">
            <a:avLst/>
          </a:prstGeom>
        </p:spPr>
        <p:txBody>
          <a:bodyPr vert="horz" lIns="114155" tIns="57073" rIns="114155" bIns="57073" rtlCol="0" anchor="ctr">
            <a:noAutofit/>
          </a:bodyPr>
          <a:lstStyle>
            <a:lvl1pPr algn="l" defTabSz="1141510" rtl="0" eaLnBrk="1" latinLnBrk="0" hangingPunct="1">
              <a:spcBef>
                <a:spcPct val="0"/>
              </a:spcBef>
              <a:buNone/>
              <a:defRPr sz="3900" b="1" kern="1200">
                <a:solidFill>
                  <a:srgbClr val="00B0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5400" dirty="0">
                <a:solidFill>
                  <a:srgbClr val="CC0099"/>
                </a:solidFill>
                <a:cs typeface="Times New Roman" pitchFamily="18" charset="0"/>
              </a:rPr>
              <a:t>Forêt</a:t>
            </a:r>
            <a:r>
              <a:rPr lang="fr-CH" sz="5400" dirty="0">
                <a:solidFill>
                  <a:schemeClr val="tx1"/>
                </a:solidFill>
                <a:cs typeface="Times New Roman" pitchFamily="18" charset="0"/>
              </a:rPr>
              <a:t> et </a:t>
            </a:r>
            <a:r>
              <a:rPr lang="fr-CH" sz="5400" dirty="0">
                <a:solidFill>
                  <a:srgbClr val="CC0099"/>
                </a:solidFill>
                <a:cs typeface="Times New Roman" pitchFamily="18" charset="0"/>
              </a:rPr>
              <a:t>bois</a:t>
            </a:r>
            <a:r>
              <a:rPr lang="fr-CH" sz="5400" dirty="0">
                <a:solidFill>
                  <a:schemeClr val="tx1"/>
                </a:solidFill>
                <a:cs typeface="Times New Roman" pitchFamily="18" charset="0"/>
              </a:rPr>
              <a:t>, nos alliés</a:t>
            </a:r>
            <a:r>
              <a:rPr lang="fr-CH" sz="5400" dirty="0" smtClean="0">
                <a:solidFill>
                  <a:schemeClr val="tx1"/>
                </a:solidFill>
                <a:cs typeface="Times New Roman" pitchFamily="18" charset="0"/>
              </a:rPr>
              <a:t>,</a:t>
            </a:r>
            <a:br>
              <a:rPr lang="fr-CH" sz="5400" dirty="0" smtClean="0">
                <a:solidFill>
                  <a:schemeClr val="tx1"/>
                </a:solidFill>
                <a:cs typeface="Times New Roman" pitchFamily="18" charset="0"/>
              </a:rPr>
            </a:br>
            <a:r>
              <a:rPr lang="fr-CH" sz="5400" dirty="0" smtClean="0">
                <a:solidFill>
                  <a:schemeClr val="tx1"/>
                </a:solidFill>
                <a:cs typeface="Times New Roman" pitchFamily="18" charset="0"/>
              </a:rPr>
              <a:t>sous </a:t>
            </a:r>
            <a:r>
              <a:rPr lang="fr-CH" sz="5400" dirty="0">
                <a:solidFill>
                  <a:schemeClr val="tx1"/>
                </a:solidFill>
                <a:cs typeface="Times New Roman" pitchFamily="18" charset="0"/>
              </a:rPr>
              <a:t>l'égide de la </a:t>
            </a:r>
            <a:r>
              <a:rPr lang="fr-CH" sz="5400" dirty="0">
                <a:solidFill>
                  <a:srgbClr val="CC0099"/>
                </a:solidFill>
                <a:cs typeface="Times New Roman" pitchFamily="18" charset="0"/>
              </a:rPr>
              <a:t>sylviculture</a:t>
            </a:r>
            <a:r>
              <a:rPr lang="fr-CH" sz="5400" dirty="0" smtClean="0">
                <a:solidFill>
                  <a:schemeClr val="tx1"/>
                </a:solidFill>
                <a:cs typeface="Times New Roman" pitchFamily="18" charset="0"/>
              </a:rPr>
              <a:t>,</a:t>
            </a:r>
            <a:br>
              <a:rPr lang="fr-CH" sz="5400" dirty="0" smtClean="0">
                <a:solidFill>
                  <a:schemeClr val="tx1"/>
                </a:solidFill>
                <a:cs typeface="Times New Roman" pitchFamily="18" charset="0"/>
              </a:rPr>
            </a:br>
            <a:r>
              <a:rPr lang="fr-CH" sz="5400" dirty="0" smtClean="0">
                <a:solidFill>
                  <a:schemeClr val="tx1"/>
                </a:solidFill>
                <a:cs typeface="Times New Roman" pitchFamily="18" charset="0"/>
              </a:rPr>
              <a:t>pour </a:t>
            </a:r>
            <a:r>
              <a:rPr lang="fr-CH" sz="5400" dirty="0">
                <a:solidFill>
                  <a:schemeClr val="tx1"/>
                </a:solidFill>
                <a:cs typeface="Times New Roman" pitchFamily="18" charset="0"/>
              </a:rPr>
              <a:t>contrer le </a:t>
            </a:r>
            <a:r>
              <a:rPr lang="fr-CH" sz="5400" dirty="0">
                <a:solidFill>
                  <a:srgbClr val="FF0000"/>
                </a:solidFill>
                <a:cs typeface="Times New Roman" pitchFamily="18" charset="0"/>
              </a:rPr>
              <a:t>réchauffement </a:t>
            </a:r>
            <a:r>
              <a:rPr lang="fr-CH" sz="5400" dirty="0" smtClean="0">
                <a:solidFill>
                  <a:srgbClr val="FF0000"/>
                </a:solidFill>
                <a:cs typeface="Times New Roman" pitchFamily="18" charset="0"/>
              </a:rPr>
              <a:t>climatique</a:t>
            </a:r>
            <a:endParaRPr lang="de-DE" sz="5400" dirty="0" smtClean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25" name="Picture 1026" descr="C:\ATHOME\Mes images\tn_chaumont.jpg"/>
          <p:cNvPicPr preferRelativeResize="0">
            <a:picLocks noChangeArrowheads="1"/>
          </p:cNvPicPr>
          <p:nvPr/>
        </p:nvPicPr>
        <p:blipFill rotWithShape="1">
          <a:blip r:embed="rId3" cstate="print">
            <a:lum bright="-6000"/>
          </a:blip>
          <a:srcRect t="30408" b="23085"/>
          <a:stretch/>
        </p:blipFill>
        <p:spPr bwMode="auto">
          <a:xfrm>
            <a:off x="468622" y="5520680"/>
            <a:ext cx="3960000" cy="2520000"/>
          </a:xfrm>
          <a:prstGeom prst="rect">
            <a:avLst/>
          </a:prstGeom>
          <a:noFill/>
        </p:spPr>
      </p:pic>
      <p:sp>
        <p:nvSpPr>
          <p:cNvPr id="26" name="Rectangle 1031"/>
          <p:cNvSpPr>
            <a:spLocks noChangeArrowheads="1"/>
          </p:cNvSpPr>
          <p:nvPr/>
        </p:nvSpPr>
        <p:spPr bwMode="auto">
          <a:xfrm>
            <a:off x="529281" y="8056178"/>
            <a:ext cx="12168000" cy="1149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03759" tIns="40765" rIns="81529" bIns="0">
            <a:spAutoFit/>
          </a:bodyPr>
          <a:lstStyle/>
          <a:p>
            <a:pPr>
              <a:spcBef>
                <a:spcPts val="536"/>
              </a:spcBef>
            </a:pPr>
            <a:r>
              <a:rPr lang="fr-FR" sz="3600" b="1" dirty="0">
                <a:solidFill>
                  <a:srgbClr val="00823C"/>
                </a:solidFill>
                <a:cs typeface="Times New Roman" pitchFamily="18" charset="0"/>
              </a:rPr>
              <a:t>	 </a:t>
            </a:r>
            <a:r>
              <a:rPr lang="fr-FR" sz="3600" b="1" dirty="0" smtClean="0">
                <a:solidFill>
                  <a:srgbClr val="CC0099"/>
                </a:solidFill>
                <a:cs typeface="Times New Roman" pitchFamily="18" charset="0"/>
              </a:rPr>
              <a:t>Forêt            </a:t>
            </a:r>
            <a:r>
              <a:rPr lang="fr-FR" sz="3600" b="1" dirty="0" smtClean="0">
                <a:solidFill>
                  <a:srgbClr val="CC0099"/>
                </a:solidFill>
                <a:cs typeface="Times New Roman" pitchFamily="18" charset="0"/>
                <a:sym typeface="Wingdings" panose="05000000000000000000" pitchFamily="2" charset="2"/>
              </a:rPr>
              <a:t></a:t>
            </a:r>
            <a:r>
              <a:rPr lang="fr-FR" sz="3600" b="1" dirty="0" smtClean="0">
                <a:solidFill>
                  <a:srgbClr val="CC0099"/>
                </a:solidFill>
                <a:cs typeface="Times New Roman" pitchFamily="18" charset="0"/>
              </a:rPr>
              <a:t>      Sylviculture      </a:t>
            </a:r>
            <a:r>
              <a:rPr lang="fr-FR" sz="3600" b="1" dirty="0" smtClean="0">
                <a:solidFill>
                  <a:srgbClr val="CC0099"/>
                </a:solidFill>
                <a:cs typeface="Times New Roman" pitchFamily="18" charset="0"/>
                <a:sym typeface="Wingdings" panose="05000000000000000000" pitchFamily="2" charset="2"/>
              </a:rPr>
              <a:t> </a:t>
            </a:r>
            <a:r>
              <a:rPr lang="fr-FR" sz="3600" b="1" dirty="0" smtClean="0">
                <a:solidFill>
                  <a:srgbClr val="CC0099"/>
                </a:solidFill>
                <a:cs typeface="Times New Roman" pitchFamily="18" charset="0"/>
              </a:rPr>
              <a:t>Bois (</a:t>
            </a:r>
            <a:r>
              <a:rPr lang="fr-FR" sz="3200" b="1" dirty="0" smtClean="0">
                <a:solidFill>
                  <a:srgbClr val="CC0099"/>
                </a:solidFill>
                <a:cs typeface="Times New Roman" pitchFamily="18" charset="0"/>
              </a:rPr>
              <a:t>= CO</a:t>
            </a:r>
            <a:r>
              <a:rPr lang="fr-FR" sz="3200" b="1" baseline="-25000" dirty="0" smtClean="0">
                <a:solidFill>
                  <a:srgbClr val="CC0099"/>
                </a:solidFill>
                <a:cs typeface="Times New Roman" pitchFamily="18" charset="0"/>
              </a:rPr>
              <a:t>2</a:t>
            </a:r>
            <a:r>
              <a:rPr lang="fr-FR" sz="3200" b="1" dirty="0" smtClean="0">
                <a:solidFill>
                  <a:srgbClr val="CC0099"/>
                </a:solidFill>
                <a:cs typeface="Times New Roman" pitchFamily="18" charset="0"/>
              </a:rPr>
              <a:t> séquestré</a:t>
            </a:r>
            <a:r>
              <a:rPr lang="fr-FR" sz="3600" b="1" dirty="0" smtClean="0">
                <a:solidFill>
                  <a:srgbClr val="CC0099"/>
                </a:solidFill>
                <a:cs typeface="Times New Roman" pitchFamily="18" charset="0"/>
              </a:rPr>
              <a:t>)</a:t>
            </a:r>
            <a:br>
              <a:rPr lang="fr-FR" sz="3600" b="1" dirty="0" smtClean="0">
                <a:solidFill>
                  <a:srgbClr val="CC0099"/>
                </a:solidFill>
                <a:cs typeface="Times New Roman" pitchFamily="18" charset="0"/>
              </a:rPr>
            </a:br>
            <a:r>
              <a:rPr lang="fr-FR" sz="3600" b="1" dirty="0" smtClean="0">
                <a:solidFill>
                  <a:srgbClr val="CC0099"/>
                </a:solidFill>
                <a:cs typeface="Times New Roman" pitchFamily="18" charset="0"/>
              </a:rPr>
              <a:t>							+ </a:t>
            </a:r>
            <a:r>
              <a:rPr lang="fr-FR" sz="3600" b="1" dirty="0">
                <a:solidFill>
                  <a:srgbClr val="CC0099"/>
                </a:solidFill>
                <a:cs typeface="Times New Roman" pitchFamily="18" charset="0"/>
              </a:rPr>
              <a:t>P</a:t>
            </a:r>
            <a:r>
              <a:rPr lang="fr-FR" sz="3600" b="1" dirty="0" smtClean="0">
                <a:solidFill>
                  <a:srgbClr val="CC0099"/>
                </a:solidFill>
                <a:cs typeface="Times New Roman" pitchFamily="18" charset="0"/>
              </a:rPr>
              <a:t>restations</a:t>
            </a:r>
            <a:endParaRPr lang="fr-CH" sz="3600" b="1" u="sng" dirty="0">
              <a:solidFill>
                <a:srgbClr val="CC0099"/>
              </a:solidFill>
              <a:cs typeface="Arial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9"/>
          <a:stretch/>
        </p:blipFill>
        <p:spPr>
          <a:xfrm>
            <a:off x="8554938" y="5520680"/>
            <a:ext cx="3960000" cy="252007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9"/>
          <a:stretch/>
        </p:blipFill>
        <p:spPr>
          <a:xfrm>
            <a:off x="4511780" y="5520680"/>
            <a:ext cx="3960000" cy="252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313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Athome\Neatdocs_ThemeForet_NE_internet\0_Foret_NE\0000_photos_images_scan_mi_WEB\47_ValeurGlobale_files\47Valeurs_g.jpg"/>
          <p:cNvPicPr>
            <a:picLocks noChangeAspect="1" noChangeArrowheads="1"/>
          </p:cNvPicPr>
          <p:nvPr/>
        </p:nvPicPr>
        <p:blipFill rotWithShape="1">
          <a:blip r:embed="rId3" cstate="print"/>
          <a:srcRect b="12139"/>
          <a:stretch/>
        </p:blipFill>
        <p:spPr bwMode="auto">
          <a:xfrm>
            <a:off x="341090" y="1734570"/>
            <a:ext cx="4600917" cy="6941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68153" y="384262"/>
            <a:ext cx="11641250" cy="1161701"/>
          </a:xfrm>
        </p:spPr>
        <p:txBody>
          <a:bodyPr wrap="square">
            <a:spAutoFit/>
          </a:bodyPr>
          <a:lstStyle/>
          <a:p>
            <a:pPr eaLnBrk="1" hangingPunct="1"/>
            <a:r>
              <a:rPr lang="fr-CH" sz="4000" b="1" dirty="0" smtClean="0">
                <a:solidFill>
                  <a:srgbClr val="FF0000"/>
                </a:solidFill>
                <a:cs typeface="Times New Roman" pitchFamily="18" charset="0"/>
              </a:rPr>
              <a:t>Le bois, environ 1/10</a:t>
            </a:r>
            <a:r>
              <a:rPr lang="fr-CH" sz="4000" b="1" baseline="30000" dirty="0" smtClean="0">
                <a:solidFill>
                  <a:srgbClr val="FF0000"/>
                </a:solidFill>
                <a:cs typeface="Times New Roman" pitchFamily="18" charset="0"/>
              </a:rPr>
              <a:t>e</a:t>
            </a:r>
            <a:r>
              <a:rPr lang="fr-CH" sz="4000" b="1" dirty="0" smtClean="0">
                <a:solidFill>
                  <a:srgbClr val="FF0000"/>
                </a:solidFill>
                <a:cs typeface="Times New Roman" pitchFamily="18" charset="0"/>
              </a:rPr>
              <a:t> de toutes les valeurs forestières</a:t>
            </a:r>
            <a:br>
              <a:rPr lang="fr-CH" sz="4000" b="1" dirty="0" smtClean="0">
                <a:solidFill>
                  <a:srgbClr val="FF0000"/>
                </a:solidFill>
                <a:cs typeface="Times New Roman" pitchFamily="18" charset="0"/>
              </a:rPr>
            </a:br>
            <a:r>
              <a:rPr lang="fr-CH" sz="2800" dirty="0" smtClean="0">
                <a:solidFill>
                  <a:srgbClr val="00B050"/>
                </a:solidFill>
                <a:cs typeface="Times New Roman" pitchFamily="18" charset="0"/>
              </a:rPr>
              <a:t>Valeur ligneuse</a:t>
            </a:r>
            <a:r>
              <a:rPr lang="fr-CH" sz="2800" dirty="0" smtClean="0">
                <a:solidFill>
                  <a:srgbClr val="FF0000"/>
                </a:solidFill>
                <a:cs typeface="Times New Roman" pitchFamily="18" charset="0"/>
              </a:rPr>
              <a:t> et </a:t>
            </a:r>
            <a:r>
              <a:rPr lang="fr-CH" sz="2800" dirty="0" smtClean="0">
                <a:solidFill>
                  <a:srgbClr val="0000FF"/>
                </a:solidFill>
                <a:cs typeface="Times New Roman" pitchFamily="18" charset="0"/>
              </a:rPr>
              <a:t>prestations écosystémiques </a:t>
            </a:r>
            <a:r>
              <a:rPr lang="fr-CH" sz="2800" dirty="0" smtClean="0">
                <a:solidFill>
                  <a:srgbClr val="FF0000"/>
                </a:solidFill>
                <a:cs typeface="Times New Roman" pitchFamily="18" charset="0"/>
              </a:rPr>
              <a:t>dans le canton de Neuchâtel</a:t>
            </a:r>
            <a:endParaRPr lang="fr-FR" sz="44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5321496" y="2242471"/>
            <a:ext cx="7128000" cy="11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327" tIns="40666" rIns="81327" bIns="40666"/>
          <a:lstStyle/>
          <a:p>
            <a:pPr defTabSz="1277892" eaLnBrk="0" hangingPunct="0"/>
            <a:r>
              <a:rPr lang="fr-CH" sz="3640" b="1" dirty="0">
                <a:solidFill>
                  <a:prstClr val="black"/>
                </a:solidFill>
                <a:latin typeface="Calibri"/>
              </a:rPr>
              <a:t>Capital producteur :</a:t>
            </a:r>
          </a:p>
          <a:p>
            <a:pPr defTabSz="1277892" eaLnBrk="0" hangingPunct="0"/>
            <a:r>
              <a:rPr lang="fr-CH" sz="3640" b="1" dirty="0">
                <a:solidFill>
                  <a:prstClr val="black"/>
                </a:solidFill>
                <a:latin typeface="Calibri"/>
              </a:rPr>
              <a:t>10 </a:t>
            </a:r>
            <a:r>
              <a:rPr lang="fr-CH" sz="3640" b="1" dirty="0" err="1">
                <a:solidFill>
                  <a:prstClr val="black"/>
                </a:solidFill>
                <a:latin typeface="Calibri"/>
              </a:rPr>
              <a:t>mio</a:t>
            </a:r>
            <a:r>
              <a:rPr lang="fr-CH" sz="3640" b="1" dirty="0">
                <a:solidFill>
                  <a:prstClr val="black"/>
                </a:solidFill>
                <a:latin typeface="Calibri"/>
              </a:rPr>
              <a:t> m</a:t>
            </a:r>
            <a:r>
              <a:rPr lang="fr-CH" sz="3640" b="1" baseline="30000" dirty="0">
                <a:solidFill>
                  <a:prstClr val="black"/>
                </a:solidFill>
                <a:latin typeface="Calibri"/>
              </a:rPr>
              <a:t>3</a:t>
            </a:r>
            <a:r>
              <a:rPr lang="fr-CH" sz="3640" b="1" dirty="0">
                <a:solidFill>
                  <a:prstClr val="black"/>
                </a:solidFill>
                <a:latin typeface="Calibri"/>
              </a:rPr>
              <a:t> de bois sur pied</a:t>
            </a: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5321496" y="3645976"/>
            <a:ext cx="7128000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327" tIns="40666" rIns="81327" bIns="40666"/>
          <a:lstStyle/>
          <a:p>
            <a:pPr defTabSz="1277892" eaLnBrk="0" hangingPunct="0"/>
            <a:r>
              <a:rPr lang="fr-CH" sz="3640" b="1" dirty="0" smtClean="0">
                <a:solidFill>
                  <a:srgbClr val="FF0000"/>
                </a:solidFill>
                <a:latin typeface="Calibri"/>
              </a:rPr>
              <a:t>Accroissement annuel : </a:t>
            </a:r>
            <a:r>
              <a:rPr lang="fr-CH" sz="3640" b="1" dirty="0">
                <a:solidFill>
                  <a:srgbClr val="FF0000"/>
                </a:solidFill>
                <a:latin typeface="Calibri"/>
              </a:rPr>
              <a:t>180’000 m</a:t>
            </a:r>
            <a:r>
              <a:rPr lang="fr-CH" sz="3640" b="1" baseline="30000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5321496" y="4581481"/>
            <a:ext cx="7128000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327" tIns="40666" rIns="81327" bIns="40666"/>
          <a:lstStyle/>
          <a:p>
            <a:pPr defTabSz="1277892" eaLnBrk="0" hangingPunct="0"/>
            <a:r>
              <a:rPr lang="fr-CH" sz="3640" b="1" dirty="0">
                <a:solidFill>
                  <a:prstClr val="black"/>
                </a:solidFill>
                <a:latin typeface="Calibri"/>
              </a:rPr>
              <a:t>Récolte annuelle </a:t>
            </a:r>
            <a:r>
              <a:rPr lang="fr-CH" sz="3640" b="1" dirty="0" smtClean="0">
                <a:solidFill>
                  <a:prstClr val="black"/>
                </a:solidFill>
                <a:latin typeface="Calibri"/>
              </a:rPr>
              <a:t>: 170’000 </a:t>
            </a:r>
            <a:r>
              <a:rPr lang="fr-CH" sz="3640" b="1" dirty="0">
                <a:solidFill>
                  <a:prstClr val="black"/>
                </a:solidFill>
                <a:latin typeface="Calibri"/>
              </a:rPr>
              <a:t>m</a:t>
            </a:r>
            <a:r>
              <a:rPr lang="fr-CH" sz="3640" b="1" baseline="30000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5321496" y="5516986"/>
            <a:ext cx="7128000" cy="113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327" tIns="40666" rIns="81327" bIns="40666"/>
          <a:lstStyle/>
          <a:p>
            <a:pPr defTabSz="1277892" eaLnBrk="0" hangingPunct="0"/>
            <a:r>
              <a:rPr lang="fr-CH" sz="3640" b="1" dirty="0">
                <a:solidFill>
                  <a:srgbClr val="00B050"/>
                </a:solidFill>
                <a:latin typeface="Calibri"/>
              </a:rPr>
              <a:t>Valeur de cette récolte :</a:t>
            </a:r>
          </a:p>
          <a:p>
            <a:pPr defTabSz="1277892" eaLnBrk="0" hangingPunct="0"/>
            <a:r>
              <a:rPr lang="fr-CH" sz="3640" b="1" dirty="0">
                <a:solidFill>
                  <a:srgbClr val="00B050"/>
                </a:solidFill>
                <a:latin typeface="Calibri"/>
              </a:rPr>
              <a:t>14 </a:t>
            </a:r>
            <a:r>
              <a:rPr lang="fr-CH" sz="3640" b="1" dirty="0" err="1">
                <a:solidFill>
                  <a:srgbClr val="00B050"/>
                </a:solidFill>
                <a:latin typeface="Calibri"/>
              </a:rPr>
              <a:t>mio</a:t>
            </a:r>
            <a:r>
              <a:rPr lang="fr-CH" sz="3640" b="1" dirty="0">
                <a:solidFill>
                  <a:srgbClr val="00B050"/>
                </a:solidFill>
                <a:latin typeface="Calibri"/>
              </a:rPr>
              <a:t> de francs</a:t>
            </a:r>
            <a:endParaRPr lang="fr-CH" sz="3640" b="1" baseline="30000" dirty="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5321496" y="6907895"/>
            <a:ext cx="7128000" cy="113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327" tIns="40666" rIns="81327" bIns="40666"/>
          <a:lstStyle/>
          <a:p>
            <a:pPr defTabSz="1277892" eaLnBrk="0" hangingPunct="0"/>
            <a:r>
              <a:rPr lang="fr-CH" sz="3640" b="1" dirty="0">
                <a:solidFill>
                  <a:srgbClr val="0000FF"/>
                </a:solidFill>
                <a:latin typeface="Calibri"/>
              </a:rPr>
              <a:t>Autres valeurs </a:t>
            </a:r>
            <a:r>
              <a:rPr lang="fr-CH" sz="3640" b="1" dirty="0">
                <a:solidFill>
                  <a:prstClr val="black"/>
                </a:solidFill>
                <a:latin typeface="Calibri"/>
              </a:rPr>
              <a:t>de la forêt NE :</a:t>
            </a:r>
          </a:p>
          <a:p>
            <a:pPr defTabSz="1277892" eaLnBrk="0" hangingPunct="0"/>
            <a:r>
              <a:rPr lang="fr-CH" sz="3640" b="1" dirty="0">
                <a:solidFill>
                  <a:prstClr val="black"/>
                </a:solidFill>
                <a:latin typeface="Calibri"/>
              </a:rPr>
              <a:t>140 </a:t>
            </a:r>
            <a:r>
              <a:rPr lang="fr-CH" sz="3640" b="1" dirty="0" err="1">
                <a:solidFill>
                  <a:prstClr val="black"/>
                </a:solidFill>
                <a:latin typeface="Calibri"/>
              </a:rPr>
              <a:t>mio</a:t>
            </a:r>
            <a:r>
              <a:rPr lang="fr-CH" sz="3640" b="1" dirty="0">
                <a:solidFill>
                  <a:prstClr val="black"/>
                </a:solidFill>
                <a:latin typeface="Calibri"/>
              </a:rPr>
              <a:t> de francs par an</a:t>
            </a:r>
          </a:p>
        </p:txBody>
      </p:sp>
      <p:pic>
        <p:nvPicPr>
          <p:cNvPr id="11" name="Picture 2054" descr="C:\000_diaporama_SFS\new\pj\accr_c.jpg"/>
          <p:cNvPicPr>
            <a:picLocks noChangeAspect="1" noChangeArrowheads="1"/>
          </p:cNvPicPr>
          <p:nvPr/>
        </p:nvPicPr>
        <p:blipFill>
          <a:blip r:embed="rId4" cstate="print"/>
          <a:srcRect l="9091" r="12727" b="12024"/>
          <a:stretch>
            <a:fillRect/>
          </a:stretch>
        </p:blipFill>
        <p:spPr bwMode="auto">
          <a:xfrm>
            <a:off x="496257" y="5118942"/>
            <a:ext cx="2158075" cy="1836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055" descr="C:\000_diaporama_SFS\new\pj\2004_03_16 007_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6266" y="2742717"/>
            <a:ext cx="2160241" cy="1620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464630" y="8676023"/>
            <a:ext cx="5120640" cy="5170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defTabSz="1173738">
              <a:spcBef>
                <a:spcPct val="50000"/>
              </a:spcBef>
            </a:pPr>
            <a:r>
              <a:rPr lang="fr-CA" sz="3360" b="1" dirty="0">
                <a:solidFill>
                  <a:srgbClr val="00B050"/>
                </a:solidFill>
                <a:latin typeface="Calibri"/>
                <a:cs typeface="Times New Roman" pitchFamily="18" charset="0"/>
              </a:rPr>
              <a:t>      Bois         </a:t>
            </a:r>
            <a:r>
              <a:rPr lang="fr-CA" sz="3360" b="1" dirty="0">
                <a:solidFill>
                  <a:srgbClr val="0000FF"/>
                </a:solidFill>
                <a:latin typeface="Calibri"/>
                <a:cs typeface="Times New Roman" pitchFamily="18" charset="0"/>
              </a:rPr>
              <a:t>Autres </a:t>
            </a:r>
            <a:r>
              <a:rPr lang="fr-CA" sz="3360" b="1" dirty="0" smtClean="0">
                <a:solidFill>
                  <a:srgbClr val="0000FF"/>
                </a:solidFill>
                <a:latin typeface="Calibri"/>
                <a:cs typeface="Times New Roman" pitchFamily="18" charset="0"/>
              </a:rPr>
              <a:t>valeurs</a:t>
            </a:r>
            <a:endParaRPr lang="fr-CA" sz="3360" b="1" dirty="0">
              <a:solidFill>
                <a:srgbClr val="0000FF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36704" y="8896345"/>
            <a:ext cx="64008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sz="1600" dirty="0">
                <a:solidFill>
                  <a:schemeClr val="bg1">
                    <a:lumMod val="65000"/>
                  </a:schemeClr>
                </a:solidFill>
                <a:cs typeface="Times New Roman" pitchFamily="18" charset="0"/>
              </a:rPr>
              <a:t>L. </a:t>
            </a:r>
            <a:r>
              <a:rPr lang="fr-CH" sz="1600" dirty="0" err="1">
                <a:solidFill>
                  <a:schemeClr val="bg1">
                    <a:lumMod val="65000"/>
                  </a:schemeClr>
                </a:solidFill>
                <a:cs typeface="Times New Roman" pitchFamily="18" charset="0"/>
              </a:rPr>
              <a:t>Farron</a:t>
            </a:r>
            <a:r>
              <a:rPr lang="fr-CH" sz="1600" dirty="0">
                <a:solidFill>
                  <a:schemeClr val="bg1">
                    <a:lumMod val="65000"/>
                  </a:schemeClr>
                </a:solidFill>
                <a:cs typeface="Times New Roman" pitchFamily="18" charset="0"/>
              </a:rPr>
              <a:t>, </a:t>
            </a:r>
            <a:r>
              <a:rPr lang="fr-CH" sz="1600" dirty="0" smtClean="0">
                <a:solidFill>
                  <a:schemeClr val="bg1">
                    <a:lumMod val="65000"/>
                  </a:schemeClr>
                </a:solidFill>
                <a:cs typeface="Times New Roman" pitchFamily="18" charset="0"/>
              </a:rPr>
              <a:t>2006 : www.ne.ch/autorites/DDTE/SFFN/forets/Documents/SVALF_Article_9.pdf</a:t>
            </a:r>
            <a:endParaRPr lang="fr-FR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404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-7912" y="0"/>
            <a:ext cx="12809512" cy="9607134"/>
            <a:chOff x="140296" y="2428288"/>
            <a:chExt cx="9217024" cy="6912768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296" y="2428288"/>
              <a:ext cx="2952000" cy="2214000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3576" y="2428288"/>
              <a:ext cx="2952000" cy="2214000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296" y="4750792"/>
              <a:ext cx="2952000" cy="221400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5320" y="4757944"/>
              <a:ext cx="2952000" cy="2214000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5320" y="2428528"/>
              <a:ext cx="2952000" cy="2214000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296" y="7108808"/>
              <a:ext cx="2952000" cy="2232248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4456" y="7104856"/>
              <a:ext cx="2952000" cy="2236200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3652576" y="4381792"/>
              <a:ext cx="2214000" cy="2952000"/>
            </a:xfrm>
            <a:prstGeom prst="rect">
              <a:avLst/>
            </a:prstGeom>
          </p:spPr>
        </p:pic>
      </p:grpSp>
      <p:pic>
        <p:nvPicPr>
          <p:cNvPr id="18" name="Image 17" descr="2006_11_10 004_BX46_EF.jpg"/>
          <p:cNvPicPr preferRelativeResize="0"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699008" y="6499338"/>
            <a:ext cx="4102591" cy="307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428" y="8152892"/>
            <a:ext cx="12744000" cy="1393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fr-CH" sz="25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Ces feuilles, en plus d’être </a:t>
            </a:r>
            <a:r>
              <a:rPr lang="fr-CH" sz="25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esthétiques</a:t>
            </a:r>
            <a:r>
              <a:rPr lang="fr-CH" sz="25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sont autant de </a:t>
            </a:r>
            <a:r>
              <a:rPr lang="fr-CH" sz="25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panneaux solaires efficients</a:t>
            </a:r>
            <a:r>
              <a:rPr lang="fr-CH" sz="25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de </a:t>
            </a:r>
            <a:r>
              <a:rPr lang="fr-CH" sz="25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formidables pompes à CO</a:t>
            </a:r>
            <a:r>
              <a:rPr lang="fr-CH" sz="2500" b="1" baseline="-25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CH" sz="25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Elles sont </a:t>
            </a:r>
            <a:r>
              <a:rPr lang="fr-CH" sz="25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nos meilleures alliées contre le réchauffement climatique</a:t>
            </a:r>
            <a:r>
              <a:rPr lang="fr-CH" sz="25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Chaque année, en Suisse, elles permettent la production de </a:t>
            </a:r>
            <a:r>
              <a:rPr lang="fr-CH" sz="25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 millions de m</a:t>
            </a:r>
            <a:r>
              <a:rPr lang="fr-CH" sz="2500" b="1" baseline="30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CH" sz="25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bois</a:t>
            </a:r>
            <a:r>
              <a:rPr lang="fr-CH" sz="25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CH" sz="25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64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83A4E7-ECC9-4858-8FAC-AF122DBE8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425" y="409455"/>
            <a:ext cx="9340761" cy="1438819"/>
          </a:xfrm>
        </p:spPr>
        <p:txBody>
          <a:bodyPr/>
          <a:lstStyle/>
          <a:p>
            <a:r>
              <a:rPr lang="fr-FR" sz="4400" dirty="0" smtClean="0">
                <a:solidFill>
                  <a:srgbClr val="FF0000"/>
                </a:solidFill>
              </a:rPr>
              <a:t>3 Atouts carbone de la filière forêt-bois</a:t>
            </a:r>
            <a:endParaRPr lang="fr-FR" sz="4400" b="1" u="sng" dirty="0">
              <a:solidFill>
                <a:srgbClr val="FF0000"/>
              </a:solidFill>
            </a:endParaRPr>
          </a:p>
        </p:txBody>
      </p:sp>
      <p:sp>
        <p:nvSpPr>
          <p:cNvPr id="4" name="Rectangle 32">
            <a:extLst>
              <a:ext uri="{FF2B5EF4-FFF2-40B4-BE49-F238E27FC236}">
                <a16:creationId xmlns:a16="http://schemas.microsoft.com/office/drawing/2014/main" id="{5A235D50-64B9-4EDA-8020-2AC27C6DED9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832848" y="2848456"/>
            <a:ext cx="5760640" cy="468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419100" indent="-38258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49263" indent="-449263" eaLnBrk="1" hangingPunct="1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r>
              <a:rPr lang="fr-FR" altLang="fr-FR" sz="3600" b="1" dirty="0" smtClean="0">
                <a:latin typeface="+mn-lt"/>
              </a:rPr>
              <a:t>1. </a:t>
            </a:r>
            <a:r>
              <a:rPr lang="fr-FR" altLang="fr-FR" sz="3600" b="1" dirty="0" smtClean="0">
                <a:solidFill>
                  <a:srgbClr val="CC0099"/>
                </a:solidFill>
                <a:latin typeface="+mn-lt"/>
              </a:rPr>
              <a:t>Séquestration</a:t>
            </a:r>
            <a:r>
              <a:rPr lang="fr-FR" altLang="fr-FR" sz="3600" dirty="0" smtClean="0">
                <a:latin typeface="+mn-lt"/>
              </a:rPr>
              <a:t/>
            </a:r>
            <a:br>
              <a:rPr lang="fr-FR" altLang="fr-FR" sz="3600" dirty="0" smtClean="0">
                <a:latin typeface="+mn-lt"/>
              </a:rPr>
            </a:br>
            <a:r>
              <a:rPr lang="fr-FR" altLang="fr-FR" dirty="0" smtClean="0">
                <a:latin typeface="+mn-lt"/>
              </a:rPr>
              <a:t>(</a:t>
            </a:r>
            <a:r>
              <a:rPr lang="fr-FR" altLang="fr-FR" dirty="0">
                <a:latin typeface="+mn-lt"/>
              </a:rPr>
              <a:t>carbone </a:t>
            </a:r>
            <a:r>
              <a:rPr lang="fr-FR" altLang="fr-FR" dirty="0" smtClean="0">
                <a:latin typeface="+mn-lt"/>
              </a:rPr>
              <a:t>absorbé par les arbres et les sols forestiers)</a:t>
            </a:r>
            <a:r>
              <a:rPr lang="fr-FR" altLang="fr-FR" sz="3600" dirty="0" smtClean="0">
                <a:latin typeface="+mn-lt"/>
              </a:rPr>
              <a:t/>
            </a:r>
            <a:br>
              <a:rPr lang="fr-FR" altLang="fr-FR" sz="3600" dirty="0" smtClean="0">
                <a:latin typeface="+mn-lt"/>
              </a:rPr>
            </a:br>
            <a:endParaRPr lang="fr-FR" altLang="fr-FR" sz="3600" b="1" dirty="0">
              <a:latin typeface="+mn-lt"/>
            </a:endParaRPr>
          </a:p>
          <a:p>
            <a:pPr marL="449263" indent="-449263" eaLnBrk="1" hangingPunct="1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r>
              <a:rPr lang="fr-FR" altLang="fr-FR" sz="3600" b="1" dirty="0" smtClean="0">
                <a:latin typeface="+mn-lt"/>
              </a:rPr>
              <a:t>2. </a:t>
            </a:r>
            <a:r>
              <a:rPr lang="fr-FR" altLang="fr-FR" sz="3600" b="1" dirty="0" smtClean="0">
                <a:solidFill>
                  <a:srgbClr val="CC0099"/>
                </a:solidFill>
                <a:latin typeface="+mn-lt"/>
              </a:rPr>
              <a:t>Stockage</a:t>
            </a:r>
            <a:r>
              <a:rPr lang="fr-FR" altLang="fr-FR" sz="3600" dirty="0" smtClean="0">
                <a:latin typeface="+mn-lt"/>
              </a:rPr>
              <a:t/>
            </a:r>
            <a:br>
              <a:rPr lang="fr-FR" altLang="fr-FR" sz="3600" dirty="0" smtClean="0">
                <a:latin typeface="+mn-lt"/>
              </a:rPr>
            </a:br>
            <a:r>
              <a:rPr lang="fr-FR" altLang="fr-FR" dirty="0" smtClean="0">
                <a:latin typeface="+mn-lt"/>
              </a:rPr>
              <a:t>(carbone </a:t>
            </a:r>
            <a:r>
              <a:rPr lang="fr-FR" altLang="fr-FR" dirty="0">
                <a:latin typeface="+mn-lt"/>
              </a:rPr>
              <a:t>stocké dans les produits </a:t>
            </a:r>
            <a:r>
              <a:rPr lang="fr-FR" altLang="fr-FR" dirty="0" smtClean="0">
                <a:latin typeface="+mn-lt"/>
              </a:rPr>
              <a:t>bois)</a:t>
            </a:r>
            <a:r>
              <a:rPr lang="fr-FR" altLang="fr-FR" sz="3600" dirty="0" smtClean="0">
                <a:latin typeface="+mn-lt"/>
              </a:rPr>
              <a:t/>
            </a:r>
            <a:br>
              <a:rPr lang="fr-FR" altLang="fr-FR" sz="3600" dirty="0" smtClean="0">
                <a:latin typeface="+mn-lt"/>
              </a:rPr>
            </a:br>
            <a:endParaRPr lang="fr-FR" altLang="fr-FR" sz="3600" dirty="0">
              <a:latin typeface="+mn-lt"/>
            </a:endParaRPr>
          </a:p>
          <a:p>
            <a:pPr marL="449263" indent="-449263" eaLnBrk="1" hangingPunct="1">
              <a:lnSpc>
                <a:spcPct val="80000"/>
              </a:lnSpc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r>
              <a:rPr lang="fr-FR" altLang="fr-FR" sz="3600" b="1" dirty="0" smtClean="0">
                <a:latin typeface="+mn-lt"/>
              </a:rPr>
              <a:t>3. </a:t>
            </a:r>
            <a:r>
              <a:rPr lang="fr-FR" altLang="fr-FR" sz="3600" b="1" dirty="0" smtClean="0">
                <a:solidFill>
                  <a:srgbClr val="CC0099"/>
                </a:solidFill>
                <a:latin typeface="+mn-lt"/>
              </a:rPr>
              <a:t>Substitution</a:t>
            </a:r>
            <a:r>
              <a:rPr lang="fr-FR" altLang="fr-FR" sz="3600" dirty="0" smtClean="0">
                <a:latin typeface="+mn-lt"/>
              </a:rPr>
              <a:t/>
            </a:r>
            <a:br>
              <a:rPr lang="fr-FR" altLang="fr-FR" sz="3600" dirty="0" smtClean="0">
                <a:latin typeface="+mn-lt"/>
              </a:rPr>
            </a:br>
            <a:r>
              <a:rPr lang="fr-FR" altLang="fr-FR" dirty="0" smtClean="0">
                <a:latin typeface="+mn-lt"/>
              </a:rPr>
              <a:t>(émission </a:t>
            </a:r>
            <a:r>
              <a:rPr lang="fr-FR" altLang="fr-FR" dirty="0">
                <a:latin typeface="+mn-lt"/>
              </a:rPr>
              <a:t>de carbone fossile évité par l’usage du </a:t>
            </a:r>
            <a:r>
              <a:rPr lang="fr-FR" altLang="fr-FR" dirty="0" smtClean="0">
                <a:latin typeface="+mn-lt"/>
              </a:rPr>
              <a:t>bois)</a:t>
            </a:r>
            <a:endParaRPr lang="fr-FR" altLang="fr-FR" b="1" i="1" dirty="0">
              <a:latin typeface="+mn-lt"/>
            </a:endParaRPr>
          </a:p>
        </p:txBody>
      </p:sp>
      <p:pic>
        <p:nvPicPr>
          <p:cNvPr id="6" name="Image 3" descr="Volume_valeu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111" y="2050613"/>
            <a:ext cx="6146527" cy="6246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2">
            <a:extLst>
              <a:ext uri="{FF2B5EF4-FFF2-40B4-BE49-F238E27FC236}">
                <a16:creationId xmlns:a16="http://schemas.microsoft.com/office/drawing/2014/main" id="{5A235D50-64B9-4EDA-8020-2AC27C6DE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112" y="8308282"/>
            <a:ext cx="12521480" cy="12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14155" tIns="57073" rIns="114155" bIns="57073" rtlCol="0">
            <a:noAutofit/>
          </a:bodyPr>
          <a:lstStyle>
            <a:lvl1pPr marL="419100" indent="-382588" algn="l" defTabSz="1141510" rtl="0" eaLnBrk="0" latinLnBrk="0" hangingPunct="0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1141510" rtl="0" eaLnBrk="0" latinLnBrk="0" hangingPunct="0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1141510" rtl="0" eaLnBrk="0" latinLnBrk="0" hangingPunct="0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1141510" rtl="0" eaLnBrk="0" latinLnBrk="0" hangingPunct="0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1141510" rtl="0" eaLnBrk="0" latinLnBrk="0" hangingPunct="0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114151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114151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114151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114151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2774950" indent="-2774950" eaLnBrk="1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r>
              <a:rPr lang="fr-FR" altLang="fr-FR" sz="2000" b="1" i="1" dirty="0">
                <a:latin typeface="+mn-lt"/>
              </a:rPr>
              <a:t>Utiliser 1 m</a:t>
            </a:r>
            <a:r>
              <a:rPr lang="fr-FR" altLang="fr-FR" sz="2000" b="1" i="1" baseline="30000" dirty="0">
                <a:latin typeface="+mn-lt"/>
              </a:rPr>
              <a:t>3</a:t>
            </a:r>
            <a:r>
              <a:rPr lang="fr-FR" altLang="fr-FR" sz="2000" b="1" i="1" dirty="0">
                <a:latin typeface="+mn-lt"/>
              </a:rPr>
              <a:t> de bois </a:t>
            </a:r>
            <a:r>
              <a:rPr lang="fr-FR" altLang="fr-FR" sz="2000" i="1" dirty="0">
                <a:latin typeface="+mn-lt"/>
              </a:rPr>
              <a:t>contenu dans le </a:t>
            </a:r>
            <a:r>
              <a:rPr lang="fr-FR" altLang="fr-FR" sz="2000" b="1" i="1" dirty="0">
                <a:solidFill>
                  <a:srgbClr val="CC0099"/>
                </a:solidFill>
                <a:latin typeface="+mn-lt"/>
              </a:rPr>
              <a:t>produit fini </a:t>
            </a:r>
            <a:r>
              <a:rPr lang="fr-FR" altLang="fr-FR" sz="2000" i="1" dirty="0">
                <a:latin typeface="+mn-lt"/>
              </a:rPr>
              <a:t>évite l’émission de </a:t>
            </a:r>
            <a:r>
              <a:rPr lang="fr-FR" altLang="fr-FR" sz="2000" b="1" i="1" dirty="0">
                <a:latin typeface="+mn-lt"/>
              </a:rPr>
              <a:t>1,1 t de CO</a:t>
            </a:r>
            <a:r>
              <a:rPr lang="fr-FR" altLang="fr-FR" sz="2000" b="1" i="1" baseline="-25000" dirty="0">
                <a:latin typeface="+mn-lt"/>
              </a:rPr>
              <a:t>2</a:t>
            </a:r>
          </a:p>
          <a:p>
            <a:pPr marL="2774950" indent="-2774950" eaLnBrk="1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Arial" pitchFamily="34" charset="0"/>
              <a:buNone/>
            </a:pPr>
            <a:r>
              <a:rPr lang="fr-FR" altLang="fr-FR" sz="2000" b="1" i="1" dirty="0" smtClean="0">
                <a:latin typeface="+mn-lt"/>
              </a:rPr>
              <a:t>Utiliser 1 m</a:t>
            </a:r>
            <a:r>
              <a:rPr lang="fr-FR" altLang="fr-FR" sz="2000" b="1" i="1" baseline="30000" dirty="0" smtClean="0">
                <a:latin typeface="+mn-lt"/>
              </a:rPr>
              <a:t>3 </a:t>
            </a:r>
            <a:r>
              <a:rPr lang="fr-FR" altLang="fr-FR" sz="2000" b="1" i="1" dirty="0" smtClean="0">
                <a:latin typeface="+mn-lt"/>
              </a:rPr>
              <a:t>de bois ronds</a:t>
            </a:r>
            <a:r>
              <a:rPr lang="fr-FR" altLang="fr-FR" sz="2000" i="1" dirty="0" smtClean="0">
                <a:latin typeface="+mn-lt"/>
              </a:rPr>
              <a:t> directement pour la production de </a:t>
            </a:r>
            <a:r>
              <a:rPr lang="fr-FR" altLang="fr-FR" sz="2000" b="1" i="1" dirty="0" smtClean="0">
                <a:solidFill>
                  <a:srgbClr val="CC0099"/>
                </a:solidFill>
                <a:latin typeface="+mn-lt"/>
              </a:rPr>
              <a:t>chaleur</a:t>
            </a:r>
            <a:r>
              <a:rPr lang="fr-FR" altLang="fr-FR" sz="2000" i="1" dirty="0" smtClean="0">
                <a:latin typeface="+mn-lt"/>
              </a:rPr>
              <a:t> en substitution d’énergies fossiles permet </a:t>
            </a:r>
            <a:r>
              <a:rPr lang="fr-FR" altLang="fr-FR" sz="2000" i="1" dirty="0" smtClean="0">
                <a:latin typeface="+mn-lt"/>
              </a:rPr>
              <a:t>d’éviter</a:t>
            </a:r>
            <a:br>
              <a:rPr lang="fr-FR" altLang="fr-FR" sz="2000" i="1" dirty="0" smtClean="0">
                <a:latin typeface="+mn-lt"/>
              </a:rPr>
            </a:br>
            <a:r>
              <a:rPr lang="fr-FR" altLang="fr-FR" sz="2000" i="1" dirty="0" smtClean="0">
                <a:latin typeface="+mn-lt"/>
              </a:rPr>
              <a:t>                                                 l’émission </a:t>
            </a:r>
            <a:r>
              <a:rPr lang="fr-FR" altLang="fr-FR" sz="2000" i="1" dirty="0" smtClean="0">
                <a:latin typeface="+mn-lt"/>
              </a:rPr>
              <a:t>de </a:t>
            </a:r>
            <a:r>
              <a:rPr lang="fr-FR" altLang="fr-FR" sz="2000" b="1" i="1" dirty="0" smtClean="0">
                <a:latin typeface="+mn-lt"/>
              </a:rPr>
              <a:t>0,5 t de CO</a:t>
            </a:r>
            <a:r>
              <a:rPr lang="fr-FR" altLang="fr-FR" sz="2000" b="1" i="1" baseline="-25000" dirty="0" smtClean="0">
                <a:latin typeface="+mn-lt"/>
              </a:rPr>
              <a:t>2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08111" y="9293374"/>
            <a:ext cx="3433741" cy="320641"/>
          </a:xfrm>
          <a:prstGeom prst="rect">
            <a:avLst/>
          </a:prstGeom>
          <a:noFill/>
        </p:spPr>
        <p:txBody>
          <a:bodyPr wrap="none" lIns="119402" tIns="59710" rIns="119402" bIns="59710" rtlCol="0">
            <a:spAutoFit/>
          </a:bodyPr>
          <a:lstStyle/>
          <a:p>
            <a:pPr algn="r"/>
            <a:r>
              <a:rPr lang="fr-CH" sz="1300" dirty="0" smtClean="0">
                <a:solidFill>
                  <a:schemeClr val="bg1">
                    <a:lumMod val="75000"/>
                  </a:schemeClr>
                </a:solidFill>
              </a:rPr>
              <a:t>Centre de compétence en sylviculture, </a:t>
            </a:r>
            <a:r>
              <a:rPr lang="fr-CH" sz="1300" dirty="0">
                <a:solidFill>
                  <a:schemeClr val="bg1">
                    <a:lumMod val="75000"/>
                  </a:schemeClr>
                </a:solidFill>
              </a:rPr>
              <a:t>P. Junod</a:t>
            </a:r>
          </a:p>
        </p:txBody>
      </p:sp>
    </p:spTree>
    <p:extLst>
      <p:ext uri="{BB962C8B-B14F-4D97-AF65-F5344CB8AC3E}">
        <p14:creationId xmlns:p14="http://schemas.microsoft.com/office/powerpoint/2010/main" val="198905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83A4E7-ECC9-4858-8FAC-AF122DBE8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112" y="409455"/>
            <a:ext cx="9793267" cy="1438819"/>
          </a:xfrm>
        </p:spPr>
        <p:txBody>
          <a:bodyPr/>
          <a:lstStyle/>
          <a:p>
            <a:r>
              <a:rPr lang="fr-CH" sz="3600" dirty="0">
                <a:solidFill>
                  <a:srgbClr val="FF0000"/>
                </a:solidFill>
                <a:cs typeface="Times New Roman" pitchFamily="18" charset="0"/>
              </a:rPr>
              <a:t>La forêt </a:t>
            </a:r>
            <a:r>
              <a:rPr lang="fr-CH" sz="3600" dirty="0" smtClean="0">
                <a:solidFill>
                  <a:srgbClr val="FF0000"/>
                </a:solidFill>
                <a:cs typeface="Times New Roman" pitchFamily="18" charset="0"/>
              </a:rPr>
              <a:t>– surtout la </a:t>
            </a:r>
            <a:r>
              <a:rPr lang="fr-CH" sz="3600" dirty="0" smtClean="0">
                <a:solidFill>
                  <a:srgbClr val="CC0099"/>
                </a:solidFill>
                <a:cs typeface="Times New Roman" pitchFamily="18" charset="0"/>
              </a:rPr>
              <a:t>forêt productive</a:t>
            </a:r>
            <a:r>
              <a:rPr lang="fr-CH" sz="3600" dirty="0">
                <a:solidFill>
                  <a:srgbClr val="CC0099"/>
                </a:solidFill>
                <a:cs typeface="Times New Roman" pitchFamily="18" charset="0"/>
              </a:rPr>
              <a:t> </a:t>
            </a:r>
            <a:r>
              <a:rPr lang="fr-CH" sz="3600" dirty="0">
                <a:solidFill>
                  <a:srgbClr val="FF0000"/>
                </a:solidFill>
                <a:cs typeface="Times New Roman" pitchFamily="18" charset="0"/>
              </a:rPr>
              <a:t>– </a:t>
            </a:r>
            <a:r>
              <a:rPr lang="fr-CH" sz="3600" dirty="0" smtClean="0">
                <a:solidFill>
                  <a:srgbClr val="FF0000"/>
                </a:solidFill>
                <a:cs typeface="Times New Roman" pitchFamily="18" charset="0"/>
              </a:rPr>
              <a:t>est </a:t>
            </a:r>
            <a:r>
              <a:rPr lang="fr-CH" sz="3600" dirty="0">
                <a:solidFill>
                  <a:srgbClr val="FF0000"/>
                </a:solidFill>
                <a:cs typeface="Times New Roman" pitchFamily="18" charset="0"/>
              </a:rPr>
              <a:t>ce qu’il y a de mieux pour </a:t>
            </a:r>
            <a:r>
              <a:rPr lang="fr-CH" sz="3600" dirty="0" smtClean="0">
                <a:solidFill>
                  <a:srgbClr val="FF0000"/>
                </a:solidFill>
                <a:cs typeface="Times New Roman" pitchFamily="18" charset="0"/>
              </a:rPr>
              <a:t>contenir le réchauffement</a:t>
            </a:r>
            <a:endParaRPr lang="fr-FR" sz="3600" b="1" u="sng" dirty="0"/>
          </a:p>
        </p:txBody>
      </p:sp>
      <p:pic>
        <p:nvPicPr>
          <p:cNvPr id="4" name="Espace réservé du contenu 10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911" y="2007792"/>
            <a:ext cx="10081300" cy="370572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912" y="5808713"/>
            <a:ext cx="10081299" cy="37924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433248" y="2496344"/>
            <a:ext cx="208032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800" b="1" dirty="0" smtClean="0">
                <a:solidFill>
                  <a:srgbClr val="CC0099"/>
                </a:solidFill>
              </a:rPr>
              <a:t>Forêt productive</a:t>
            </a:r>
          </a:p>
          <a:p>
            <a:endParaRPr lang="fr-CH" sz="2800" dirty="0"/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fr-CH" sz="2800" dirty="0" smtClean="0">
                <a:solidFill>
                  <a:srgbClr val="CC0099"/>
                </a:solidFill>
                <a:sym typeface="Wingdings" panose="05000000000000000000" pitchFamily="2" charset="2"/>
              </a:rPr>
              <a:t>Stockage élevé de </a:t>
            </a:r>
            <a:r>
              <a:rPr lang="fr-CH" sz="2800" dirty="0">
                <a:solidFill>
                  <a:srgbClr val="CC0099"/>
                </a:solidFill>
                <a:sym typeface="Wingdings" panose="05000000000000000000" pitchFamily="2" charset="2"/>
              </a:rPr>
              <a:t>CO</a:t>
            </a:r>
            <a:r>
              <a:rPr lang="fr-CH" sz="2800" baseline="-25000" dirty="0">
                <a:solidFill>
                  <a:srgbClr val="CC0099"/>
                </a:solidFill>
                <a:sym typeface="Wingdings" panose="05000000000000000000" pitchFamily="2" charset="2"/>
              </a:rPr>
              <a:t>2</a:t>
            </a:r>
            <a:endParaRPr lang="fr-CH" sz="2800" dirty="0" smtClean="0">
              <a:solidFill>
                <a:srgbClr val="CC0099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è"/>
            </a:pPr>
            <a:endParaRPr lang="fr-CH" sz="2800" dirty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è"/>
            </a:pPr>
            <a:endParaRPr lang="fr-CH" sz="2800" dirty="0" smtClean="0">
              <a:sym typeface="Wingdings" panose="05000000000000000000" pitchFamily="2" charset="2"/>
            </a:endParaRPr>
          </a:p>
          <a:p>
            <a:endParaRPr lang="fr-CH" sz="2800" dirty="0">
              <a:sym typeface="Wingdings" panose="05000000000000000000" pitchFamily="2" charset="2"/>
            </a:endParaRPr>
          </a:p>
          <a:p>
            <a:r>
              <a:rPr lang="fr-CH" sz="2800" dirty="0" smtClean="0">
                <a:sym typeface="Wingdings" panose="05000000000000000000" pitchFamily="2" charset="2"/>
              </a:rPr>
              <a:t>Forêt peu productive</a:t>
            </a:r>
          </a:p>
          <a:p>
            <a:endParaRPr lang="fr-CH" sz="2800" dirty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fr-CH" sz="2800" dirty="0" smtClean="0">
                <a:sym typeface="Wingdings" panose="05000000000000000000" pitchFamily="2" charset="2"/>
              </a:rPr>
              <a:t>Moindre stockage de CO</a:t>
            </a:r>
            <a:r>
              <a:rPr lang="fr-CH" sz="2800" baseline="-25000" dirty="0" smtClean="0">
                <a:sym typeface="Wingdings" panose="05000000000000000000" pitchFamily="2" charset="2"/>
              </a:rPr>
              <a:t>2</a:t>
            </a:r>
            <a:endParaRPr lang="fr-CH" sz="2800" baseline="-25000" dirty="0">
              <a:sym typeface="Wingdings" panose="05000000000000000000" pitchFamily="2" charset="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8112" y="4006137"/>
            <a:ext cx="2556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000" b="1" dirty="0" smtClean="0">
                <a:solidFill>
                  <a:schemeClr val="bg1"/>
                </a:solidFill>
              </a:rPr>
              <a:t>Station riche</a:t>
            </a:r>
          </a:p>
          <a:p>
            <a:r>
              <a:rPr lang="fr-CH" sz="2000" b="1" dirty="0" smtClean="0">
                <a:solidFill>
                  <a:schemeClr val="bg1"/>
                </a:solidFill>
              </a:rPr>
              <a:t>Hauteur env. 40 m</a:t>
            </a:r>
          </a:p>
          <a:p>
            <a:r>
              <a:rPr lang="fr-CH" sz="2000" b="1" dirty="0" smtClean="0">
                <a:solidFill>
                  <a:schemeClr val="bg1"/>
                </a:solidFill>
              </a:rPr>
              <a:t>Volume sur pied élevé</a:t>
            </a:r>
          </a:p>
          <a:p>
            <a:r>
              <a:rPr lang="fr-CH" sz="2000" b="1" dirty="0" smtClean="0">
                <a:solidFill>
                  <a:schemeClr val="bg1"/>
                </a:solidFill>
              </a:rPr>
              <a:t>Bois de qualité</a:t>
            </a:r>
          </a:p>
          <a:p>
            <a:r>
              <a:rPr lang="fr-CH" sz="2000" b="1" dirty="0" smtClean="0">
                <a:solidFill>
                  <a:schemeClr val="bg1"/>
                </a:solidFill>
              </a:rPr>
              <a:t>Peu de mortalité</a:t>
            </a:r>
            <a:endParaRPr lang="fr-CH" sz="2000" b="1" baseline="-250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8112" y="7876142"/>
            <a:ext cx="259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000" b="1" dirty="0" smtClean="0">
                <a:solidFill>
                  <a:schemeClr val="bg1"/>
                </a:solidFill>
              </a:rPr>
              <a:t>Station pauvre</a:t>
            </a:r>
          </a:p>
          <a:p>
            <a:r>
              <a:rPr lang="fr-CH" sz="2000" b="1" dirty="0" smtClean="0">
                <a:solidFill>
                  <a:schemeClr val="bg1"/>
                </a:solidFill>
              </a:rPr>
              <a:t>Hauteur env. 20 m</a:t>
            </a:r>
          </a:p>
          <a:p>
            <a:r>
              <a:rPr lang="fr-CH" sz="2000" b="1" dirty="0" smtClean="0">
                <a:solidFill>
                  <a:schemeClr val="bg1"/>
                </a:solidFill>
              </a:rPr>
              <a:t>Faible volume sur pied</a:t>
            </a:r>
          </a:p>
          <a:p>
            <a:r>
              <a:rPr lang="fr-CH" sz="2000" b="1" dirty="0" smtClean="0">
                <a:solidFill>
                  <a:schemeClr val="bg1"/>
                </a:solidFill>
              </a:rPr>
              <a:t>Bois sinueux</a:t>
            </a:r>
          </a:p>
          <a:p>
            <a:r>
              <a:rPr lang="fr-CH" sz="2000" b="1" dirty="0" smtClean="0">
                <a:solidFill>
                  <a:schemeClr val="bg1"/>
                </a:solidFill>
              </a:rPr>
              <a:t>Mortalité élevée</a:t>
            </a:r>
            <a:endParaRPr lang="fr-CH" sz="2000" b="1" baseline="-250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0079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1"/>
          <a:stretch/>
        </p:blipFill>
        <p:spPr>
          <a:xfrm>
            <a:off x="-26931" y="0"/>
            <a:ext cx="12836443" cy="9601200"/>
          </a:xfrm>
          <a:prstGeom prst="rect">
            <a:avLst/>
          </a:prstGeom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1728482" y="180748"/>
            <a:ext cx="10937014" cy="689317"/>
          </a:xfrm>
          <a:prstGeom prst="rect">
            <a:avLst/>
          </a:prstGeom>
        </p:spPr>
        <p:txBody>
          <a:bodyPr vert="horz" lIns="123711" tIns="61856" rIns="123711" bIns="61856" rtlCol="0" anchor="ctr">
            <a:noAutofit/>
          </a:bodyPr>
          <a:lstStyle/>
          <a:p>
            <a:pPr defTabSz="1237115">
              <a:spcBef>
                <a:spcPct val="0"/>
              </a:spcBef>
              <a:defRPr/>
            </a:pPr>
            <a:r>
              <a:rPr lang="fr-CH" sz="5400" b="1" dirty="0">
                <a:solidFill>
                  <a:srgbClr val="FF0000"/>
                </a:solidFill>
                <a:cs typeface="Times New Roman" pitchFamily="18" charset="0"/>
              </a:rPr>
              <a:t>Forêt de  </a:t>
            </a:r>
            <a:r>
              <a:rPr lang="fr-CH" sz="5400" b="1" dirty="0" smtClean="0">
                <a:solidFill>
                  <a:srgbClr val="FF0000"/>
                </a:solidFill>
                <a:cs typeface="Times New Roman" pitchFamily="18" charset="0"/>
              </a:rPr>
              <a:t>Couvet : </a:t>
            </a:r>
            <a:r>
              <a:rPr lang="fr-CH" sz="5400" b="1" i="1" dirty="0" err="1">
                <a:solidFill>
                  <a:srgbClr val="FF0000"/>
                </a:solidFill>
                <a:cs typeface="Times New Roman" pitchFamily="18" charset="0"/>
              </a:rPr>
              <a:t>perpetuum</a:t>
            </a:r>
            <a:r>
              <a:rPr lang="fr-CH" sz="5400" b="1" i="1" dirty="0">
                <a:solidFill>
                  <a:srgbClr val="FF0000"/>
                </a:solidFill>
                <a:cs typeface="Times New Roman" pitchFamily="18" charset="0"/>
              </a:rPr>
              <a:t> mobile</a:t>
            </a:r>
            <a:endParaRPr lang="fr-FR" sz="5400" b="1" i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8" name="Line 15"/>
          <p:cNvSpPr>
            <a:spLocks noChangeShapeType="1"/>
          </p:cNvSpPr>
          <p:nvPr/>
        </p:nvSpPr>
        <p:spPr bwMode="auto">
          <a:xfrm>
            <a:off x="640165" y="1900550"/>
            <a:ext cx="11556000" cy="0"/>
          </a:xfrm>
          <a:prstGeom prst="line">
            <a:avLst/>
          </a:prstGeom>
          <a:noFill/>
          <a:ln w="38100">
            <a:solidFill>
              <a:srgbClr val="33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373" tIns="44188" rIns="88373" bIns="44188"/>
          <a:lstStyle/>
          <a:p>
            <a:endParaRPr lang="fr-CH" sz="2714"/>
          </a:p>
        </p:txBody>
      </p:sp>
      <p:graphicFrame>
        <p:nvGraphicFramePr>
          <p:cNvPr id="7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2985652"/>
              </p:ext>
            </p:extLst>
          </p:nvPr>
        </p:nvGraphicFramePr>
        <p:xfrm>
          <a:off x="0" y="6456784"/>
          <a:ext cx="4744616" cy="31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ctangle 5"/>
          <p:cNvSpPr/>
          <p:nvPr/>
        </p:nvSpPr>
        <p:spPr>
          <a:xfrm>
            <a:off x="1792650" y="950275"/>
            <a:ext cx="10836000" cy="906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fr-CH" sz="23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Gérée selon des principes immuables </a:t>
            </a:r>
            <a:r>
              <a:rPr lang="fr-CH" sz="23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depuis 1891</a:t>
            </a:r>
            <a:r>
              <a:rPr lang="fr-CH" sz="23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CH" sz="2300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forêt </a:t>
            </a:r>
            <a:r>
              <a:rPr lang="fr-CH" sz="23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Couvet </a:t>
            </a:r>
            <a:r>
              <a:rPr lang="fr-CH" sz="2300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incarne </a:t>
            </a:r>
            <a:r>
              <a:rPr lang="fr-CH" sz="23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principe de durabilité. </a:t>
            </a:r>
            <a:r>
              <a:rPr lang="fr-CH" sz="23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production ligneuse y est ininterrompue, la pompe à CO</a:t>
            </a:r>
            <a:r>
              <a:rPr lang="fr-CH" sz="2300" b="1" baseline="-250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CH" sz="23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2300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indéfectible</a:t>
            </a:r>
            <a:endParaRPr lang="fr-CH" sz="23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00610" y="7573136"/>
            <a:ext cx="6516016" cy="20520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fr-CH" sz="2600" b="1" dirty="0">
                <a:solidFill>
                  <a:srgbClr val="CC00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100 ans, cette forêt a produit 3 fois autant de bois que le volume </a:t>
            </a:r>
            <a:r>
              <a:rPr lang="fr-CH" sz="2600" b="1" dirty="0" smtClean="0">
                <a:solidFill>
                  <a:srgbClr val="CC00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 pied </a:t>
            </a:r>
            <a:r>
              <a:rPr lang="fr-CH" sz="2600" b="1" dirty="0">
                <a:solidFill>
                  <a:srgbClr val="CC00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actuel</a:t>
            </a:r>
            <a:r>
              <a:rPr lang="fr-CH" sz="2600" dirty="0" smtClean="0">
                <a:solidFill>
                  <a:srgbClr val="CC00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CH" sz="2600" dirty="0">
                <a:solidFill>
                  <a:srgbClr val="CC00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sans que le sol n’ait jamais été mis à nu. </a:t>
            </a:r>
            <a:r>
              <a:rPr lang="fr-CH" sz="2600" b="1" dirty="0">
                <a:solidFill>
                  <a:srgbClr val="CC00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rajeunissement y est entièrement naturel</a:t>
            </a:r>
            <a:endParaRPr lang="fr-CH" sz="2600" b="1" dirty="0">
              <a:solidFill>
                <a:srgbClr val="CC00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15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4136" y="425052"/>
            <a:ext cx="12025335" cy="1080121"/>
          </a:xfrm>
        </p:spPr>
        <p:txBody>
          <a:bodyPr>
            <a:noAutofit/>
          </a:bodyPr>
          <a:lstStyle/>
          <a:p>
            <a:r>
              <a:rPr lang="fr-CH" sz="4800" b="1" dirty="0" smtClean="0">
                <a:solidFill>
                  <a:srgbClr val="FF0000"/>
                </a:solidFill>
                <a:cs typeface="Times New Roman" pitchFamily="18" charset="0"/>
              </a:rPr>
              <a:t>Le réchauffement force la forêt à se réorienter</a:t>
            </a:r>
            <a:endParaRPr lang="fr-FR" sz="4800" b="1" i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6" r="23461" b="31062"/>
          <a:stretch/>
        </p:blipFill>
        <p:spPr>
          <a:xfrm>
            <a:off x="-1" y="5631802"/>
            <a:ext cx="6328793" cy="399333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1" r="33"/>
          <a:stretch/>
        </p:blipFill>
        <p:spPr>
          <a:xfrm>
            <a:off x="6528743" y="5659472"/>
            <a:ext cx="6280769" cy="39656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8304" y="1765226"/>
            <a:ext cx="1202533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3929">
              <a:defRPr/>
            </a:pPr>
            <a:r>
              <a:rPr lang="fr-CH" sz="3200" b="1" dirty="0" smtClean="0"/>
              <a:t>Plus il fait chaud, moins les arbres assimilent</a:t>
            </a:r>
            <a:r>
              <a:rPr lang="fr-CH" sz="3200" dirty="0" smtClean="0"/>
              <a:t>, moins ils captent de CO</a:t>
            </a:r>
            <a:r>
              <a:rPr lang="fr-CH" sz="3200" baseline="-25000" dirty="0" smtClean="0"/>
              <a:t>2</a:t>
            </a:r>
            <a:r>
              <a:rPr lang="fr-CH" sz="3200" dirty="0" smtClean="0"/>
              <a:t>. </a:t>
            </a:r>
            <a:r>
              <a:rPr lang="fr-CH" sz="3200" dirty="0"/>
              <a:t>C</a:t>
            </a:r>
            <a:r>
              <a:rPr lang="fr-CH" sz="3200" dirty="0" smtClean="0"/>
              <a:t>ertains ferment leurs stomates, certains perdent leurs feuilles prématurément, d’autres sont victimes de stress hydrique (embolie). </a:t>
            </a:r>
          </a:p>
          <a:p>
            <a:pPr defTabSz="903929">
              <a:defRPr/>
            </a:pPr>
            <a:r>
              <a:rPr lang="fr-CH" sz="3200" dirty="0" smtClean="0"/>
              <a:t>Plus les étés sont chauds plus la mortalité est élevée dans nos forêts.</a:t>
            </a:r>
          </a:p>
          <a:p>
            <a:pPr defTabSz="903929">
              <a:defRPr/>
            </a:pPr>
            <a:endParaRPr lang="fr-CH" sz="3200" dirty="0" smtClean="0"/>
          </a:p>
          <a:p>
            <a:pPr defTabSz="903929">
              <a:defRPr/>
            </a:pPr>
            <a:r>
              <a:rPr lang="fr-CH" sz="3200" b="1" dirty="0" smtClean="0"/>
              <a:t>La réorientation des forêts face au changement climatique </a:t>
            </a:r>
            <a:r>
              <a:rPr lang="fr-CH" sz="3200" b="1" dirty="0"/>
              <a:t>est un processus </a:t>
            </a:r>
            <a:r>
              <a:rPr lang="fr-CH" sz="3200" b="1" dirty="0" smtClean="0"/>
              <a:t>en cours…</a:t>
            </a:r>
            <a:endParaRPr lang="fr-CH" sz="3200" b="1" dirty="0"/>
          </a:p>
        </p:txBody>
      </p:sp>
    </p:spTree>
    <p:extLst>
      <p:ext uri="{BB962C8B-B14F-4D97-AF65-F5344CB8AC3E}">
        <p14:creationId xmlns:p14="http://schemas.microsoft.com/office/powerpoint/2010/main" val="114539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08112" y="192088"/>
            <a:ext cx="12420000" cy="1656184"/>
          </a:xfrm>
        </p:spPr>
        <p:txBody>
          <a:bodyPr>
            <a:noAutofit/>
          </a:bodyPr>
          <a:lstStyle/>
          <a:p>
            <a:pPr algn="l"/>
            <a:r>
              <a:rPr lang="fr-CH" sz="4600" b="1" dirty="0" smtClean="0">
                <a:solidFill>
                  <a:srgbClr val="CC0099"/>
                </a:solidFill>
                <a:cs typeface="Times New Roman" pitchFamily="18" charset="0"/>
              </a:rPr>
              <a:t>En guise de conclusion</a:t>
            </a:r>
            <a:br>
              <a:rPr lang="fr-CH" sz="4600" b="1" dirty="0" smtClean="0">
                <a:solidFill>
                  <a:srgbClr val="CC0099"/>
                </a:solidFill>
                <a:cs typeface="Times New Roman" pitchFamily="18" charset="0"/>
              </a:rPr>
            </a:br>
            <a:r>
              <a:rPr lang="fr-CH" sz="4600" b="1" dirty="0" smtClean="0">
                <a:solidFill>
                  <a:srgbClr val="FF0000"/>
                </a:solidFill>
                <a:cs typeface="Times New Roman" pitchFamily="18" charset="0"/>
              </a:rPr>
              <a:t>Pour atténuer le réchauffement climatique, il faut:</a:t>
            </a:r>
            <a:endParaRPr lang="fr-FR" sz="4600" b="1" i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9440" y="2272118"/>
            <a:ext cx="12097344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7213" indent="-557213" defTabSz="903929">
              <a:buAutoNum type="arabicPeriod"/>
              <a:defRPr/>
            </a:pPr>
            <a:r>
              <a:rPr lang="fr-CH" sz="4400" b="1" dirty="0" smtClean="0">
                <a:cs typeface="Times New Roman" pitchFamily="18" charset="0"/>
              </a:rPr>
              <a:t>Des </a:t>
            </a:r>
            <a:r>
              <a:rPr lang="fr-CH" sz="4400" b="1" dirty="0">
                <a:solidFill>
                  <a:srgbClr val="CC0099"/>
                </a:solidFill>
                <a:cs typeface="Times New Roman" pitchFamily="18" charset="0"/>
              </a:rPr>
              <a:t>arbres </a:t>
            </a:r>
            <a:r>
              <a:rPr lang="fr-CH" sz="4400" b="1" dirty="0" smtClean="0">
                <a:solidFill>
                  <a:srgbClr val="CC0099"/>
                </a:solidFill>
                <a:cs typeface="Times New Roman" pitchFamily="18" charset="0"/>
              </a:rPr>
              <a:t>vigoureux, en station</a:t>
            </a:r>
            <a:r>
              <a:rPr lang="fr-CH" sz="4400" b="1" dirty="0" smtClean="0">
                <a:cs typeface="Times New Roman" pitchFamily="18" charset="0"/>
              </a:rPr>
              <a:t>, </a:t>
            </a:r>
            <a:r>
              <a:rPr lang="fr-CH" sz="4400" b="1" dirty="0">
                <a:cs typeface="Times New Roman" pitchFamily="18" charset="0"/>
              </a:rPr>
              <a:t>qui </a:t>
            </a:r>
            <a:r>
              <a:rPr lang="fr-CH" sz="4400" b="1" dirty="0" smtClean="0">
                <a:cs typeface="Times New Roman" pitchFamily="18" charset="0"/>
              </a:rPr>
              <a:t>séquestrent et stockent le CO</a:t>
            </a:r>
            <a:r>
              <a:rPr lang="fr-CH" sz="4400" b="1" baseline="-25000" dirty="0" smtClean="0">
                <a:cs typeface="Times New Roman" pitchFamily="18" charset="0"/>
              </a:rPr>
              <a:t>2</a:t>
            </a:r>
            <a:r>
              <a:rPr lang="fr-CH" sz="4400" b="1" dirty="0" smtClean="0">
                <a:cs typeface="Times New Roman" pitchFamily="18" charset="0"/>
              </a:rPr>
              <a:t> sous forme de bois.</a:t>
            </a:r>
          </a:p>
          <a:p>
            <a:pPr marL="557213" indent="-557213" defTabSz="903929">
              <a:buAutoNum type="arabicPeriod"/>
              <a:defRPr/>
            </a:pPr>
            <a:r>
              <a:rPr lang="fr-CH" sz="4400" b="1" dirty="0" smtClean="0">
                <a:cs typeface="Times New Roman" pitchFamily="18" charset="0"/>
              </a:rPr>
              <a:t>Des </a:t>
            </a:r>
            <a:r>
              <a:rPr lang="fr-CH" sz="4400" b="1" dirty="0" smtClean="0">
                <a:solidFill>
                  <a:srgbClr val="CC0099"/>
                </a:solidFill>
                <a:cs typeface="Times New Roman" pitchFamily="18" charset="0"/>
              </a:rPr>
              <a:t>propriétaires forestiers et des sylviculteurs solidaires</a:t>
            </a:r>
            <a:r>
              <a:rPr lang="fr-CH" sz="4400" b="1" dirty="0" smtClean="0">
                <a:cs typeface="Times New Roman" pitchFamily="18" charset="0"/>
              </a:rPr>
              <a:t>,</a:t>
            </a:r>
            <a:r>
              <a:rPr lang="fr-CH" sz="4400" b="1" dirty="0" smtClean="0">
                <a:solidFill>
                  <a:srgbClr val="CC0099"/>
                </a:solidFill>
                <a:cs typeface="Times New Roman" pitchFamily="18" charset="0"/>
              </a:rPr>
              <a:t> </a:t>
            </a:r>
            <a:r>
              <a:rPr lang="fr-CH" sz="4400" b="1" dirty="0" smtClean="0">
                <a:cs typeface="Times New Roman" pitchFamily="18" charset="0"/>
              </a:rPr>
              <a:t>afin de mobiliser la ressource ligneuse dans le triple respect de la </a:t>
            </a:r>
            <a:r>
              <a:rPr lang="fr-CH" sz="4400" b="1" i="1" dirty="0" smtClean="0">
                <a:cs typeface="Times New Roman" pitchFamily="18" charset="0"/>
              </a:rPr>
              <a:t>durabilité</a:t>
            </a:r>
            <a:r>
              <a:rPr lang="fr-CH" sz="4400" b="1" dirty="0" smtClean="0">
                <a:cs typeface="Times New Roman" pitchFamily="18" charset="0"/>
              </a:rPr>
              <a:t>, de la </a:t>
            </a:r>
            <a:r>
              <a:rPr lang="fr-CH" sz="4400" b="1" i="1" dirty="0" smtClean="0">
                <a:cs typeface="Times New Roman" pitchFamily="18" charset="0"/>
              </a:rPr>
              <a:t>naturalité</a:t>
            </a:r>
            <a:r>
              <a:rPr lang="fr-CH" sz="4400" b="1" dirty="0" smtClean="0">
                <a:cs typeface="Times New Roman" pitchFamily="18" charset="0"/>
              </a:rPr>
              <a:t> et de la </a:t>
            </a:r>
            <a:r>
              <a:rPr lang="fr-CH" sz="4400" b="1" i="1" dirty="0" smtClean="0">
                <a:cs typeface="Times New Roman" pitchFamily="18" charset="0"/>
              </a:rPr>
              <a:t>multifonctionnalité</a:t>
            </a:r>
            <a:r>
              <a:rPr lang="fr-CH" sz="4400" b="1" dirty="0" smtClean="0">
                <a:cs typeface="Times New Roman" pitchFamily="18" charset="0"/>
              </a:rPr>
              <a:t> des forêts.</a:t>
            </a:r>
          </a:p>
          <a:p>
            <a:pPr marL="557213" indent="-557213" defTabSz="903929">
              <a:buAutoNum type="arabicPeriod"/>
              <a:defRPr/>
            </a:pPr>
            <a:r>
              <a:rPr lang="fr-CH" sz="4400" b="1" dirty="0" smtClean="0">
                <a:cs typeface="Times New Roman" pitchFamily="18" charset="0"/>
              </a:rPr>
              <a:t>Des </a:t>
            </a:r>
            <a:r>
              <a:rPr lang="fr-CH" sz="4400" b="1" dirty="0" smtClean="0">
                <a:solidFill>
                  <a:srgbClr val="CC0099"/>
                </a:solidFill>
                <a:cs typeface="Times New Roman" pitchFamily="18" charset="0"/>
              </a:rPr>
              <a:t>transformateurs et utilisateurs de bois créatifs </a:t>
            </a:r>
            <a:r>
              <a:rPr lang="fr-CH" sz="4400" b="1" dirty="0" smtClean="0">
                <a:cs typeface="Times New Roman" pitchFamily="18" charset="0"/>
              </a:rPr>
              <a:t>et audacieux </a:t>
            </a:r>
            <a:r>
              <a:rPr lang="fr-CH" sz="4000" b="1" dirty="0" smtClean="0">
                <a:cs typeface="Times New Roman" pitchFamily="18" charset="0"/>
              </a:rPr>
              <a:t>(bois local utilisé en cascade)</a:t>
            </a:r>
            <a:r>
              <a:rPr lang="fr-CH" sz="4400" b="1" dirty="0" smtClean="0">
                <a:cs typeface="Times New Roman" pitchFamily="18" charset="0"/>
              </a:rPr>
              <a:t>.</a:t>
            </a:r>
          </a:p>
          <a:p>
            <a:pPr marL="557213" indent="-557213" defTabSz="903929">
              <a:buAutoNum type="arabicPeriod"/>
              <a:defRPr/>
            </a:pPr>
            <a:r>
              <a:rPr lang="fr-CH" sz="4400" b="1" dirty="0" smtClean="0">
                <a:cs typeface="Times New Roman" pitchFamily="18" charset="0"/>
              </a:rPr>
              <a:t>Des </a:t>
            </a:r>
            <a:r>
              <a:rPr lang="fr-CH" sz="4400" b="1" dirty="0" smtClean="0">
                <a:solidFill>
                  <a:srgbClr val="CC0099"/>
                </a:solidFill>
                <a:cs typeface="Times New Roman" pitchFamily="18" charset="0"/>
              </a:rPr>
              <a:t>politiciens déterminés</a:t>
            </a:r>
            <a:r>
              <a:rPr lang="fr-CH" sz="4400" b="1" dirty="0" smtClean="0">
                <a:cs typeface="Times New Roman" pitchFamily="18" charset="0"/>
              </a:rPr>
              <a:t>, qui encouragent cette </a:t>
            </a:r>
            <a:r>
              <a:rPr lang="fr-CH" sz="4400" b="1" dirty="0">
                <a:solidFill>
                  <a:srgbClr val="00823C"/>
                </a:solidFill>
                <a:cs typeface="Times New Roman" pitchFamily="18" charset="0"/>
              </a:rPr>
              <a:t>vertueuse </a:t>
            </a:r>
            <a:r>
              <a:rPr lang="fr-CH" sz="4400" b="1" dirty="0" smtClean="0">
                <a:solidFill>
                  <a:srgbClr val="00823C"/>
                </a:solidFill>
                <a:cs typeface="Times New Roman" pitchFamily="18" charset="0"/>
              </a:rPr>
              <a:t>filière forêt-bois</a:t>
            </a:r>
            <a:r>
              <a:rPr lang="fr-CH" sz="4400" b="1" dirty="0" smtClean="0">
                <a:cs typeface="Times New Roman" pitchFamily="18" charset="0"/>
              </a:rPr>
              <a:t>.</a:t>
            </a:r>
          </a:p>
        </p:txBody>
      </p:sp>
      <p:sp>
        <p:nvSpPr>
          <p:cNvPr id="6" name="Line 15"/>
          <p:cNvSpPr>
            <a:spLocks noChangeShapeType="1"/>
          </p:cNvSpPr>
          <p:nvPr/>
        </p:nvSpPr>
        <p:spPr bwMode="auto">
          <a:xfrm>
            <a:off x="375960" y="1968463"/>
            <a:ext cx="12060000" cy="0"/>
          </a:xfrm>
          <a:prstGeom prst="line">
            <a:avLst/>
          </a:prstGeom>
          <a:noFill/>
          <a:ln w="31750">
            <a:solidFill>
              <a:srgbClr val="33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8237" tIns="29119" rIns="58237" bIns="29119"/>
          <a:lstStyle/>
          <a:p>
            <a:endParaRPr lang="fr-CH"/>
          </a:p>
        </p:txBody>
      </p:sp>
      <p:sp>
        <p:nvSpPr>
          <p:cNvPr id="5" name="ZoneTexte 4"/>
          <p:cNvSpPr txBox="1"/>
          <p:nvPr/>
        </p:nvSpPr>
        <p:spPr>
          <a:xfrm>
            <a:off x="9137104" y="9293374"/>
            <a:ext cx="3433741" cy="320641"/>
          </a:xfrm>
          <a:prstGeom prst="rect">
            <a:avLst/>
          </a:prstGeom>
          <a:noFill/>
        </p:spPr>
        <p:txBody>
          <a:bodyPr wrap="none" lIns="119402" tIns="59710" rIns="119402" bIns="59710" rtlCol="0">
            <a:spAutoFit/>
          </a:bodyPr>
          <a:lstStyle/>
          <a:p>
            <a:pPr algn="r"/>
            <a:r>
              <a:rPr lang="fr-CH" sz="1300" dirty="0" smtClean="0">
                <a:solidFill>
                  <a:schemeClr val="bg1">
                    <a:lumMod val="75000"/>
                  </a:schemeClr>
                </a:solidFill>
              </a:rPr>
              <a:t>Centre de compétence en sylviculture, </a:t>
            </a:r>
            <a:r>
              <a:rPr lang="fr-CH" sz="1300" dirty="0">
                <a:solidFill>
                  <a:schemeClr val="bg1">
                    <a:lumMod val="75000"/>
                  </a:schemeClr>
                </a:solidFill>
              </a:rPr>
              <a:t>P. Junod</a:t>
            </a:r>
          </a:p>
        </p:txBody>
      </p:sp>
    </p:spTree>
    <p:extLst>
      <p:ext uri="{BB962C8B-B14F-4D97-AF65-F5344CB8AC3E}">
        <p14:creationId xmlns:p14="http://schemas.microsoft.com/office/powerpoint/2010/main" val="272107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8" b="1738"/>
          <a:stretch/>
        </p:blipFill>
        <p:spPr>
          <a:xfrm>
            <a:off x="-12630" y="-95944"/>
            <a:ext cx="12816000" cy="973201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666844" y="277224"/>
            <a:ext cx="5926644" cy="3443256"/>
          </a:xfrm>
          <a:prstGeom prst="rect">
            <a:avLst/>
          </a:prstGeom>
          <a:noFill/>
        </p:spPr>
        <p:txBody>
          <a:bodyPr wrap="square" lIns="118113" tIns="59058" rIns="118113" bIns="59058" rtlCol="0">
            <a:spAutoFit/>
          </a:bodyPr>
          <a:lstStyle/>
          <a:p>
            <a:pPr algn="r"/>
            <a:r>
              <a:rPr lang="de-CH" sz="5400" b="1" dirty="0" err="1" smtClean="0">
                <a:solidFill>
                  <a:srgbClr val="F5EFEF"/>
                </a:solidFill>
                <a:cs typeface="Segoe UI Semibold" panose="020B0702040204020203" pitchFamily="34" charset="0"/>
              </a:rPr>
              <a:t>Pour</a:t>
            </a:r>
            <a:r>
              <a:rPr lang="de-CH" sz="5400" b="1" dirty="0" smtClean="0">
                <a:solidFill>
                  <a:srgbClr val="F5EFEF"/>
                </a:solidFill>
                <a:cs typeface="Segoe UI Semibold" panose="020B0702040204020203" pitchFamily="34" charset="0"/>
              </a:rPr>
              <a:t> </a:t>
            </a:r>
            <a:r>
              <a:rPr lang="de-CH" sz="5400" b="1" dirty="0" err="1" smtClean="0">
                <a:solidFill>
                  <a:srgbClr val="F5EFEF"/>
                </a:solidFill>
                <a:cs typeface="Segoe UI Semibold" panose="020B0702040204020203" pitchFamily="34" charset="0"/>
              </a:rPr>
              <a:t>piéger</a:t>
            </a:r>
            <a:r>
              <a:rPr lang="de-CH" sz="5400" b="1" dirty="0" smtClean="0">
                <a:solidFill>
                  <a:srgbClr val="F5EFEF"/>
                </a:solidFill>
                <a:cs typeface="Segoe UI Semibold" panose="020B0702040204020203" pitchFamily="34" charset="0"/>
              </a:rPr>
              <a:t> le CO</a:t>
            </a:r>
            <a:r>
              <a:rPr lang="de-CH" sz="5400" b="1" baseline="-25000" dirty="0" smtClean="0">
                <a:solidFill>
                  <a:srgbClr val="F5EFEF"/>
                </a:solidFill>
                <a:cs typeface="Segoe UI Semibold" panose="020B0702040204020203" pitchFamily="34" charset="0"/>
              </a:rPr>
              <a:t>2,</a:t>
            </a:r>
            <a:r>
              <a:rPr lang="de-CH" sz="5400" b="1" dirty="0" smtClean="0">
                <a:solidFill>
                  <a:srgbClr val="F5EFEF"/>
                </a:solidFill>
                <a:cs typeface="Segoe UI Semibold" panose="020B0702040204020203" pitchFamily="34" charset="0"/>
              </a:rPr>
              <a:t/>
            </a:r>
            <a:br>
              <a:rPr lang="de-CH" sz="5400" b="1" dirty="0" smtClean="0">
                <a:solidFill>
                  <a:srgbClr val="F5EFEF"/>
                </a:solidFill>
                <a:cs typeface="Segoe UI Semibold" panose="020B0702040204020203" pitchFamily="34" charset="0"/>
              </a:rPr>
            </a:br>
            <a:r>
              <a:rPr lang="de-CH" sz="5400" b="1" dirty="0" err="1">
                <a:solidFill>
                  <a:srgbClr val="F5EFEF"/>
                </a:solidFill>
                <a:cs typeface="Segoe UI Semibold" panose="020B0702040204020203" pitchFamily="34" charset="0"/>
              </a:rPr>
              <a:t>c</a:t>
            </a:r>
            <a:r>
              <a:rPr lang="de-CH" sz="5400" b="1" dirty="0" err="1" smtClean="0">
                <a:solidFill>
                  <a:srgbClr val="F5EFEF"/>
                </a:solidFill>
                <a:cs typeface="Segoe UI Semibold" panose="020B0702040204020203" pitchFamily="34" charset="0"/>
              </a:rPr>
              <a:t>onstruisons</a:t>
            </a:r>
            <a:r>
              <a:rPr lang="de-CH" sz="5400" b="1" dirty="0" smtClean="0">
                <a:solidFill>
                  <a:srgbClr val="F5EFEF"/>
                </a:solidFill>
                <a:cs typeface="Segoe UI Semibold" panose="020B0702040204020203" pitchFamily="34" charset="0"/>
              </a:rPr>
              <a:t/>
            </a:r>
            <a:br>
              <a:rPr lang="de-CH" sz="5400" b="1" dirty="0" smtClean="0">
                <a:solidFill>
                  <a:srgbClr val="F5EFEF"/>
                </a:solidFill>
                <a:cs typeface="Segoe UI Semibold" panose="020B0702040204020203" pitchFamily="34" charset="0"/>
              </a:rPr>
            </a:br>
            <a:r>
              <a:rPr lang="de-CH" sz="5400" b="1" dirty="0" smtClean="0">
                <a:solidFill>
                  <a:srgbClr val="F5EFEF"/>
                </a:solidFill>
                <a:cs typeface="Segoe UI Semibold" panose="020B0702040204020203" pitchFamily="34" charset="0"/>
              </a:rPr>
              <a:t>en </a:t>
            </a:r>
            <a:r>
              <a:rPr lang="de-CH" sz="5400" b="1" dirty="0" err="1" smtClean="0">
                <a:solidFill>
                  <a:srgbClr val="F5EFEF"/>
                </a:solidFill>
                <a:cs typeface="Segoe UI Semibold" panose="020B0702040204020203" pitchFamily="34" charset="0"/>
              </a:rPr>
              <a:t>bois</a:t>
            </a:r>
            <a:r>
              <a:rPr lang="de-CH" sz="5400" b="1" dirty="0" smtClean="0">
                <a:solidFill>
                  <a:srgbClr val="F5EFEF"/>
                </a:solidFill>
                <a:cs typeface="Segoe UI Semibold" panose="020B0702040204020203" pitchFamily="34" charset="0"/>
              </a:rPr>
              <a:t>…</a:t>
            </a:r>
            <a:br>
              <a:rPr lang="de-CH" sz="5400" b="1" dirty="0" smtClean="0">
                <a:solidFill>
                  <a:srgbClr val="F5EFEF"/>
                </a:solidFill>
                <a:cs typeface="Segoe UI Semibold" panose="020B0702040204020203" pitchFamily="34" charset="0"/>
              </a:rPr>
            </a:br>
            <a:r>
              <a:rPr lang="de-CH" sz="5400" b="1" dirty="0" smtClean="0">
                <a:solidFill>
                  <a:srgbClr val="F5EFEF"/>
                </a:solidFill>
                <a:cs typeface="Segoe UI Semibold" panose="020B0702040204020203" pitchFamily="34" charset="0"/>
              </a:rPr>
              <a:t> </a:t>
            </a:r>
            <a:endParaRPr lang="de-CH" sz="3600" b="1" dirty="0">
              <a:solidFill>
                <a:srgbClr val="F5EFEF"/>
              </a:solidFill>
              <a:cs typeface="Segoe UI Semibold" panose="020B0702040204020203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304456" y="7457129"/>
            <a:ext cx="4163834" cy="21680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23776" tIns="252000" rIns="123776" bIns="432000" anchor="ctr">
            <a:spAutoFit/>
          </a:bodyPr>
          <a:lstStyle/>
          <a:p>
            <a:pPr algn="ctr" eaLnBrk="0" hangingPunct="0"/>
            <a:r>
              <a:rPr lang="fr-FR" sz="4800" b="1" dirty="0">
                <a:solidFill>
                  <a:srgbClr val="CC0099"/>
                </a:solidFill>
                <a:cs typeface="Arial" pitchFamily="34" charset="0"/>
              </a:rPr>
              <a:t>Merci pour</a:t>
            </a:r>
            <a:br>
              <a:rPr lang="fr-FR" sz="4800" b="1" dirty="0">
                <a:solidFill>
                  <a:srgbClr val="CC0099"/>
                </a:solidFill>
                <a:cs typeface="Arial" pitchFamily="34" charset="0"/>
              </a:rPr>
            </a:br>
            <a:r>
              <a:rPr lang="fr-FR" sz="4800" b="1" dirty="0">
                <a:solidFill>
                  <a:srgbClr val="CC0099"/>
                </a:solidFill>
                <a:cs typeface="Arial" pitchFamily="34" charset="0"/>
              </a:rPr>
              <a:t>votre </a:t>
            </a:r>
            <a:r>
              <a:rPr lang="fr-FR" sz="4800" b="1" dirty="0" smtClean="0">
                <a:solidFill>
                  <a:srgbClr val="CC0099"/>
                </a:solidFill>
                <a:cs typeface="Arial" pitchFamily="34" charset="0"/>
              </a:rPr>
              <a:t>attention</a:t>
            </a:r>
            <a:r>
              <a:rPr lang="fr-FR" sz="1600" b="1" dirty="0" smtClean="0">
                <a:solidFill>
                  <a:srgbClr val="CC0099"/>
                </a:solidFill>
                <a:cs typeface="Times New Roman" pitchFamily="18" charset="0"/>
              </a:rPr>
              <a:t> </a:t>
            </a:r>
            <a:endParaRPr lang="fr-FR" sz="1600" b="1" dirty="0">
              <a:solidFill>
                <a:srgbClr val="CC0099"/>
              </a:solidFill>
              <a:cs typeface="Times New Roman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30" y="7136700"/>
            <a:ext cx="3317086" cy="248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3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fr-CH" sz="6300" dirty="0" smtClean="0"/>
              <a:t>22’000 ans d’évolution climatique</a:t>
            </a:r>
            <a:endParaRPr lang="fr-CH" sz="6300" dirty="0"/>
          </a:p>
        </p:txBody>
      </p:sp>
      <p:sp>
        <p:nvSpPr>
          <p:cNvPr id="7" name="Sous-titre 3"/>
          <p:cNvSpPr txBox="1">
            <a:spLocks/>
          </p:cNvSpPr>
          <p:nvPr/>
        </p:nvSpPr>
        <p:spPr>
          <a:xfrm>
            <a:off x="9065095" y="2280319"/>
            <a:ext cx="3576016" cy="5887287"/>
          </a:xfrm>
          <a:prstGeom prst="rect">
            <a:avLst/>
          </a:prstGeom>
          <a:solidFill>
            <a:srgbClr val="CCFFCC"/>
          </a:solidFill>
        </p:spPr>
        <p:txBody>
          <a:bodyPr tIns="144000"/>
          <a:lstStyle>
            <a:lvl1pPr marL="428064" indent="-428064" algn="l" defTabSz="11415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27475" indent="-356723" algn="l" defTabSz="114151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26886" indent="-285375" algn="l" defTabSz="11415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97640" indent="-285375" algn="l" defTabSz="114151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8395" indent="-285375" algn="l" defTabSz="114151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39150" indent="-285375" algn="l" defTabSz="11415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09903" indent="-285375" algn="l" defTabSz="11415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80659" indent="-285375" algn="l" defTabSz="11415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51412" indent="-285375" algn="l" defTabSz="11415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8138" indent="-338138">
              <a:buAutoNum type="arabicPeriod"/>
            </a:pPr>
            <a:r>
              <a:rPr lang="fr-CH" sz="3200" b="1" dirty="0" smtClean="0"/>
              <a:t>Le réchauffement actuel se déroule extrêmement rapidement</a:t>
            </a:r>
            <a:br>
              <a:rPr lang="fr-CH" sz="3200" b="1" dirty="0" smtClean="0"/>
            </a:br>
            <a:endParaRPr lang="fr-CH" sz="3200" b="1" dirty="0" smtClean="0"/>
          </a:p>
          <a:p>
            <a:pPr marL="338138" indent="-338138">
              <a:buFont typeface="Arial" pitchFamily="34" charset="0"/>
              <a:buAutoNum type="arabicPeriod"/>
            </a:pPr>
            <a:r>
              <a:rPr lang="fr-CH" sz="3200" b="1" dirty="0" smtClean="0">
                <a:solidFill>
                  <a:srgbClr val="CC0099"/>
                </a:solidFill>
              </a:rPr>
              <a:t>Il </a:t>
            </a:r>
            <a:r>
              <a:rPr lang="fr-CH" sz="3200" b="1" dirty="0">
                <a:solidFill>
                  <a:srgbClr val="CC0099"/>
                </a:solidFill>
              </a:rPr>
              <a:t>n’est pas </a:t>
            </a:r>
            <a:r>
              <a:rPr lang="fr-CH" sz="3200" b="1" dirty="0" smtClean="0">
                <a:solidFill>
                  <a:srgbClr val="CC0099"/>
                </a:solidFill>
              </a:rPr>
              <a:t>normal</a:t>
            </a:r>
            <a:r>
              <a:rPr lang="fr-CH" sz="3200" b="1" dirty="0" smtClean="0"/>
              <a:t/>
            </a:r>
            <a:br>
              <a:rPr lang="fr-CH" sz="3200" b="1" dirty="0" smtClean="0"/>
            </a:br>
            <a:endParaRPr lang="fr-CH" sz="3200" b="1" dirty="0"/>
          </a:p>
          <a:p>
            <a:pPr marL="338138" indent="-338138">
              <a:buFont typeface="Arial" pitchFamily="34" charset="0"/>
              <a:buAutoNum type="arabicPeriod"/>
            </a:pPr>
            <a:r>
              <a:rPr lang="fr-CH" sz="3200" b="1" dirty="0" smtClean="0"/>
              <a:t>Personne </a:t>
            </a:r>
            <a:r>
              <a:rPr lang="fr-CH" sz="3200" b="1" dirty="0"/>
              <a:t>ne sait comment il va évoluer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312568" y="9102935"/>
            <a:ext cx="8328543" cy="489918"/>
          </a:xfrm>
          <a:prstGeom prst="rect">
            <a:avLst/>
          </a:prstGeom>
          <a:noFill/>
        </p:spPr>
        <p:txBody>
          <a:bodyPr wrap="none" lIns="119402" tIns="59710" rIns="119402" bIns="59710" rtlCol="0">
            <a:spAutoFit/>
          </a:bodyPr>
          <a:lstStyle/>
          <a:p>
            <a:pPr algn="r" defTabSz="903929">
              <a:defRPr/>
            </a:pPr>
            <a:r>
              <a:rPr lang="fr-CH" altLang="fr-FR" sz="1200" dirty="0">
                <a:solidFill>
                  <a:schemeClr val="bg1">
                    <a:lumMod val="65000"/>
                  </a:schemeClr>
                </a:solidFill>
              </a:rPr>
              <a:t>https://scilogs.spektrum.de/klimalounge/palaeoklima-das-ganze-holozaen/</a:t>
            </a:r>
            <a:br>
              <a:rPr lang="fr-CH" altLang="fr-FR" sz="12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fr-CH" altLang="fr-FR" sz="1200" dirty="0">
                <a:solidFill>
                  <a:schemeClr val="bg1">
                    <a:lumMod val="65000"/>
                  </a:schemeClr>
                </a:solidFill>
              </a:rPr>
              <a:t>www.meteosuisse.admin.ch/home/climat/changement-climatique-suisse/evolution-de-la-temperature-et-des-precipitations.html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9"/>
          <a:stretch/>
        </p:blipFill>
        <p:spPr>
          <a:xfrm>
            <a:off x="64096" y="2136304"/>
            <a:ext cx="9000999" cy="682395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4" t="4056" r="4227" b="28072"/>
          <a:stretch/>
        </p:blipFill>
        <p:spPr>
          <a:xfrm>
            <a:off x="4168552" y="5698044"/>
            <a:ext cx="4532626" cy="241492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994" y="2368370"/>
            <a:ext cx="4707631" cy="194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6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83A4E7-ECC9-4858-8FAC-AF122DBE8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136" y="409455"/>
            <a:ext cx="9577064" cy="1438819"/>
          </a:xfrm>
        </p:spPr>
        <p:txBody>
          <a:bodyPr/>
          <a:lstStyle/>
          <a:p>
            <a:r>
              <a:rPr lang="fr-CH" sz="5400" dirty="0" smtClean="0">
                <a:solidFill>
                  <a:srgbClr val="FF0000"/>
                </a:solidFill>
                <a:cs typeface="Times New Roman" pitchFamily="18" charset="0"/>
              </a:rPr>
              <a:t>Ingrédients pour contrer le réchauffement climatique</a:t>
            </a:r>
            <a:endParaRPr lang="fr-FR" sz="5400" b="1" u="sng" dirty="0"/>
          </a:p>
        </p:txBody>
      </p:sp>
      <p:sp>
        <p:nvSpPr>
          <p:cNvPr id="8" name="Rectangle 7"/>
          <p:cNvSpPr/>
          <p:nvPr/>
        </p:nvSpPr>
        <p:spPr>
          <a:xfrm>
            <a:off x="424136" y="2496344"/>
            <a:ext cx="1208943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8525" indent="-898525">
              <a:buClr>
                <a:schemeClr val="tx1"/>
              </a:buClr>
              <a:buFont typeface="Wingdings" panose="05000000000000000000" pitchFamily="2" charset="2"/>
              <a:buChar char="è"/>
            </a:pPr>
            <a:r>
              <a:rPr lang="fr-CH" sz="4800" b="1" dirty="0" smtClean="0">
                <a:solidFill>
                  <a:srgbClr val="CC0099"/>
                </a:solidFill>
                <a:sym typeface="Wingdings" panose="05000000000000000000" pitchFamily="2" charset="2"/>
              </a:rPr>
              <a:t>Des forêts </a:t>
            </a:r>
            <a:r>
              <a:rPr lang="fr-CH" sz="4800" dirty="0" smtClean="0">
                <a:sym typeface="Wingdings" panose="05000000000000000000" pitchFamily="2" charset="2"/>
              </a:rPr>
              <a:t>proches de leur état naturel, </a:t>
            </a:r>
            <a:r>
              <a:rPr lang="fr-CH" sz="4800" b="1" dirty="0" smtClean="0">
                <a:sym typeface="Wingdings" panose="05000000000000000000" pitchFamily="2" charset="2"/>
              </a:rPr>
              <a:t>productives</a:t>
            </a:r>
            <a:r>
              <a:rPr lang="fr-CH" sz="4800" dirty="0" smtClean="0">
                <a:sym typeface="Wingdings" panose="05000000000000000000" pitchFamily="2" charset="2"/>
              </a:rPr>
              <a:t>, résilientes</a:t>
            </a:r>
            <a:r>
              <a:rPr lang="fr-CH" sz="4800" dirty="0">
                <a:sym typeface="Wingdings" panose="05000000000000000000" pitchFamily="2" charset="2"/>
              </a:rPr>
              <a:t> </a:t>
            </a:r>
            <a:r>
              <a:rPr lang="fr-CH" sz="4800" dirty="0" smtClean="0">
                <a:sym typeface="Wingdings" panose="05000000000000000000" pitchFamily="2" charset="2"/>
              </a:rPr>
              <a:t>et capables de s’adapter aux diverses perturbations.</a:t>
            </a:r>
          </a:p>
          <a:p>
            <a:pPr marL="898525" indent="-898525">
              <a:buClr>
                <a:schemeClr val="tx1"/>
              </a:buClr>
              <a:buFont typeface="Wingdings" panose="05000000000000000000" pitchFamily="2" charset="2"/>
              <a:buChar char="è"/>
            </a:pPr>
            <a:r>
              <a:rPr lang="fr-CH" sz="4800" b="1" dirty="0" smtClean="0">
                <a:solidFill>
                  <a:srgbClr val="CC0099"/>
                </a:solidFill>
                <a:sym typeface="Wingdings" panose="05000000000000000000" pitchFamily="2" charset="2"/>
              </a:rPr>
              <a:t>Une sylviculture</a:t>
            </a:r>
            <a:r>
              <a:rPr lang="fr-CH" sz="4800" dirty="0" smtClean="0">
                <a:solidFill>
                  <a:srgbClr val="CC0099"/>
                </a:solidFill>
                <a:sym typeface="Wingdings" panose="05000000000000000000" pitchFamily="2" charset="2"/>
              </a:rPr>
              <a:t> </a:t>
            </a:r>
            <a:r>
              <a:rPr lang="fr-CH" sz="4800" dirty="0" smtClean="0">
                <a:sym typeface="Wingdings" panose="05000000000000000000" pitchFamily="2" charset="2"/>
              </a:rPr>
              <a:t>à la fois dynamique et respectueuse du système de production.</a:t>
            </a:r>
          </a:p>
          <a:p>
            <a:pPr marL="898525" indent="-898525">
              <a:buClr>
                <a:schemeClr val="tx1"/>
              </a:buClr>
              <a:buFont typeface="Wingdings" panose="05000000000000000000" pitchFamily="2" charset="2"/>
              <a:buChar char="è"/>
            </a:pPr>
            <a:r>
              <a:rPr lang="fr-CH" sz="4800" b="1" dirty="0" smtClean="0">
                <a:solidFill>
                  <a:srgbClr val="CC0099"/>
                </a:solidFill>
                <a:sym typeface="Wingdings" panose="05000000000000000000" pitchFamily="2" charset="2"/>
              </a:rPr>
              <a:t>Une filière de transformation </a:t>
            </a:r>
            <a:r>
              <a:rPr lang="fr-CH" sz="4800" dirty="0" smtClean="0">
                <a:sym typeface="Wingdings" panose="05000000000000000000" pitchFamily="2" charset="2"/>
              </a:rPr>
              <a:t>du bois</a:t>
            </a:r>
            <a:r>
              <a:rPr lang="fr-CH" sz="4800" b="1" dirty="0" smtClean="0">
                <a:sym typeface="Wingdings" panose="05000000000000000000" pitchFamily="2" charset="2"/>
              </a:rPr>
              <a:t> </a:t>
            </a:r>
            <a:r>
              <a:rPr lang="fr-CH" sz="4800" dirty="0" smtClean="0">
                <a:sym typeface="Wingdings" panose="05000000000000000000" pitchFamily="2" charset="2"/>
              </a:rPr>
              <a:t>adaptée à la ressource (et non l’inverse!).</a:t>
            </a:r>
          </a:p>
          <a:p>
            <a:pPr marL="898525" indent="-898525">
              <a:buClr>
                <a:schemeClr val="tx1"/>
              </a:buClr>
              <a:buFont typeface="Wingdings" panose="05000000000000000000" pitchFamily="2" charset="2"/>
              <a:buChar char="è"/>
            </a:pPr>
            <a:r>
              <a:rPr lang="fr-CH" sz="4800" b="1" dirty="0" smtClean="0">
                <a:solidFill>
                  <a:srgbClr val="CC0099"/>
                </a:solidFill>
                <a:sym typeface="Wingdings" panose="05000000000000000000" pitchFamily="2" charset="2"/>
              </a:rPr>
              <a:t>Une utilisation </a:t>
            </a:r>
            <a:r>
              <a:rPr lang="fr-CH" sz="4800" dirty="0" smtClean="0">
                <a:sym typeface="Wingdings" panose="05000000000000000000" pitchFamily="2" charset="2"/>
              </a:rPr>
              <a:t>la plus </a:t>
            </a:r>
            <a:r>
              <a:rPr lang="fr-CH" sz="4800" b="1" dirty="0" smtClean="0">
                <a:sym typeface="Wingdings" panose="05000000000000000000" pitchFamily="2" charset="2"/>
              </a:rPr>
              <a:t>locale</a:t>
            </a:r>
            <a:r>
              <a:rPr lang="fr-CH" sz="4800" dirty="0" smtClean="0">
                <a:sym typeface="Wingdings" panose="05000000000000000000" pitchFamily="2" charset="2"/>
              </a:rPr>
              <a:t> possible et </a:t>
            </a:r>
            <a:r>
              <a:rPr lang="fr-CH" sz="4800" b="1" dirty="0" smtClean="0">
                <a:sym typeface="Wingdings" panose="05000000000000000000" pitchFamily="2" charset="2"/>
              </a:rPr>
              <a:t>en cascade</a:t>
            </a:r>
            <a:r>
              <a:rPr lang="fr-CH" sz="4800" dirty="0" smtClean="0">
                <a:sym typeface="Wingdings" panose="05000000000000000000" pitchFamily="2" charset="2"/>
              </a:rPr>
              <a:t> </a:t>
            </a:r>
            <a:r>
              <a:rPr lang="fr-CH" sz="4800" b="1" dirty="0" smtClean="0">
                <a:solidFill>
                  <a:srgbClr val="CC0099"/>
                </a:solidFill>
                <a:sym typeface="Wingdings" panose="05000000000000000000" pitchFamily="2" charset="2"/>
              </a:rPr>
              <a:t>du bois</a:t>
            </a:r>
            <a:r>
              <a:rPr lang="fr-CH" sz="4800" dirty="0">
                <a:sym typeface="Wingdings" panose="05000000000000000000" pitchFamily="2" charset="2"/>
              </a:rPr>
              <a:t>.</a:t>
            </a:r>
            <a:endParaRPr lang="fr-CH" sz="4800" b="1" dirty="0" smtClean="0">
              <a:sym typeface="Wingdings" panose="05000000000000000000" pitchFamily="2" charset="2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9137104" y="9293374"/>
            <a:ext cx="3433741" cy="320641"/>
          </a:xfrm>
          <a:prstGeom prst="rect">
            <a:avLst/>
          </a:prstGeom>
          <a:noFill/>
        </p:spPr>
        <p:txBody>
          <a:bodyPr wrap="none" lIns="119402" tIns="59710" rIns="119402" bIns="59710" rtlCol="0">
            <a:spAutoFit/>
          </a:bodyPr>
          <a:lstStyle/>
          <a:p>
            <a:pPr algn="r"/>
            <a:r>
              <a:rPr lang="fr-CH" sz="1300" dirty="0" smtClean="0">
                <a:solidFill>
                  <a:schemeClr val="bg1">
                    <a:lumMod val="75000"/>
                  </a:schemeClr>
                </a:solidFill>
              </a:rPr>
              <a:t>Centre de compétence en sylviculture, </a:t>
            </a:r>
            <a:r>
              <a:rPr lang="fr-CH" sz="1300" dirty="0">
                <a:solidFill>
                  <a:schemeClr val="bg1">
                    <a:lumMod val="75000"/>
                  </a:schemeClr>
                </a:solidFill>
              </a:rPr>
              <a:t>P. Junod</a:t>
            </a:r>
          </a:p>
        </p:txBody>
      </p:sp>
    </p:spTree>
    <p:extLst>
      <p:ext uri="{BB962C8B-B14F-4D97-AF65-F5344CB8AC3E}">
        <p14:creationId xmlns:p14="http://schemas.microsoft.com/office/powerpoint/2010/main" val="179232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534440" y="491199"/>
            <a:ext cx="11843024" cy="997033"/>
          </a:xfrm>
        </p:spPr>
        <p:txBody>
          <a:bodyPr>
            <a:noAutofit/>
          </a:bodyPr>
          <a:lstStyle/>
          <a:p>
            <a:r>
              <a:rPr lang="fr-CH" sz="6200" dirty="0">
                <a:solidFill>
                  <a:srgbClr val="FF0000"/>
                </a:solidFill>
                <a:cs typeface="Times New Roman" pitchFamily="18" charset="0"/>
              </a:rPr>
              <a:t>La forêt : </a:t>
            </a:r>
            <a:r>
              <a:rPr lang="fr-CH" sz="6200" dirty="0">
                <a:solidFill>
                  <a:srgbClr val="CC0099"/>
                </a:solidFill>
                <a:cs typeface="Times New Roman" pitchFamily="18" charset="0"/>
              </a:rPr>
              <a:t>une communauté vivante</a:t>
            </a:r>
            <a:endParaRPr lang="fr-CH" sz="6200" dirty="0">
              <a:solidFill>
                <a:srgbClr val="CC0099"/>
              </a:solidFill>
            </a:endParaRPr>
          </a:p>
        </p:txBody>
      </p:sp>
      <p:sp>
        <p:nvSpPr>
          <p:cNvPr id="504835" name="Rectangle 102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49660" y="1848272"/>
            <a:ext cx="7704000" cy="4467159"/>
          </a:xfrm>
          <a:noFill/>
          <a:ln/>
        </p:spPr>
        <p:txBody>
          <a:bodyPr>
            <a:noAutofit/>
          </a:bodyPr>
          <a:lstStyle/>
          <a:p>
            <a:pPr marL="371808" indent="-241580" defTabSz="1197364">
              <a:lnSpc>
                <a:spcPct val="90000"/>
              </a:lnSpc>
              <a:buClr>
                <a:srgbClr val="FF9900"/>
              </a:buClr>
              <a:buSzPct val="120000"/>
              <a:buNone/>
              <a:tabLst>
                <a:tab pos="371808" algn="l"/>
              </a:tabLst>
            </a:pPr>
            <a:r>
              <a:rPr lang="fr-FR" sz="3000" b="1" dirty="0">
                <a:cs typeface="Arial" pitchFamily="34" charset="0"/>
              </a:rPr>
              <a:t>la forêt est </a:t>
            </a:r>
            <a:r>
              <a:rPr lang="fr-FR" sz="3000" b="1" dirty="0">
                <a:solidFill>
                  <a:srgbClr val="0000FF"/>
                </a:solidFill>
                <a:cs typeface="Arial" pitchFamily="34" charset="0"/>
              </a:rPr>
              <a:t>un milieu </a:t>
            </a:r>
            <a:r>
              <a:rPr lang="fr-FR" sz="3000" b="1" dirty="0" smtClean="0">
                <a:cs typeface="Arial" pitchFamily="34" charset="0"/>
              </a:rPr>
              <a:t>surprenant, </a:t>
            </a:r>
            <a:r>
              <a:rPr lang="fr-FR" sz="3000" b="1" dirty="0">
                <a:cs typeface="Arial" pitchFamily="34" charset="0"/>
              </a:rPr>
              <a:t>tout à la </a:t>
            </a:r>
            <a:r>
              <a:rPr lang="fr-FR" sz="3000" b="1" dirty="0" smtClean="0">
                <a:cs typeface="Arial" pitchFamily="34" charset="0"/>
              </a:rPr>
              <a:t>fois:</a:t>
            </a:r>
            <a:endParaRPr lang="fr-FR" sz="3000" b="1" dirty="0">
              <a:cs typeface="Arial" pitchFamily="34" charset="0"/>
            </a:endParaRPr>
          </a:p>
          <a:p>
            <a:pPr marL="371808" indent="-241580" defTabSz="1197364">
              <a:lnSpc>
                <a:spcPct val="90000"/>
              </a:lnSpc>
              <a:buClr>
                <a:srgbClr val="FF0000"/>
              </a:buClr>
              <a:buSzPct val="120000"/>
              <a:tabLst>
                <a:tab pos="371808" algn="l"/>
              </a:tabLst>
            </a:pPr>
            <a:r>
              <a:rPr lang="fr-FR" sz="3000" b="1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fr-FR" sz="3000" b="1" dirty="0">
                <a:cs typeface="Arial" pitchFamily="34" charset="0"/>
              </a:rPr>
              <a:t>vivant,</a:t>
            </a:r>
          </a:p>
          <a:p>
            <a:pPr marL="371808" indent="-241580" defTabSz="1197364">
              <a:lnSpc>
                <a:spcPct val="90000"/>
              </a:lnSpc>
              <a:buClr>
                <a:srgbClr val="FF0000"/>
              </a:buClr>
              <a:buSzPct val="120000"/>
              <a:tabLst>
                <a:tab pos="371808" algn="l"/>
              </a:tabLst>
            </a:pPr>
            <a:r>
              <a:rPr lang="fr-FR" sz="3000" b="1" dirty="0">
                <a:cs typeface="Arial" pitchFamily="34" charset="0"/>
              </a:rPr>
              <a:t> complexe,</a:t>
            </a:r>
          </a:p>
          <a:p>
            <a:pPr marL="371808" indent="-241580" defTabSz="1197364">
              <a:lnSpc>
                <a:spcPct val="90000"/>
              </a:lnSpc>
              <a:buClr>
                <a:srgbClr val="FF0000"/>
              </a:buClr>
              <a:buSzPct val="120000"/>
              <a:tabLst>
                <a:tab pos="371808" algn="l"/>
              </a:tabLst>
            </a:pPr>
            <a:r>
              <a:rPr lang="fr-FR" sz="3000" b="1" dirty="0">
                <a:cs typeface="Arial" pitchFamily="34" charset="0"/>
              </a:rPr>
              <a:t> résilient,</a:t>
            </a:r>
          </a:p>
          <a:p>
            <a:pPr marL="371808" indent="-241580" defTabSz="1197364">
              <a:lnSpc>
                <a:spcPct val="90000"/>
              </a:lnSpc>
              <a:buClr>
                <a:srgbClr val="FF0000"/>
              </a:buClr>
              <a:buSzPct val="120000"/>
              <a:tabLst>
                <a:tab pos="371808" algn="l"/>
              </a:tabLst>
            </a:pPr>
            <a:r>
              <a:rPr lang="fr-FR" sz="3000" b="1" dirty="0">
                <a:cs typeface="Arial" pitchFamily="34" charset="0"/>
              </a:rPr>
              <a:t> autonome,</a:t>
            </a:r>
          </a:p>
          <a:p>
            <a:pPr marL="371808" indent="-241580" defTabSz="1197364">
              <a:lnSpc>
                <a:spcPct val="90000"/>
              </a:lnSpc>
              <a:buClr>
                <a:srgbClr val="FF0000"/>
              </a:buClr>
              <a:buSzPct val="120000"/>
              <a:tabLst>
                <a:tab pos="371808" algn="l"/>
              </a:tabLst>
            </a:pPr>
            <a:r>
              <a:rPr lang="fr-FR" sz="3000" b="1" dirty="0">
                <a:cs typeface="Arial" pitchFamily="34" charset="0"/>
              </a:rPr>
              <a:t> dynamique,</a:t>
            </a:r>
          </a:p>
          <a:p>
            <a:pPr marL="371808" indent="-241580" defTabSz="1197364">
              <a:lnSpc>
                <a:spcPct val="90000"/>
              </a:lnSpc>
              <a:buClr>
                <a:srgbClr val="FF0000"/>
              </a:buClr>
              <a:buSzPct val="120000"/>
              <a:tabLst>
                <a:tab pos="371808" algn="l"/>
              </a:tabLst>
            </a:pPr>
            <a:r>
              <a:rPr lang="fr-FR" sz="3000" b="1" dirty="0">
                <a:cs typeface="Arial" pitchFamily="34" charset="0"/>
              </a:rPr>
              <a:t> polyvalent.</a:t>
            </a:r>
          </a:p>
          <a:p>
            <a:pPr marL="371808" indent="-241580" defTabSz="1197364">
              <a:lnSpc>
                <a:spcPct val="90000"/>
              </a:lnSpc>
              <a:buClr>
                <a:srgbClr val="FF0000"/>
              </a:buClr>
              <a:buSzPct val="120000"/>
              <a:tabLst>
                <a:tab pos="371808" algn="l"/>
              </a:tabLst>
            </a:pPr>
            <a:endParaRPr lang="fr-FR" sz="3000" b="1" dirty="0">
              <a:solidFill>
                <a:srgbClr val="0000FF"/>
              </a:solidFill>
              <a:cs typeface="Arial" pitchFamily="34" charset="0"/>
            </a:endParaRPr>
          </a:p>
          <a:p>
            <a:pPr marL="130255" indent="0" defTabSz="1197364">
              <a:lnSpc>
                <a:spcPct val="90000"/>
              </a:lnSpc>
              <a:buClr>
                <a:srgbClr val="FF0000"/>
              </a:buClr>
              <a:buSzPct val="120000"/>
              <a:buNone/>
              <a:tabLst>
                <a:tab pos="371808" algn="l"/>
              </a:tabLst>
            </a:pPr>
            <a:endParaRPr lang="fr-FR" sz="3000" b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504836" name="Picture 1028" descr="Z:\DESKSCAN\FOURMI.tif"/>
          <p:cNvPicPr>
            <a:picLocks noChangeAspect="1" noChangeArrowheads="1"/>
          </p:cNvPicPr>
          <p:nvPr/>
        </p:nvPicPr>
        <p:blipFill>
          <a:blip r:embed="rId3" cstate="print"/>
          <a:srcRect t="8510" b="14894"/>
          <a:stretch>
            <a:fillRect/>
          </a:stretch>
        </p:blipFill>
        <p:spPr bwMode="auto">
          <a:xfrm>
            <a:off x="5005124" y="5366207"/>
            <a:ext cx="2188855" cy="1070031"/>
          </a:xfrm>
          <a:prstGeom prst="rect">
            <a:avLst/>
          </a:prstGeom>
          <a:noFill/>
        </p:spPr>
      </p:pic>
      <p:sp>
        <p:nvSpPr>
          <p:cNvPr id="504837" name="Rectangle 1029"/>
          <p:cNvSpPr>
            <a:spLocks noChangeArrowheads="1"/>
          </p:cNvSpPr>
          <p:nvPr/>
        </p:nvSpPr>
        <p:spPr bwMode="auto">
          <a:xfrm>
            <a:off x="340968" y="7582965"/>
            <a:ext cx="12146400" cy="1554275"/>
          </a:xfrm>
          <a:prstGeom prst="rect">
            <a:avLst/>
          </a:prstGeom>
          <a:solidFill>
            <a:srgbClr val="FFFFCC"/>
          </a:solidFill>
          <a:ln w="12700">
            <a:solidFill>
              <a:srgbClr val="00B050"/>
            </a:solidFill>
            <a:miter lim="800000"/>
            <a:headEnd/>
            <a:tailEnd/>
          </a:ln>
          <a:effectLst/>
        </p:spPr>
        <p:txBody>
          <a:bodyPr wrap="square" lIns="120982" tIns="60485" rIns="120982" bIns="60485" anchor="ctr">
            <a:spAutoFit/>
          </a:bodyPr>
          <a:lstStyle/>
          <a:p>
            <a:pPr defTabSz="1210698"/>
            <a:r>
              <a:rPr lang="fr-CH" sz="3102" b="1" dirty="0">
                <a:solidFill>
                  <a:srgbClr val="FF0000"/>
                </a:solidFill>
                <a:cs typeface="Times New Roman" pitchFamily="18" charset="0"/>
              </a:rPr>
              <a:t>« </a:t>
            </a:r>
            <a:r>
              <a:rPr lang="fr-CH" sz="3102" b="1" i="1" dirty="0">
                <a:solidFill>
                  <a:srgbClr val="FF0000"/>
                </a:solidFill>
                <a:cs typeface="Times New Roman" pitchFamily="18" charset="0"/>
              </a:rPr>
              <a:t>La forêt, plus elle sera </a:t>
            </a:r>
            <a:r>
              <a:rPr lang="fr-CH" sz="3102" b="1" i="1" dirty="0">
                <a:solidFill>
                  <a:srgbClr val="0000FF"/>
                </a:solidFill>
                <a:cs typeface="Times New Roman" pitchFamily="18" charset="0"/>
              </a:rPr>
              <a:t>complexe</a:t>
            </a:r>
            <a:r>
              <a:rPr lang="fr-CH" sz="3102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fr-CH" sz="3102" b="1" i="1" dirty="0">
                <a:solidFill>
                  <a:srgbClr val="FF0000"/>
                </a:solidFill>
                <a:cs typeface="Arial" pitchFamily="34" charset="0"/>
              </a:rPr>
              <a:t>–</a:t>
            </a:r>
            <a:r>
              <a:rPr lang="fr-CH" sz="3102" b="1" i="1" dirty="0">
                <a:solidFill>
                  <a:srgbClr val="FF0000"/>
                </a:solidFill>
                <a:cs typeface="Times New Roman" pitchFamily="18" charset="0"/>
              </a:rPr>
              <a:t> en termes de mélanges, structures, microcontextes, interfaces </a:t>
            </a:r>
            <a:r>
              <a:rPr lang="fr-CH" sz="3102" b="1" i="1" dirty="0">
                <a:solidFill>
                  <a:srgbClr val="FF0000"/>
                </a:solidFill>
                <a:cs typeface="Arial" pitchFamily="34" charset="0"/>
              </a:rPr>
              <a:t>–</a:t>
            </a:r>
            <a:r>
              <a:rPr lang="fr-CH" sz="3102" b="1" i="1" dirty="0">
                <a:solidFill>
                  <a:srgbClr val="FF0000"/>
                </a:solidFill>
                <a:cs typeface="Times New Roman" pitchFamily="18" charset="0"/>
              </a:rPr>
              <a:t> plus elle sera </a:t>
            </a:r>
            <a:r>
              <a:rPr lang="fr-CH" sz="3102" b="1" i="1" dirty="0">
                <a:solidFill>
                  <a:srgbClr val="0000FF"/>
                </a:solidFill>
                <a:cs typeface="Times New Roman" pitchFamily="18" charset="0"/>
              </a:rPr>
              <a:t>résistante</a:t>
            </a:r>
            <a:r>
              <a:rPr lang="fr-CH" sz="3102" b="1" i="1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fr-CH" sz="3102" b="1" i="1" dirty="0">
                <a:solidFill>
                  <a:srgbClr val="0000FF"/>
                </a:solidFill>
                <a:cs typeface="Times New Roman" pitchFamily="18" charset="0"/>
              </a:rPr>
              <a:t>adaptative</a:t>
            </a:r>
            <a:r>
              <a:rPr lang="fr-CH" sz="3102" b="1" i="1" dirty="0">
                <a:solidFill>
                  <a:srgbClr val="FF0000"/>
                </a:solidFill>
                <a:cs typeface="Times New Roman" pitchFamily="18" charset="0"/>
              </a:rPr>
              <a:t>,</a:t>
            </a:r>
            <a:r>
              <a:rPr lang="fr-CH" sz="3102" b="1" i="1" dirty="0">
                <a:solidFill>
                  <a:srgbClr val="C0504D"/>
                </a:solidFill>
                <a:cs typeface="Times New Roman" pitchFamily="18" charset="0"/>
              </a:rPr>
              <a:t> </a:t>
            </a:r>
            <a:r>
              <a:rPr lang="fr-CH" sz="3102" b="1" i="1" dirty="0">
                <a:solidFill>
                  <a:srgbClr val="0000FF"/>
                </a:solidFill>
                <a:cs typeface="Times New Roman" pitchFamily="18" charset="0"/>
              </a:rPr>
              <a:t>multifonctionnelle</a:t>
            </a:r>
            <a:r>
              <a:rPr lang="fr-CH" sz="3102" b="1" i="1" dirty="0">
                <a:solidFill>
                  <a:srgbClr val="FF0000"/>
                </a:solidFill>
                <a:cs typeface="Times New Roman" pitchFamily="18" charset="0"/>
              </a:rPr>
              <a:t>,</a:t>
            </a:r>
            <a:r>
              <a:rPr lang="fr-CH" sz="3102" b="1" i="1" dirty="0">
                <a:solidFill>
                  <a:srgbClr val="C0504D"/>
                </a:solidFill>
                <a:cs typeface="Times New Roman" pitchFamily="18" charset="0"/>
              </a:rPr>
              <a:t> </a:t>
            </a:r>
            <a:r>
              <a:rPr lang="fr-CH" sz="3102" b="1" i="1" dirty="0">
                <a:solidFill>
                  <a:srgbClr val="0000FF"/>
                </a:solidFill>
                <a:cs typeface="Times New Roman" pitchFamily="18" charset="0"/>
              </a:rPr>
              <a:t>conviviale</a:t>
            </a:r>
            <a:r>
              <a:rPr lang="fr-CH" sz="3102" b="1" i="1" dirty="0">
                <a:solidFill>
                  <a:srgbClr val="FF0000"/>
                </a:solidFill>
                <a:cs typeface="Times New Roman" pitchFamily="18" charset="0"/>
              </a:rPr>
              <a:t> et </a:t>
            </a:r>
            <a:r>
              <a:rPr lang="fr-CH" sz="3102" b="1" i="1" dirty="0">
                <a:solidFill>
                  <a:srgbClr val="0000FF"/>
                </a:solidFill>
                <a:cs typeface="Times New Roman" pitchFamily="18" charset="0"/>
              </a:rPr>
              <a:t>productive</a:t>
            </a:r>
            <a:r>
              <a:rPr lang="fr-CH" sz="3102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fr-CH" sz="3102" b="1" i="1" dirty="0">
                <a:solidFill>
                  <a:srgbClr val="CC0099"/>
                </a:solidFill>
                <a:cs typeface="Times New Roman" pitchFamily="18" charset="0"/>
              </a:rPr>
              <a:t>à long terme</a:t>
            </a:r>
            <a:r>
              <a:rPr lang="fr-CH" sz="3102" b="1" dirty="0">
                <a:solidFill>
                  <a:srgbClr val="FF0000"/>
                </a:solidFill>
                <a:cs typeface="Times New Roman" pitchFamily="18" charset="0"/>
              </a:rPr>
              <a:t> ».</a:t>
            </a:r>
            <a:endParaRPr lang="fr-FR" sz="3102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504838" name="Picture 1030" descr="Duvigneaud.psd                                                 000115C0Fichiers                       B7314CB3:"/>
          <p:cNvPicPr>
            <a:picLocks noChangeAspect="1" noChangeArrowheads="1"/>
          </p:cNvPicPr>
          <p:nvPr/>
        </p:nvPicPr>
        <p:blipFill>
          <a:blip r:embed="rId4" cstate="print">
            <a:lum bright="-18000" contrast="18000"/>
          </a:blip>
          <a:srcRect t="1785" b="1785"/>
          <a:stretch>
            <a:fillRect/>
          </a:stretch>
        </p:blipFill>
        <p:spPr bwMode="auto">
          <a:xfrm>
            <a:off x="316040" y="2008912"/>
            <a:ext cx="3957873" cy="5462807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65112" y="7243815"/>
            <a:ext cx="2631490" cy="256060"/>
          </a:xfrm>
          <a:prstGeom prst="rect">
            <a:avLst/>
          </a:prstGeom>
          <a:noFill/>
        </p:spPr>
        <p:txBody>
          <a:bodyPr wrap="none" lIns="115570" tIns="57831" rIns="115570" bIns="57831" rtlCol="0">
            <a:spAutoFit/>
          </a:bodyPr>
          <a:lstStyle/>
          <a:p>
            <a:pPr defTabSz="1210698"/>
            <a:r>
              <a:rPr lang="fr-CA" sz="905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Duvigneaud</a:t>
            </a:r>
            <a:r>
              <a:rPr lang="fr-CA" sz="905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P., La synthèse écologique, Paris, 1980</a:t>
            </a:r>
            <a:endParaRPr lang="fr-CH" sz="905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617625" y="761622"/>
            <a:ext cx="11578557" cy="997033"/>
          </a:xfrm>
          <a:prstGeom prst="rect">
            <a:avLst/>
          </a:prstGeom>
        </p:spPr>
        <p:txBody>
          <a:bodyPr vert="horz" lIns="121007" tIns="60502" rIns="121007" bIns="60502" rtlCol="0" anchor="ctr">
            <a:noAutofit/>
          </a:bodyPr>
          <a:lstStyle>
            <a:lvl1pPr algn="l" defTabSz="957213" rtl="0" eaLnBrk="1" latinLnBrk="0" hangingPunct="1"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CH" sz="5040" dirty="0">
              <a:solidFill>
                <a:srgbClr val="FF00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944" y="2393101"/>
            <a:ext cx="4419692" cy="3703643"/>
          </a:xfrm>
          <a:prstGeom prst="rect">
            <a:avLst/>
          </a:prstGeom>
        </p:spPr>
      </p:pic>
      <p:pic>
        <p:nvPicPr>
          <p:cNvPr id="13" name="Picture 6" descr="http://mumuland.m.u.pic.centerblog.net/mc0ftf1q.gif"/>
          <p:cNvPicPr>
            <a:picLocks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2292" y="1891781"/>
            <a:ext cx="1209600" cy="1612800"/>
          </a:xfrm>
          <a:prstGeom prst="rect">
            <a:avLst/>
          </a:prstGeom>
          <a:noFill/>
        </p:spPr>
      </p:pic>
      <p:sp>
        <p:nvSpPr>
          <p:cNvPr id="12" name="Rectangle 1027"/>
          <p:cNvSpPr txBox="1">
            <a:spLocks noChangeArrowheads="1"/>
          </p:cNvSpPr>
          <p:nvPr/>
        </p:nvSpPr>
        <p:spPr>
          <a:xfrm>
            <a:off x="4758610" y="6475617"/>
            <a:ext cx="7537354" cy="1005048"/>
          </a:xfrm>
          <a:prstGeom prst="rect">
            <a:avLst/>
          </a:prstGeom>
          <a:noFill/>
          <a:ln/>
        </p:spPr>
        <p:txBody>
          <a:bodyPr vert="horz" lIns="121505" tIns="60731" rIns="121505" bIns="60731" rtlCol="0">
            <a:noAutofit/>
          </a:bodyPr>
          <a:lstStyle>
            <a:lvl1pPr marL="353843" indent="-353843" algn="l" defTabSz="9436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6673" indent="-294869" algn="l" defTabSz="94360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9511" indent="-235890" algn="l" defTabSz="9436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1305" indent="-235890" algn="l" defTabSz="94360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23105" indent="-235890" algn="l" defTabSz="94360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94902" indent="-235890" algn="l" defTabSz="9436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66711" indent="-235890" algn="l" defTabSz="9436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38500" indent="-235890" algn="l" defTabSz="9436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10300" indent="-235890" algn="l" defTabSz="9436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1808" indent="-241580" defTabSz="1197364">
              <a:lnSpc>
                <a:spcPct val="90000"/>
              </a:lnSpc>
              <a:buClr>
                <a:srgbClr val="FF0000"/>
              </a:buClr>
              <a:buSzPct val="120000"/>
              <a:buNone/>
              <a:tabLst>
                <a:tab pos="371808" algn="l"/>
              </a:tabLst>
            </a:pPr>
            <a:r>
              <a:rPr lang="fr-FR" sz="3000" b="1" dirty="0" smtClean="0">
                <a:solidFill>
                  <a:srgbClr val="CC0099"/>
                </a:solidFill>
                <a:cs typeface="Arial" pitchFamily="34" charset="0"/>
              </a:rPr>
              <a:t>- </a:t>
            </a:r>
            <a:r>
              <a:rPr lang="fr-FR" sz="3000" b="1" dirty="0">
                <a:solidFill>
                  <a:srgbClr val="CC0099"/>
                </a:solidFill>
                <a:cs typeface="Arial" pitchFamily="34" charset="0"/>
              </a:rPr>
              <a:t>tout y est interdépendant,</a:t>
            </a:r>
          </a:p>
          <a:p>
            <a:pPr marL="371808" indent="-241580" defTabSz="1197364">
              <a:lnSpc>
                <a:spcPct val="90000"/>
              </a:lnSpc>
              <a:buClr>
                <a:srgbClr val="FF0000"/>
              </a:buClr>
              <a:buSzPct val="120000"/>
              <a:buNone/>
              <a:tabLst>
                <a:tab pos="371808" algn="l"/>
              </a:tabLst>
            </a:pPr>
            <a:r>
              <a:rPr lang="fr-FR" sz="3000" b="1" dirty="0">
                <a:solidFill>
                  <a:srgbClr val="CC0099"/>
                </a:solidFill>
                <a:cs typeface="Arial" pitchFamily="34" charset="0"/>
              </a:rPr>
              <a:t>- l'homme n'y maîtrise pas tout.</a:t>
            </a:r>
            <a:endParaRPr lang="fr-CH" sz="3000" b="1" dirty="0">
              <a:solidFill>
                <a:srgbClr val="CC0099"/>
              </a:solidFill>
              <a:cs typeface="Times New Roman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9137104" y="9293374"/>
            <a:ext cx="3433741" cy="320641"/>
          </a:xfrm>
          <a:prstGeom prst="rect">
            <a:avLst/>
          </a:prstGeom>
          <a:noFill/>
        </p:spPr>
        <p:txBody>
          <a:bodyPr wrap="none" lIns="119402" tIns="59710" rIns="119402" bIns="59710" rtlCol="0">
            <a:spAutoFit/>
          </a:bodyPr>
          <a:lstStyle/>
          <a:p>
            <a:pPr algn="r"/>
            <a:r>
              <a:rPr lang="fr-CH" sz="1300" dirty="0" smtClean="0">
                <a:solidFill>
                  <a:schemeClr val="bg1">
                    <a:lumMod val="75000"/>
                  </a:schemeClr>
                </a:solidFill>
              </a:rPr>
              <a:t>Centre de compétence en sylviculture, </a:t>
            </a:r>
            <a:r>
              <a:rPr lang="fr-CH" sz="1300" dirty="0">
                <a:solidFill>
                  <a:schemeClr val="bg1">
                    <a:lumMod val="75000"/>
                  </a:schemeClr>
                </a:solidFill>
              </a:rPr>
              <a:t>P. Junod</a:t>
            </a: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8000" contrast="40000"/>
          </a:blip>
          <a:srcRect t="1666"/>
          <a:stretch>
            <a:fillRect/>
          </a:stretch>
        </p:blipFill>
        <p:spPr bwMode="auto">
          <a:xfrm>
            <a:off x="10972800" y="5955963"/>
            <a:ext cx="1692696" cy="179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Connecteur droit avec flèche 16"/>
          <p:cNvCxnSpPr/>
          <p:nvPr/>
        </p:nvCxnSpPr>
        <p:spPr>
          <a:xfrm flipH="1">
            <a:off x="9641160" y="2712368"/>
            <a:ext cx="648072" cy="792213"/>
          </a:xfrm>
          <a:prstGeom prst="straightConnector1">
            <a:avLst/>
          </a:prstGeom>
          <a:ln w="38100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30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837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46810" y="425236"/>
            <a:ext cx="12403509" cy="1048635"/>
          </a:xfrm>
          <a:prstGeom prst="rect">
            <a:avLst/>
          </a:prstGeom>
          <a:solidFill>
            <a:schemeClr val="bg1"/>
          </a:solidFill>
        </p:spPr>
        <p:txBody>
          <a:bodyPr lIns="124388" tIns="62240" rIns="124388" bIns="62240" anchor="ctr"/>
          <a:lstStyle/>
          <a:p>
            <a:pPr algn="ctr" defTabSz="1244163">
              <a:defRPr/>
            </a:pPr>
            <a:r>
              <a:rPr lang="fr-CH" sz="6000" b="1" dirty="0">
                <a:solidFill>
                  <a:srgbClr val="FF0000"/>
                </a:solidFill>
                <a:latin typeface="Calibri"/>
                <a:cs typeface="Times New Roman" pitchFamily="18" charset="0"/>
              </a:rPr>
              <a:t>Un système fascinant qui fonctionne :</a:t>
            </a:r>
          </a:p>
        </p:txBody>
      </p:sp>
      <p:sp>
        <p:nvSpPr>
          <p:cNvPr id="504835" name="Rectangle 102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618658" y="1776264"/>
            <a:ext cx="4102741" cy="5220000"/>
          </a:xfrm>
          <a:noFill/>
          <a:ln/>
        </p:spPr>
        <p:txBody>
          <a:bodyPr>
            <a:noAutofit/>
          </a:bodyPr>
          <a:lstStyle/>
          <a:p>
            <a:pPr marL="352639" indent="-352639" defTabSz="1068455">
              <a:lnSpc>
                <a:spcPts val="34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SzPct val="120000"/>
            </a:pPr>
            <a:r>
              <a:rPr lang="fr-FR" sz="3000" b="1" dirty="0">
                <a:solidFill>
                  <a:srgbClr val="0000CC"/>
                </a:solidFill>
                <a:cs typeface="Arial" pitchFamily="34" charset="0"/>
              </a:rPr>
              <a:t>sans engrais</a:t>
            </a:r>
          </a:p>
          <a:p>
            <a:pPr marL="352639" indent="-352639" defTabSz="1068455">
              <a:lnSpc>
                <a:spcPts val="34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SzPct val="120000"/>
            </a:pPr>
            <a:r>
              <a:rPr lang="fr-FR" sz="3000" b="1" dirty="0">
                <a:solidFill>
                  <a:srgbClr val="CC0099"/>
                </a:solidFill>
                <a:cs typeface="Arial" pitchFamily="34" charset="0"/>
              </a:rPr>
              <a:t>sans biocides</a:t>
            </a:r>
          </a:p>
          <a:p>
            <a:pPr marL="352639" indent="-352639" defTabSz="1068455">
              <a:lnSpc>
                <a:spcPts val="34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SzPct val="120000"/>
            </a:pPr>
            <a:r>
              <a:rPr lang="fr-FR" sz="3000" b="1" dirty="0">
                <a:solidFill>
                  <a:srgbClr val="0000CC"/>
                </a:solidFill>
                <a:cs typeface="Arial" pitchFamily="34" charset="0"/>
              </a:rPr>
              <a:t>sans traitements continus</a:t>
            </a:r>
          </a:p>
          <a:p>
            <a:pPr marL="352639" indent="-352639" defTabSz="1068455">
              <a:lnSpc>
                <a:spcPts val="34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SzPct val="120000"/>
            </a:pPr>
            <a:r>
              <a:rPr lang="fr-FR" sz="3000" b="1" dirty="0">
                <a:solidFill>
                  <a:srgbClr val="CC0099"/>
                </a:solidFill>
                <a:cs typeface="Arial" pitchFamily="34" charset="0"/>
              </a:rPr>
              <a:t>sans irrigation </a:t>
            </a:r>
            <a:r>
              <a:rPr lang="fr-FR" sz="3000" b="1" dirty="0" smtClean="0">
                <a:solidFill>
                  <a:srgbClr val="CC0099"/>
                </a:solidFill>
                <a:cs typeface="Arial" pitchFamily="34" charset="0"/>
              </a:rPr>
              <a:t>artificielle</a:t>
            </a:r>
          </a:p>
          <a:p>
            <a:pPr marL="352639" indent="-352639" defTabSz="1068455">
              <a:lnSpc>
                <a:spcPts val="34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SzPct val="120000"/>
            </a:pPr>
            <a:r>
              <a:rPr lang="fr-FR" sz="3000" b="1" dirty="0" smtClean="0">
                <a:solidFill>
                  <a:srgbClr val="0000CC"/>
                </a:solidFill>
                <a:cs typeface="Arial" pitchFamily="34" charset="0"/>
              </a:rPr>
              <a:t>Sans recours au génie génétique</a:t>
            </a:r>
            <a:endParaRPr lang="fr-FR" sz="3000" b="1" dirty="0">
              <a:solidFill>
                <a:srgbClr val="0000CC"/>
              </a:solidFill>
              <a:cs typeface="Arial" pitchFamily="34" charset="0"/>
            </a:endParaRPr>
          </a:p>
          <a:p>
            <a:pPr marL="352639" indent="-352639" defTabSz="1068455">
              <a:lnSpc>
                <a:spcPts val="34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SzPct val="120000"/>
            </a:pPr>
            <a:r>
              <a:rPr lang="fr-FR" sz="3000" b="1" dirty="0">
                <a:solidFill>
                  <a:srgbClr val="CC0099"/>
                </a:solidFill>
                <a:cs typeface="Arial" pitchFamily="34" charset="0"/>
              </a:rPr>
              <a:t>et qui enrichit même le sol sur lequel il se </a:t>
            </a:r>
            <a:r>
              <a:rPr lang="fr-FR" sz="3000" b="1" dirty="0" smtClean="0">
                <a:solidFill>
                  <a:srgbClr val="CC0099"/>
                </a:solidFill>
                <a:cs typeface="Arial" pitchFamily="34" charset="0"/>
              </a:rPr>
              <a:t>développe</a:t>
            </a:r>
            <a:endParaRPr lang="fr-FR" sz="3000" b="1" dirty="0">
              <a:solidFill>
                <a:srgbClr val="CC0099"/>
              </a:solidFill>
              <a:cs typeface="Arial" pitchFamily="34" charset="0"/>
            </a:endParaRPr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617737" y="425407"/>
            <a:ext cx="11578557" cy="1080121"/>
          </a:xfrm>
          <a:prstGeom prst="rect">
            <a:avLst/>
          </a:prstGeom>
        </p:spPr>
        <p:txBody>
          <a:bodyPr vert="horz" lIns="107953" tIns="54114" rIns="107953" bIns="54114" rtlCol="0" anchor="ctr">
            <a:noAutofit/>
          </a:bodyPr>
          <a:lstStyle>
            <a:lvl1pPr algn="l" defTabSz="957213" rtl="0" eaLnBrk="1" latinLnBrk="0" hangingPunct="1"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CH" sz="5000" dirty="0">
              <a:solidFill>
                <a:srgbClr val="FF0000"/>
              </a:solidFill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 cstate="print"/>
          <a:srcRect l="7806" t="7793" r="4868" b="31844"/>
          <a:stretch>
            <a:fillRect/>
          </a:stretch>
        </p:blipFill>
        <p:spPr bwMode="auto">
          <a:xfrm>
            <a:off x="500939" y="2064296"/>
            <a:ext cx="7998989" cy="6769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e 17"/>
          <p:cNvGrpSpPr/>
          <p:nvPr/>
        </p:nvGrpSpPr>
        <p:grpSpPr>
          <a:xfrm>
            <a:off x="362795" y="1906173"/>
            <a:ext cx="1767024" cy="1915137"/>
            <a:chOff x="354389" y="1361451"/>
            <a:chExt cx="1262160" cy="1367955"/>
          </a:xfrm>
        </p:grpSpPr>
        <p:sp>
          <p:nvSpPr>
            <p:cNvPr id="19" name="Rectangle 18"/>
            <p:cNvSpPr/>
            <p:nvPr/>
          </p:nvSpPr>
          <p:spPr bwMode="auto">
            <a:xfrm>
              <a:off x="354389" y="1561474"/>
              <a:ext cx="1181471" cy="116793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CH" dirty="0">
                <a:solidFill>
                  <a:srgbClr val="FFFFFF"/>
                </a:solidFill>
              </a:endParaRPr>
            </a:p>
          </p:txBody>
        </p:sp>
        <p:pic>
          <p:nvPicPr>
            <p:cNvPr id="20" name="Picture 6" descr="http://mumuland.m.u.pic.centerblog.net/mc0ftf1q.gif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64749" y="1361451"/>
              <a:ext cx="1051800" cy="1347471"/>
            </a:xfrm>
            <a:prstGeom prst="rect">
              <a:avLst/>
            </a:prstGeom>
            <a:noFill/>
          </p:spPr>
        </p:pic>
      </p:grpSp>
      <p:pic>
        <p:nvPicPr>
          <p:cNvPr id="21" name="Espace réservé du contenu 29" descr="Structure arbre effacé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6810" y="5141388"/>
            <a:ext cx="1811781" cy="2107705"/>
          </a:xfrm>
          <a:prstGeom prst="rect">
            <a:avLst/>
          </a:prstGeom>
        </p:spPr>
      </p:pic>
      <p:cxnSp>
        <p:nvCxnSpPr>
          <p:cNvPr id="22" name="Connecteur droit avec flèche 21"/>
          <p:cNvCxnSpPr/>
          <p:nvPr/>
        </p:nvCxnSpPr>
        <p:spPr>
          <a:xfrm flipH="1">
            <a:off x="1922053" y="6688408"/>
            <a:ext cx="1721354" cy="0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27"/>
          <p:cNvSpPr txBox="1">
            <a:spLocks noChangeArrowheads="1"/>
          </p:cNvSpPr>
          <p:nvPr/>
        </p:nvSpPr>
        <p:spPr>
          <a:xfrm>
            <a:off x="452946" y="8926339"/>
            <a:ext cx="12097352" cy="540060"/>
          </a:xfrm>
          <a:prstGeom prst="rect">
            <a:avLst/>
          </a:prstGeom>
          <a:noFill/>
          <a:ln/>
        </p:spPr>
        <p:txBody>
          <a:bodyPr vert="horz" lIns="120125" tIns="60103" rIns="120125" bIns="60103" rtlCol="0">
            <a:noAutofit/>
          </a:bodyPr>
          <a:lstStyle>
            <a:lvl1pPr marL="342613" indent="-342613" algn="l" defTabSz="9136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327" indent="-285506" algn="l" defTabSz="9136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041" indent="-228408" algn="l" defTabSz="9136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856" indent="-228408" algn="l" defTabSz="9136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671" indent="-228408" algn="l" defTabSz="9136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2488" indent="-228408" algn="l" defTabSz="9136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303" indent="-228408" algn="l" defTabSz="9136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121" indent="-228408" algn="l" defTabSz="9136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938" indent="-228408" algn="l" defTabSz="9136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6235" indent="0" algn="r" defTabSz="1068455">
              <a:spcBef>
                <a:spcPts val="0"/>
              </a:spcBef>
              <a:spcAft>
                <a:spcPts val="401"/>
              </a:spcAft>
              <a:buClr>
                <a:srgbClr val="FF9900"/>
              </a:buClr>
              <a:buSzPct val="120000"/>
              <a:buNone/>
              <a:tabLst>
                <a:tab pos="331829" algn="l"/>
              </a:tabLst>
            </a:pPr>
            <a:r>
              <a:rPr lang="fr-FR" sz="2700" b="1" dirty="0">
                <a:solidFill>
                  <a:srgbClr val="007E39"/>
                </a:solidFill>
                <a:cs typeface="Arial" pitchFamily="34" charset="0"/>
              </a:rPr>
              <a:t>Un système aux variations locales infinies…</a:t>
            </a:r>
          </a:p>
        </p:txBody>
      </p:sp>
      <p:pic>
        <p:nvPicPr>
          <p:cNvPr id="1026" name="Picture 2" descr="engrave isolated wolf illustration sketch. linear art Stock Illustration - 4649443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3" t="5377" r="7046" b="5603"/>
          <a:stretch/>
        </p:blipFill>
        <p:spPr bwMode="auto">
          <a:xfrm>
            <a:off x="7189298" y="4374639"/>
            <a:ext cx="1310400" cy="138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avec flèche 4"/>
          <p:cNvCxnSpPr/>
          <p:nvPr/>
        </p:nvCxnSpPr>
        <p:spPr>
          <a:xfrm flipV="1">
            <a:off x="8101229" y="5806962"/>
            <a:ext cx="0" cy="1108800"/>
          </a:xfrm>
          <a:prstGeom prst="straightConnector1">
            <a:avLst/>
          </a:prstGeom>
          <a:ln w="73025">
            <a:solidFill>
              <a:schemeClr val="tx1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e 13"/>
          <p:cNvGrpSpPr/>
          <p:nvPr/>
        </p:nvGrpSpPr>
        <p:grpSpPr>
          <a:xfrm>
            <a:off x="481385" y="3829363"/>
            <a:ext cx="1575974" cy="1149096"/>
            <a:chOff x="181377" y="1581478"/>
            <a:chExt cx="1321130" cy="820783"/>
          </a:xfrm>
          <a:solidFill>
            <a:srgbClr val="FFFF99"/>
          </a:solidFill>
        </p:grpSpPr>
        <p:sp>
          <p:nvSpPr>
            <p:cNvPr id="23" name="Rectangle 37"/>
            <p:cNvSpPr>
              <a:spLocks noChangeAspect="1" noChangeArrowheads="1"/>
            </p:cNvSpPr>
            <p:nvPr/>
          </p:nvSpPr>
          <p:spPr bwMode="auto">
            <a:xfrm>
              <a:off x="181378" y="1961795"/>
              <a:ext cx="760876" cy="250308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</p:spPr>
          <p:txBody>
            <a:bodyPr wrap="none" lIns="42241" tIns="21121" rIns="42241" bIns="21121">
              <a:spAutoFit/>
            </a:bodyPr>
            <a:lstStyle/>
            <a:p>
              <a:pPr defTabSz="523806" eaLnBrk="0" hangingPunct="0"/>
              <a:r>
                <a:rPr lang="fr-FR" sz="2000" b="1" dirty="0">
                  <a:solidFill>
                    <a:srgbClr val="FF0000"/>
                  </a:solidFill>
                  <a:latin typeface="Calibri"/>
                </a:rPr>
                <a:t>Chaleur</a:t>
              </a:r>
            </a:p>
          </p:txBody>
        </p:sp>
        <p:sp>
          <p:nvSpPr>
            <p:cNvPr id="24" name="Rectangle 37"/>
            <p:cNvSpPr>
              <a:spLocks noChangeAspect="1" noChangeArrowheads="1"/>
            </p:cNvSpPr>
            <p:nvPr/>
          </p:nvSpPr>
          <p:spPr bwMode="auto">
            <a:xfrm>
              <a:off x="181377" y="1581478"/>
              <a:ext cx="1298606" cy="250308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</p:spPr>
          <p:txBody>
            <a:bodyPr wrap="none" lIns="42241" tIns="21121" rIns="42241" bIns="21121">
              <a:spAutoFit/>
            </a:bodyPr>
            <a:lstStyle/>
            <a:p>
              <a:pPr defTabSz="523806" eaLnBrk="0" hangingPunct="0"/>
              <a:r>
                <a:rPr lang="fr-FR" sz="2000" b="1" dirty="0">
                  <a:solidFill>
                    <a:srgbClr val="FF0000"/>
                  </a:solidFill>
                  <a:latin typeface="Calibri"/>
                </a:rPr>
                <a:t>Précipitations</a:t>
              </a:r>
            </a:p>
          </p:txBody>
        </p:sp>
        <p:sp>
          <p:nvSpPr>
            <p:cNvPr id="26" name="Rectangle 37"/>
            <p:cNvSpPr>
              <a:spLocks noChangeAspect="1" noChangeArrowheads="1"/>
            </p:cNvSpPr>
            <p:nvPr/>
          </p:nvSpPr>
          <p:spPr bwMode="auto">
            <a:xfrm>
              <a:off x="181379" y="1771636"/>
              <a:ext cx="1321128" cy="250308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</p:spPr>
          <p:txBody>
            <a:bodyPr wrap="none" lIns="42241" tIns="21121" rIns="42241" bIns="21121">
              <a:spAutoFit/>
            </a:bodyPr>
            <a:lstStyle/>
            <a:p>
              <a:pPr defTabSz="523806" eaLnBrk="0" hangingPunct="0"/>
              <a:r>
                <a:rPr lang="fr-FR" sz="2000" b="1" dirty="0">
                  <a:solidFill>
                    <a:srgbClr val="FF0000"/>
                  </a:solidFill>
                  <a:latin typeface="Calibri"/>
                </a:rPr>
                <a:t>Rayonnement</a:t>
              </a:r>
            </a:p>
          </p:txBody>
        </p:sp>
        <p:sp>
          <p:nvSpPr>
            <p:cNvPr id="27" name="Rectangle 37"/>
            <p:cNvSpPr>
              <a:spLocks noChangeAspect="1" noChangeArrowheads="1"/>
            </p:cNvSpPr>
            <p:nvPr/>
          </p:nvSpPr>
          <p:spPr bwMode="auto">
            <a:xfrm>
              <a:off x="181379" y="2151953"/>
              <a:ext cx="401869" cy="250308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</p:spPr>
          <p:txBody>
            <a:bodyPr wrap="none" lIns="42241" tIns="21121" rIns="42241" bIns="21121">
              <a:spAutoFit/>
            </a:bodyPr>
            <a:lstStyle/>
            <a:p>
              <a:pPr defTabSz="523806" eaLnBrk="0" hangingPunct="0"/>
              <a:r>
                <a:rPr lang="fr-FR" sz="2000" b="1" dirty="0">
                  <a:solidFill>
                    <a:srgbClr val="FF0000"/>
                  </a:solidFill>
                  <a:latin typeface="Calibri"/>
                </a:rPr>
                <a:t>CO</a:t>
              </a:r>
              <a:r>
                <a:rPr lang="fr-FR" sz="2000" b="1" baseline="-25000" dirty="0">
                  <a:solidFill>
                    <a:srgbClr val="FF0000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3227892" y="8537703"/>
            <a:ext cx="1298011" cy="623229"/>
            <a:chOff x="181379" y="6281149"/>
            <a:chExt cx="1088112" cy="445170"/>
          </a:xfrm>
          <a:solidFill>
            <a:srgbClr val="FFFF99"/>
          </a:solidFill>
        </p:grpSpPr>
        <p:sp>
          <p:nvSpPr>
            <p:cNvPr id="29" name="Rectangle 37"/>
            <p:cNvSpPr>
              <a:spLocks noChangeAspect="1" noChangeArrowheads="1"/>
            </p:cNvSpPr>
            <p:nvPr/>
          </p:nvSpPr>
          <p:spPr bwMode="auto">
            <a:xfrm>
              <a:off x="181379" y="6476007"/>
              <a:ext cx="395202" cy="250312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</p:spPr>
          <p:txBody>
            <a:bodyPr wrap="none" lIns="42241" tIns="21121" rIns="42241" bIns="21121">
              <a:spAutoFit/>
            </a:bodyPr>
            <a:lstStyle/>
            <a:p>
              <a:pPr defTabSz="523806" eaLnBrk="0" hangingPunct="0"/>
              <a:r>
                <a:rPr lang="fr-FR" sz="2000" b="1" dirty="0">
                  <a:solidFill>
                    <a:srgbClr val="FF0000"/>
                  </a:solidFill>
                  <a:latin typeface="Calibri"/>
                </a:rPr>
                <a:t>Eau</a:t>
              </a:r>
            </a:p>
          </p:txBody>
        </p:sp>
        <p:sp>
          <p:nvSpPr>
            <p:cNvPr id="30" name="Rectangle 37"/>
            <p:cNvSpPr>
              <a:spLocks noChangeAspect="1" noChangeArrowheads="1"/>
            </p:cNvSpPr>
            <p:nvPr/>
          </p:nvSpPr>
          <p:spPr bwMode="auto">
            <a:xfrm>
              <a:off x="181379" y="6281149"/>
              <a:ext cx="1088112" cy="250311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</p:spPr>
          <p:txBody>
            <a:bodyPr wrap="none" lIns="42241" tIns="21121" rIns="42241" bIns="21121">
              <a:spAutoFit/>
            </a:bodyPr>
            <a:lstStyle/>
            <a:p>
              <a:pPr defTabSz="523806" eaLnBrk="0" hangingPunct="0"/>
              <a:r>
                <a:rPr lang="fr-FR" sz="2000" b="1" dirty="0">
                  <a:solidFill>
                    <a:srgbClr val="FF0000"/>
                  </a:solidFill>
                  <a:latin typeface="Calibri"/>
                </a:rPr>
                <a:t>Nutriments</a:t>
              </a:r>
            </a:p>
          </p:txBody>
        </p:sp>
      </p:grpSp>
      <p:sp>
        <p:nvSpPr>
          <p:cNvPr id="25" name="ZoneTexte 24"/>
          <p:cNvSpPr txBox="1"/>
          <p:nvPr/>
        </p:nvSpPr>
        <p:spPr>
          <a:xfrm>
            <a:off x="296216" y="9293374"/>
            <a:ext cx="3433741" cy="320641"/>
          </a:xfrm>
          <a:prstGeom prst="rect">
            <a:avLst/>
          </a:prstGeom>
          <a:noFill/>
        </p:spPr>
        <p:txBody>
          <a:bodyPr wrap="none" lIns="119402" tIns="59710" rIns="119402" bIns="59710" rtlCol="0">
            <a:spAutoFit/>
          </a:bodyPr>
          <a:lstStyle/>
          <a:p>
            <a:r>
              <a:rPr lang="fr-CH" sz="1300" dirty="0" smtClean="0">
                <a:solidFill>
                  <a:schemeClr val="bg1">
                    <a:lumMod val="75000"/>
                  </a:schemeClr>
                </a:solidFill>
              </a:rPr>
              <a:t>Centre de compétence en sylviculture, </a:t>
            </a:r>
            <a:r>
              <a:rPr lang="fr-CH" sz="1300" dirty="0">
                <a:solidFill>
                  <a:schemeClr val="bg1">
                    <a:lumMod val="75000"/>
                  </a:schemeClr>
                </a:solidFill>
              </a:rPr>
              <a:t>P. Junod</a:t>
            </a:r>
          </a:p>
        </p:txBody>
      </p:sp>
      <p:sp>
        <p:nvSpPr>
          <p:cNvPr id="31" name="Rectangle 1027"/>
          <p:cNvSpPr txBox="1">
            <a:spLocks noChangeArrowheads="1"/>
          </p:cNvSpPr>
          <p:nvPr/>
        </p:nvSpPr>
        <p:spPr>
          <a:xfrm>
            <a:off x="8711794" y="7147273"/>
            <a:ext cx="4128335" cy="1686471"/>
          </a:xfrm>
          <a:prstGeom prst="rect">
            <a:avLst/>
          </a:prstGeom>
          <a:solidFill>
            <a:srgbClr val="CCFFCC"/>
          </a:solidFill>
          <a:ln/>
        </p:spPr>
        <p:txBody>
          <a:bodyPr vert="horz" lIns="114155" tIns="57073" rIns="114155" bIns="57073" rtlCol="0">
            <a:noAutofit/>
          </a:bodyPr>
          <a:lstStyle>
            <a:lvl1pPr marL="428064" indent="-428064" algn="l" defTabSz="11415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27475" indent="-356723" algn="l" defTabSz="114151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26886" indent="-285375" algn="l" defTabSz="11415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97640" indent="-285375" algn="l" defTabSz="114151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8395" indent="-285375" algn="l" defTabSz="114151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39150" indent="-285375" algn="l" defTabSz="11415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09903" indent="-285375" algn="l" defTabSz="11415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80659" indent="-285375" algn="l" defTabSz="11415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51412" indent="-285375" algn="l" defTabSz="11415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6235" indent="0" defTabSz="1068455">
              <a:lnSpc>
                <a:spcPts val="3200"/>
              </a:lnSpc>
              <a:spcBef>
                <a:spcPts val="0"/>
              </a:spcBef>
              <a:buClr>
                <a:srgbClr val="FF9900"/>
              </a:buClr>
              <a:buSzPct val="120000"/>
              <a:buFont typeface="Arial" pitchFamily="34" charset="0"/>
              <a:buNone/>
              <a:tabLst>
                <a:tab pos="331829" algn="l"/>
              </a:tabLst>
            </a:pPr>
            <a:r>
              <a:rPr lang="fr-CH" sz="3000" b="1" dirty="0" smtClean="0">
                <a:solidFill>
                  <a:srgbClr val="FF0000"/>
                </a:solidFill>
                <a:cs typeface="Arial" pitchFamily="34" charset="0"/>
              </a:rPr>
              <a:t>Un système doté d'une très </a:t>
            </a:r>
            <a:r>
              <a:rPr lang="fr-CH" sz="3000" b="1" dirty="0" smtClean="0">
                <a:solidFill>
                  <a:srgbClr val="CC0099"/>
                </a:solidFill>
                <a:cs typeface="Arial" pitchFamily="34" charset="0"/>
              </a:rPr>
              <a:t>grande sobriété</a:t>
            </a:r>
            <a:r>
              <a:rPr lang="fr-CH" sz="3000" b="1" dirty="0" smtClean="0">
                <a:solidFill>
                  <a:srgbClr val="FF0000"/>
                </a:solidFill>
                <a:cs typeface="Arial" pitchFamily="34" charset="0"/>
              </a:rPr>
              <a:t>, qui ne connaît pas la notion de déchet</a:t>
            </a:r>
            <a:endParaRPr lang="fr-FR" sz="3000" b="1" dirty="0">
              <a:solidFill>
                <a:srgbClr val="FF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14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737081" y="8689032"/>
            <a:ext cx="936105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401" tIns="37680" rIns="75401" bIns="37680" rtlCol="0" anchor="ctr"/>
          <a:lstStyle/>
          <a:p>
            <a:pPr algn="ctr" defTabSz="1182712"/>
            <a:endParaRPr lang="fr-CH" dirty="0">
              <a:solidFill>
                <a:prstClr val="white"/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480448" y="425052"/>
            <a:ext cx="11969054" cy="1080121"/>
          </a:xfrm>
        </p:spPr>
        <p:txBody>
          <a:bodyPr>
            <a:noAutofit/>
          </a:bodyPr>
          <a:lstStyle/>
          <a:p>
            <a:r>
              <a:rPr lang="fr-CH" sz="4000" dirty="0" smtClean="0">
                <a:solidFill>
                  <a:srgbClr val="FF0000"/>
                </a:solidFill>
                <a:cs typeface="Times New Roman" pitchFamily="18" charset="0"/>
              </a:rPr>
              <a:t>Sylviculture</a:t>
            </a:r>
            <a:r>
              <a:rPr lang="fr-CH" sz="4000" dirty="0" smtClean="0">
                <a:cs typeface="Times New Roman" pitchFamily="18" charset="0"/>
              </a:rPr>
              <a:t> </a:t>
            </a:r>
            <a:r>
              <a:rPr lang="fr-CH" sz="4000" dirty="0" smtClean="0">
                <a:solidFill>
                  <a:schemeClr val="tx1"/>
                </a:solidFill>
                <a:cs typeface="Times New Roman" pitchFamily="18" charset="0"/>
              </a:rPr>
              <a:t>au service de la </a:t>
            </a:r>
            <a:r>
              <a:rPr lang="fr-CH" sz="4000" dirty="0" smtClean="0">
                <a:solidFill>
                  <a:srgbClr val="0000FF"/>
                </a:solidFill>
                <a:cs typeface="Times New Roman" pitchFamily="18" charset="0"/>
              </a:rPr>
              <a:t>société</a:t>
            </a:r>
            <a:r>
              <a:rPr lang="fr-CH" sz="4000" dirty="0" smtClean="0">
                <a:solidFill>
                  <a:schemeClr val="tx1"/>
                </a:solidFill>
                <a:cs typeface="Times New Roman" pitchFamily="18" charset="0"/>
              </a:rPr>
              <a:t> et des </a:t>
            </a:r>
            <a:r>
              <a:rPr lang="fr-CH" sz="4000" dirty="0" smtClean="0">
                <a:solidFill>
                  <a:srgbClr val="CC0099"/>
                </a:solidFill>
                <a:cs typeface="Times New Roman" pitchFamily="18" charset="0"/>
              </a:rPr>
              <a:t>propriétaires</a:t>
            </a:r>
            <a:endParaRPr lang="fr-CH" sz="4000" dirty="0">
              <a:solidFill>
                <a:srgbClr val="CC0099"/>
              </a:solidFill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9055805" y="5838418"/>
            <a:ext cx="3969731" cy="1840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9881" tIns="34998" rIns="69881" bIns="34998">
            <a:spAutoFit/>
          </a:bodyPr>
          <a:lstStyle/>
          <a:p>
            <a:pPr marL="317007" indent="-317007" defTabSz="689781" eaLnBrk="0" hangingPunct="0">
              <a:buFont typeface="Arial" panose="020B0604020202020204" pitchFamily="34" charset="0"/>
              <a:buChar char="•"/>
            </a:pPr>
            <a:r>
              <a:rPr lang="fr-FR" sz="2300" b="1" dirty="0">
                <a:solidFill>
                  <a:prstClr val="black"/>
                </a:solidFill>
                <a:effectLst>
                  <a:glow rad="139700">
                    <a:srgbClr val="FF0000">
                      <a:alpha val="40000"/>
                    </a:srgbClr>
                  </a:glow>
                </a:effectLst>
                <a:latin typeface="Arial" pitchFamily="34" charset="0"/>
              </a:rPr>
              <a:t>Bases légales</a:t>
            </a:r>
          </a:p>
          <a:p>
            <a:pPr marL="317007" indent="-317007" defTabSz="689781" eaLnBrk="0" hangingPunct="0">
              <a:buFont typeface="Arial" panose="020B0604020202020204" pitchFamily="34" charset="0"/>
              <a:buChar char="•"/>
            </a:pPr>
            <a:r>
              <a:rPr lang="fr-FR" sz="2300" b="1" dirty="0">
                <a:solidFill>
                  <a:prstClr val="black"/>
                </a:solidFill>
                <a:effectLst>
                  <a:glow rad="139700">
                    <a:srgbClr val="FF0000">
                      <a:alpha val="40000"/>
                    </a:srgbClr>
                  </a:glow>
                </a:effectLst>
                <a:latin typeface="Arial" pitchFamily="34" charset="0"/>
              </a:rPr>
              <a:t>Politiques </a:t>
            </a:r>
            <a:r>
              <a:rPr lang="fr-FR" sz="2300" b="1" dirty="0" smtClean="0">
                <a:solidFill>
                  <a:prstClr val="black"/>
                </a:solidFill>
                <a:effectLst>
                  <a:glow rad="139700">
                    <a:srgbClr val="FF0000">
                      <a:alpha val="40000"/>
                    </a:srgbClr>
                  </a:glow>
                </a:effectLst>
                <a:latin typeface="Arial" pitchFamily="34" charset="0"/>
              </a:rPr>
              <a:t>forestières</a:t>
            </a:r>
            <a:endParaRPr lang="fr-FR" sz="2300" b="1" dirty="0">
              <a:solidFill>
                <a:prstClr val="black"/>
              </a:solidFill>
              <a:effectLst>
                <a:glow rad="139700">
                  <a:srgbClr val="FF0000">
                    <a:alpha val="40000"/>
                  </a:srgbClr>
                </a:glow>
              </a:effectLst>
              <a:latin typeface="Arial" pitchFamily="34" charset="0"/>
            </a:endParaRPr>
          </a:p>
          <a:p>
            <a:pPr marL="317007" indent="-317007" defTabSz="689781" eaLnBrk="0" hangingPunct="0">
              <a:buFont typeface="Arial" panose="020B0604020202020204" pitchFamily="34" charset="0"/>
              <a:buChar char="•"/>
            </a:pPr>
            <a:r>
              <a:rPr lang="fr-FR" sz="2300" b="1" dirty="0">
                <a:solidFill>
                  <a:prstClr val="black"/>
                </a:solidFill>
                <a:effectLst>
                  <a:glow rad="139700">
                    <a:srgbClr val="FF0000">
                      <a:alpha val="40000"/>
                    </a:srgbClr>
                  </a:glow>
                </a:effectLst>
                <a:latin typeface="Arial" pitchFamily="34" charset="0"/>
              </a:rPr>
              <a:t>Stratégies</a:t>
            </a:r>
          </a:p>
          <a:p>
            <a:pPr marL="317007" indent="-317007" defTabSz="689781" eaLnBrk="0" hangingPunct="0">
              <a:buFont typeface="Arial" panose="020B0604020202020204" pitchFamily="34" charset="0"/>
              <a:buChar char="•"/>
            </a:pPr>
            <a:r>
              <a:rPr lang="fr-FR" sz="2300" b="1" dirty="0">
                <a:solidFill>
                  <a:prstClr val="black"/>
                </a:solidFill>
                <a:effectLst>
                  <a:glow rad="139700">
                    <a:srgbClr val="FF0000">
                      <a:alpha val="40000"/>
                    </a:srgbClr>
                  </a:glow>
                </a:effectLst>
                <a:latin typeface="Arial" pitchFamily="34" charset="0"/>
              </a:rPr>
              <a:t>Plans directeurs</a:t>
            </a:r>
          </a:p>
          <a:p>
            <a:pPr marL="317007" indent="-317007" defTabSz="689781" eaLnBrk="0" hangingPunct="0">
              <a:buFont typeface="Arial" panose="020B0604020202020204" pitchFamily="34" charset="0"/>
              <a:buChar char="•"/>
            </a:pPr>
            <a:r>
              <a:rPr lang="fr-FR" sz="2300" b="1" dirty="0">
                <a:solidFill>
                  <a:prstClr val="black"/>
                </a:solidFill>
                <a:effectLst>
                  <a:glow rad="139700">
                    <a:srgbClr val="FF0000">
                      <a:alpha val="40000"/>
                    </a:srgbClr>
                  </a:glow>
                </a:effectLst>
                <a:latin typeface="Arial" pitchFamily="34" charset="0"/>
              </a:rPr>
              <a:t>Plans de gestion   </a:t>
            </a:r>
          </a:p>
        </p:txBody>
      </p:sp>
      <p:pic>
        <p:nvPicPr>
          <p:cNvPr id="24" name="Picture 11" descr="http://www.greluche.info/coloriage/Arbre/foret-et-bois-coupe.g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64" y="5188097"/>
            <a:ext cx="3368537" cy="243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136104" y="7708487"/>
            <a:ext cx="4104000" cy="13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723" tIns="52391" rIns="104723" bIns="52391">
            <a:spAutoFit/>
          </a:bodyPr>
          <a:lstStyle/>
          <a:p>
            <a:pPr defTabSz="689781" eaLnBrk="0" hangingPunct="0"/>
            <a:r>
              <a:rPr lang="fr-FR" sz="2000" b="1" dirty="0">
                <a:solidFill>
                  <a:prstClr val="black"/>
                </a:solidFill>
                <a:effectLst>
                  <a:glow rad="101600">
                    <a:srgbClr val="99FF99"/>
                  </a:glow>
                </a:effectLst>
                <a:latin typeface="Arial" pitchFamily="34" charset="0"/>
              </a:rPr>
              <a:t>Milieu vivant complexe</a:t>
            </a:r>
            <a:br>
              <a:rPr lang="fr-FR" sz="2000" b="1" dirty="0">
                <a:solidFill>
                  <a:prstClr val="black"/>
                </a:solidFill>
                <a:effectLst>
                  <a:glow rad="101600">
                    <a:srgbClr val="99FF99"/>
                  </a:glow>
                </a:effectLst>
                <a:latin typeface="Arial" pitchFamily="34" charset="0"/>
              </a:rPr>
            </a:br>
            <a:r>
              <a:rPr lang="fr-FR" sz="2000" b="1" dirty="0">
                <a:solidFill>
                  <a:prstClr val="black"/>
                </a:solidFill>
                <a:effectLst>
                  <a:glow rad="101600">
                    <a:srgbClr val="99FF99"/>
                  </a:glow>
                </a:effectLst>
                <a:latin typeface="Arial" pitchFamily="34" charset="0"/>
              </a:rPr>
              <a:t>Produits et prestations évolutifs</a:t>
            </a:r>
            <a:br>
              <a:rPr lang="fr-FR" sz="2000" b="1" dirty="0">
                <a:solidFill>
                  <a:prstClr val="black"/>
                </a:solidFill>
                <a:effectLst>
                  <a:glow rad="101600">
                    <a:srgbClr val="99FF99"/>
                  </a:glow>
                </a:effectLst>
                <a:latin typeface="Arial" pitchFamily="34" charset="0"/>
              </a:rPr>
            </a:br>
            <a:r>
              <a:rPr lang="fr-FR" sz="2000" b="1" dirty="0">
                <a:solidFill>
                  <a:prstClr val="black"/>
                </a:solidFill>
                <a:effectLst>
                  <a:glow rad="101600">
                    <a:srgbClr val="99FF99"/>
                  </a:glow>
                </a:effectLst>
                <a:latin typeface="Arial" pitchFamily="34" charset="0"/>
              </a:rPr>
              <a:t>Rôle d’intérêt général</a:t>
            </a:r>
            <a:br>
              <a:rPr lang="fr-FR" sz="2000" b="1" dirty="0">
                <a:solidFill>
                  <a:prstClr val="black"/>
                </a:solidFill>
                <a:effectLst>
                  <a:glow rad="101600">
                    <a:srgbClr val="99FF99"/>
                  </a:glow>
                </a:effectLst>
                <a:latin typeface="Arial" pitchFamily="34" charset="0"/>
              </a:rPr>
            </a:br>
            <a:r>
              <a:rPr lang="fr-FR" sz="2000" b="1" dirty="0">
                <a:solidFill>
                  <a:prstClr val="black"/>
                </a:solidFill>
                <a:effectLst>
                  <a:glow rad="101600">
                    <a:srgbClr val="99FF99"/>
                  </a:glow>
                </a:effectLst>
                <a:latin typeface="Arial" pitchFamily="34" charset="0"/>
              </a:rPr>
              <a:t>Incidence sur le très long terme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8345016" y="7026274"/>
            <a:ext cx="4268155" cy="2074423"/>
            <a:chOff x="5457056" y="5157192"/>
            <a:chExt cx="3518911" cy="1481730"/>
          </a:xfrm>
        </p:grpSpPr>
        <p:sp>
          <p:nvSpPr>
            <p:cNvPr id="11" name="Rectangle 15"/>
            <p:cNvSpPr>
              <a:spLocks noChangeArrowheads="1"/>
            </p:cNvSpPr>
            <p:nvPr/>
          </p:nvSpPr>
          <p:spPr bwMode="auto">
            <a:xfrm>
              <a:off x="6037602" y="5779472"/>
              <a:ext cx="2938365" cy="812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75045" tIns="37525" rIns="75045" bIns="37525">
              <a:spAutoFit/>
            </a:bodyPr>
            <a:lstStyle/>
            <a:p>
              <a:pPr marL="423620" indent="-423620" defTabSz="921983" eaLnBrk="0" hangingPunct="0">
                <a:buFont typeface="Arial" panose="020B0604020202020204" pitchFamily="34" charset="0"/>
                <a:buChar char="•"/>
              </a:pPr>
              <a:r>
                <a:rPr lang="fr-FR" sz="2300" b="1" dirty="0">
                  <a:solidFill>
                    <a:prstClr val="black"/>
                  </a:solidFill>
                  <a:effectLst>
                    <a:glow rad="139700">
                      <a:srgbClr val="00B0F0">
                        <a:alpha val="4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Proche de la nature</a:t>
              </a:r>
            </a:p>
            <a:p>
              <a:pPr marL="423620" indent="-423620" defTabSz="921983" eaLnBrk="0" hangingPunct="0">
                <a:buFont typeface="Arial" panose="020B0604020202020204" pitchFamily="34" charset="0"/>
                <a:buChar char="•"/>
              </a:pPr>
              <a:r>
                <a:rPr lang="fr-FR" sz="2300" b="1" dirty="0" smtClean="0">
                  <a:solidFill>
                    <a:prstClr val="black"/>
                  </a:solidFill>
                  <a:effectLst>
                    <a:glow rad="139700">
                      <a:srgbClr val="00B0F0">
                        <a:alpha val="4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Durable</a:t>
              </a:r>
              <a:endParaRPr lang="fr-FR" sz="2300" b="1" dirty="0">
                <a:solidFill>
                  <a:prstClr val="black"/>
                </a:solidFill>
                <a:effectLst>
                  <a:glow rad="139700">
                    <a:srgbClr val="00B0F0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23620" indent="-423620" defTabSz="921983" eaLnBrk="0" hangingPunct="0">
                <a:buFont typeface="Arial" panose="020B0604020202020204" pitchFamily="34" charset="0"/>
                <a:buChar char="•"/>
              </a:pPr>
              <a:r>
                <a:rPr lang="fr-FR" sz="2300" b="1" dirty="0" smtClean="0">
                  <a:solidFill>
                    <a:prstClr val="black"/>
                  </a:solidFill>
                  <a:effectLst>
                    <a:glow rad="101600">
                      <a:srgbClr val="00B0F0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Multifonctionnelle</a:t>
              </a:r>
              <a:endParaRPr lang="fr-FR" sz="2300" b="1" dirty="0">
                <a:solidFill>
                  <a:prstClr val="black"/>
                </a:solidFill>
                <a:effectLst>
                  <a:glow rad="101600">
                    <a:srgbClr val="00B0F0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lèche courbée vers le haut 14"/>
            <p:cNvSpPr/>
            <p:nvPr/>
          </p:nvSpPr>
          <p:spPr>
            <a:xfrm rot="5400000">
              <a:off x="4968219" y="5646029"/>
              <a:ext cx="1481730" cy="504056"/>
            </a:xfrm>
            <a:prstGeom prst="curvedUpArrow">
              <a:avLst>
                <a:gd name="adj1" fmla="val 50000"/>
                <a:gd name="adj2" fmla="val 133864"/>
                <a:gd name="adj3" fmla="val 35994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 defTabSz="1182712"/>
              <a:endParaRPr lang="fr-CH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174558" y="1526059"/>
            <a:ext cx="12313368" cy="6163732"/>
            <a:chOff x="302699" y="2974270"/>
            <a:chExt cx="12313367" cy="6163734"/>
          </a:xfrm>
        </p:grpSpPr>
        <p:graphicFrame>
          <p:nvGraphicFramePr>
            <p:cNvPr id="17" name="Diagramme 16"/>
            <p:cNvGraphicFramePr/>
            <p:nvPr>
              <p:extLst>
                <p:ext uri="{D42A27DB-BD31-4B8C-83A1-F6EECF244321}">
                  <p14:modId xmlns:p14="http://schemas.microsoft.com/office/powerpoint/2010/main" val="2021995642"/>
                </p:ext>
              </p:extLst>
            </p:nvPr>
          </p:nvGraphicFramePr>
          <p:xfrm>
            <a:off x="302699" y="2974270"/>
            <a:ext cx="12313367" cy="616373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sp>
          <p:nvSpPr>
            <p:cNvPr id="18" name="Flèche courbée vers le haut 17"/>
            <p:cNvSpPr/>
            <p:nvPr/>
          </p:nvSpPr>
          <p:spPr>
            <a:xfrm>
              <a:off x="3736504" y="5567005"/>
              <a:ext cx="5508000" cy="907301"/>
            </a:xfrm>
            <a:prstGeom prst="curvedUpArrow">
              <a:avLst>
                <a:gd name="adj1" fmla="val 50000"/>
                <a:gd name="adj2" fmla="val 133864"/>
                <a:gd name="adj3" fmla="val 35994"/>
              </a:avLst>
            </a:prstGeom>
            <a:solidFill>
              <a:srgbClr val="FF6600"/>
            </a:solidFill>
            <a:ln w="25400" cap="flat" cmpd="sng" algn="ctr">
              <a:noFill/>
              <a:prstDash val="solid"/>
            </a:ln>
            <a:effectLst/>
          </p:spPr>
          <p:txBody>
            <a:bodyPr lIns="91430" tIns="45715" rIns="91430" bIns="45715" rtlCol="0" anchor="ctr"/>
            <a:lstStyle/>
            <a:p>
              <a:pPr algn="ctr" defTabSz="1182712">
                <a:defRPr/>
              </a:pPr>
              <a:endParaRPr lang="fr-CH" kern="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5" name="ZoneTexte 24"/>
          <p:cNvSpPr txBox="1"/>
          <p:nvPr/>
        </p:nvSpPr>
        <p:spPr>
          <a:xfrm>
            <a:off x="296216" y="9293374"/>
            <a:ext cx="3433741" cy="320641"/>
          </a:xfrm>
          <a:prstGeom prst="rect">
            <a:avLst/>
          </a:prstGeom>
          <a:noFill/>
        </p:spPr>
        <p:txBody>
          <a:bodyPr wrap="none" lIns="119402" tIns="59710" rIns="119402" bIns="59710" rtlCol="0">
            <a:spAutoFit/>
          </a:bodyPr>
          <a:lstStyle/>
          <a:p>
            <a:r>
              <a:rPr lang="fr-CH" sz="1300" dirty="0" smtClean="0">
                <a:solidFill>
                  <a:schemeClr val="bg1">
                    <a:lumMod val="75000"/>
                  </a:schemeClr>
                </a:solidFill>
              </a:rPr>
              <a:t>Centre de compétence en sylviculture, </a:t>
            </a:r>
            <a:r>
              <a:rPr lang="fr-CH" sz="1300" dirty="0">
                <a:solidFill>
                  <a:schemeClr val="bg1">
                    <a:lumMod val="75000"/>
                  </a:schemeClr>
                </a:solidFill>
              </a:rPr>
              <a:t>P. Junod</a:t>
            </a:r>
          </a:p>
        </p:txBody>
      </p:sp>
      <p:pic>
        <p:nvPicPr>
          <p:cNvPr id="19" name="Picture 41" descr="C:\PJUNOD\PHOTOS\Léonard\ExaFobu.jpg"/>
          <p:cNvPicPr>
            <a:picLocks noChangeAspect="1" noChangeArrowheads="1"/>
          </p:cNvPicPr>
          <p:nvPr/>
        </p:nvPicPr>
        <p:blipFill rotWithShape="1">
          <a:blip r:embed="rId10" cstate="print"/>
          <a:srcRect l="16963" t="14971" r="27" b="1043"/>
          <a:stretch/>
        </p:blipFill>
        <p:spPr bwMode="auto">
          <a:xfrm>
            <a:off x="4193986" y="6240760"/>
            <a:ext cx="4079022" cy="3398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08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4136" y="177805"/>
            <a:ext cx="11737384" cy="1189039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fr-CH" sz="4800" b="1" dirty="0">
                <a:solidFill>
                  <a:srgbClr val="FF3300"/>
                </a:solidFill>
                <a:latin typeface="+mn-lt"/>
              </a:rPr>
              <a:t>Pour</a:t>
            </a:r>
            <a:r>
              <a:rPr lang="fr-CH" sz="4800" dirty="0">
                <a:solidFill>
                  <a:srgbClr val="FF3300"/>
                </a:solidFill>
                <a:latin typeface="+mn-lt"/>
              </a:rPr>
              <a:t> </a:t>
            </a:r>
            <a:r>
              <a:rPr lang="fr-CH" sz="4800" b="1" dirty="0">
                <a:solidFill>
                  <a:srgbClr val="FF3300"/>
                </a:solidFill>
                <a:latin typeface="+mn-lt"/>
              </a:rPr>
              <a:t>renforcer la capacité adaptative </a:t>
            </a:r>
          </a:p>
        </p:txBody>
      </p:sp>
      <p:graphicFrame>
        <p:nvGraphicFramePr>
          <p:cNvPr id="9" name="Group 21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869719"/>
              </p:ext>
            </p:extLst>
          </p:nvPr>
        </p:nvGraphicFramePr>
        <p:xfrm>
          <a:off x="537965" y="2652269"/>
          <a:ext cx="12067638" cy="6540819"/>
        </p:xfrm>
        <a:graphic>
          <a:graphicData uri="http://schemas.openxmlformats.org/drawingml/2006/table">
            <a:tbl>
              <a:tblPr/>
              <a:tblGrid>
                <a:gridCol w="12067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40506">
                <a:tc>
                  <a:txBody>
                    <a:bodyPr/>
                    <a:lstStyle/>
                    <a:p>
                      <a:pPr marL="9525" indent="-9525">
                        <a:spcBef>
                          <a:spcPts val="600"/>
                        </a:spcBef>
                        <a:buFont typeface="Arial" pitchFamily="34" charset="0"/>
                        <a:buNone/>
                        <a:defRPr/>
                      </a:pPr>
                      <a:r>
                        <a:rPr lang="fr-FR" sz="3900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 Favoriser les </a:t>
                      </a:r>
                      <a:r>
                        <a:rPr lang="fr-FR" sz="3900" b="1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mélanges</a:t>
                      </a:r>
                      <a:r>
                        <a:rPr lang="fr-FR" sz="3900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3300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(accroître la diversité des essences)</a:t>
                      </a:r>
                      <a:endParaRPr lang="fr-FR" sz="3900" b="1" kern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8" marB="45718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7968">
                <a:tc>
                  <a:txBody>
                    <a:bodyPr/>
                    <a:lstStyle/>
                    <a:p>
                      <a:pPr marL="9525" marR="0" lvl="0" indent="-95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3900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Promouvoir la </a:t>
                      </a:r>
                      <a:r>
                        <a:rPr lang="fr-FR" sz="3900" b="1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richesse structurelle</a:t>
                      </a:r>
                      <a:endParaRPr lang="fr-FR" sz="3900" b="1" kern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8" marB="45718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4236">
                <a:tc>
                  <a:txBody>
                    <a:bodyPr/>
                    <a:lstStyle/>
                    <a:p>
                      <a:pPr marL="536575" indent="-536575"/>
                      <a:r>
                        <a:rPr lang="fr-FR" sz="3900" baseline="0" dirty="0" smtClean="0">
                          <a:latin typeface="+mn-lt"/>
                          <a:cs typeface="Times New Roman" pitchFamily="18" charset="0"/>
                        </a:rPr>
                        <a:t>3. Maintenir et accroître la </a:t>
                      </a:r>
                      <a:r>
                        <a:rPr lang="fr-FR" sz="3900" b="1" baseline="0" dirty="0" smtClean="0">
                          <a:latin typeface="+mn-lt"/>
                          <a:cs typeface="Times New Roman" pitchFamily="18" charset="0"/>
                        </a:rPr>
                        <a:t>diversité génétique des   espèces </a:t>
                      </a:r>
                      <a:r>
                        <a:rPr lang="fr-FR" sz="3900" baseline="0" dirty="0" smtClean="0">
                          <a:latin typeface="+mn-lt"/>
                          <a:cs typeface="Times New Roman" pitchFamily="18" charset="0"/>
                        </a:rPr>
                        <a:t>d’arbres</a:t>
                      </a:r>
                      <a:endParaRPr lang="fr-FR" sz="3900" b="1" baseline="0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marL="91431" marR="91431" marT="45718" marB="45718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0141">
                <a:tc>
                  <a:txBody>
                    <a:bodyPr/>
                    <a:lstStyle/>
                    <a:p>
                      <a:pPr marL="536575" marR="0" lvl="0" indent="-5365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3900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 Renforcer la </a:t>
                      </a:r>
                      <a:r>
                        <a:rPr lang="fr-FR" sz="3900" b="1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résistance individuelle</a:t>
                      </a:r>
                      <a:r>
                        <a:rPr lang="fr-FR" sz="3900" b="1" kern="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3900" b="1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des arbres </a:t>
                      </a:r>
                      <a:r>
                        <a:rPr lang="fr-FR" sz="3900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face aux stress biotiques et abiotiques</a:t>
                      </a:r>
                      <a:endParaRPr lang="fr-FR" sz="3900" kern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8" marB="45718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7968">
                <a:tc>
                  <a:txBody>
                    <a:bodyPr/>
                    <a:lstStyle/>
                    <a:p>
                      <a:pPr marL="9525" marR="0" lvl="0" indent="-95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3900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 Veiller au maintien de </a:t>
                      </a:r>
                      <a:r>
                        <a:rPr lang="fr-FR" sz="3900" b="1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volumes sur pied pas trop élevés</a:t>
                      </a:r>
                      <a:endParaRPr lang="fr-FR" sz="3900" kern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8" marB="45718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Rectangle 46"/>
          <p:cNvSpPr>
            <a:spLocks noChangeAspect="1" noChangeArrowheads="1"/>
          </p:cNvSpPr>
          <p:nvPr/>
        </p:nvSpPr>
        <p:spPr bwMode="auto">
          <a:xfrm>
            <a:off x="537965" y="1318021"/>
            <a:ext cx="11850370" cy="1035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410" tIns="40188" rIns="80410" bIns="40188">
            <a:spAutoFit/>
          </a:bodyPr>
          <a:lstStyle/>
          <a:p>
            <a:pPr defTabSz="1254153" eaLnBrk="0" hangingPunct="0">
              <a:defRPr/>
            </a:pPr>
            <a:r>
              <a:rPr lang="fr-FR" sz="3100" b="1" dirty="0">
                <a:solidFill>
                  <a:srgbClr val="0000FF"/>
                </a:solidFill>
                <a:latin typeface="Calibri"/>
              </a:rPr>
              <a:t>Sylviculture proche de la nature </a:t>
            </a:r>
            <a:r>
              <a:rPr lang="fr-CH" sz="3100" b="1" dirty="0">
                <a:solidFill>
                  <a:srgbClr val="0000FF"/>
                </a:solidFill>
                <a:latin typeface="Calibri"/>
              </a:rPr>
              <a:t>–</a:t>
            </a:r>
            <a:r>
              <a:rPr lang="fr-FR" sz="3100" b="1" dirty="0">
                <a:solidFill>
                  <a:srgbClr val="0000FF"/>
                </a:solidFill>
                <a:latin typeface="Calibri"/>
              </a:rPr>
              <a:t> en adéquation avec les stations </a:t>
            </a:r>
            <a:r>
              <a:rPr lang="fr-CH" sz="3100" b="1" dirty="0">
                <a:solidFill>
                  <a:srgbClr val="0000FF"/>
                </a:solidFill>
                <a:latin typeface="Calibri"/>
              </a:rPr>
              <a:t>–</a:t>
            </a:r>
            <a:r>
              <a:rPr lang="fr-FR" sz="3100" b="1" dirty="0">
                <a:solidFill>
                  <a:srgbClr val="0000FF"/>
                </a:solidFill>
                <a:latin typeface="Calibri"/>
              </a:rPr>
              <a:t> reposant sur</a:t>
            </a:r>
            <a:r>
              <a:rPr lang="fr-FR" sz="3100" b="1" dirty="0">
                <a:solidFill>
                  <a:srgbClr val="CC0099"/>
                </a:solidFill>
                <a:latin typeface="Calibri"/>
              </a:rPr>
              <a:t> 5 principes </a:t>
            </a:r>
            <a:r>
              <a:rPr lang="fr-FR" sz="3100" b="1" dirty="0">
                <a:solidFill>
                  <a:srgbClr val="0000FF"/>
                </a:solidFill>
                <a:latin typeface="Calibri"/>
              </a:rPr>
              <a:t>: 		     </a:t>
            </a:r>
            <a:r>
              <a:rPr lang="fr-FR" sz="3100" dirty="0">
                <a:solidFill>
                  <a:srgbClr val="0000FF"/>
                </a:solidFill>
                <a:latin typeface="Calibri"/>
              </a:rPr>
              <a:t>(Adapté </a:t>
            </a:r>
            <a:r>
              <a:rPr lang="fr-FR" sz="3100" dirty="0" smtClean="0">
                <a:solidFill>
                  <a:srgbClr val="0000FF"/>
                </a:solidFill>
                <a:latin typeface="Calibri"/>
              </a:rPr>
              <a:t>de : </a:t>
            </a:r>
            <a:r>
              <a:rPr lang="fr-FR" sz="3100" dirty="0" err="1">
                <a:solidFill>
                  <a:srgbClr val="0000FF"/>
                </a:solidFill>
                <a:latin typeface="Calibri"/>
              </a:rPr>
              <a:t>Brang</a:t>
            </a:r>
            <a:r>
              <a:rPr lang="fr-FR" sz="3100" dirty="0">
                <a:solidFill>
                  <a:srgbClr val="0000FF"/>
                </a:solidFill>
                <a:latin typeface="Calibri"/>
              </a:rPr>
              <a:t> et all. 2016)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9137104" y="9293374"/>
            <a:ext cx="3433741" cy="320641"/>
          </a:xfrm>
          <a:prstGeom prst="rect">
            <a:avLst/>
          </a:prstGeom>
          <a:noFill/>
        </p:spPr>
        <p:txBody>
          <a:bodyPr wrap="none" lIns="119402" tIns="59710" rIns="119402" bIns="59710" rtlCol="0">
            <a:spAutoFit/>
          </a:bodyPr>
          <a:lstStyle/>
          <a:p>
            <a:pPr algn="r"/>
            <a:r>
              <a:rPr lang="fr-CH" sz="1300" dirty="0" smtClean="0">
                <a:solidFill>
                  <a:schemeClr val="bg1">
                    <a:lumMod val="75000"/>
                  </a:schemeClr>
                </a:solidFill>
              </a:rPr>
              <a:t>Centre de compétence en sylviculture, </a:t>
            </a:r>
            <a:r>
              <a:rPr lang="fr-CH" sz="1300" dirty="0">
                <a:solidFill>
                  <a:schemeClr val="bg1">
                    <a:lumMod val="75000"/>
                  </a:schemeClr>
                </a:solidFill>
              </a:rPr>
              <a:t>P. Junod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4" t="12151" r="4227" b="28072"/>
          <a:stretch/>
        </p:blipFill>
        <p:spPr>
          <a:xfrm>
            <a:off x="10198446" y="120080"/>
            <a:ext cx="2448000" cy="114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324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 sz="6000" dirty="0" smtClean="0">
                <a:solidFill>
                  <a:srgbClr val="FF0000"/>
                </a:solidFill>
              </a:rPr>
              <a:t>Sylviculture dynamique</a:t>
            </a:r>
            <a:endParaRPr lang="fr-CH" sz="5400" i="1" dirty="0">
              <a:solidFill>
                <a:srgbClr val="CC0099"/>
              </a:solidFill>
            </a:endParaRPr>
          </a:p>
        </p:txBody>
      </p:sp>
      <p:sp>
        <p:nvSpPr>
          <p:cNvPr id="25" name="Textfeld 10"/>
          <p:cNvSpPr txBox="1"/>
          <p:nvPr/>
        </p:nvSpPr>
        <p:spPr>
          <a:xfrm>
            <a:off x="6669306" y="5869867"/>
            <a:ext cx="5496142" cy="584717"/>
          </a:xfrm>
          <a:prstGeom prst="rect">
            <a:avLst/>
          </a:prstGeom>
          <a:noFill/>
        </p:spPr>
        <p:txBody>
          <a:bodyPr wrap="square" lIns="91382" tIns="45691" rIns="91382" bIns="45691" rtlCol="0">
            <a:spAutoFit/>
          </a:bodyPr>
          <a:lstStyle/>
          <a:p>
            <a:r>
              <a:rPr lang="fr-CH" sz="3200" b="1" dirty="0"/>
              <a:t>Sylviculture traditionnelle</a:t>
            </a:r>
            <a:endParaRPr lang="fr-CH" sz="3200" dirty="0"/>
          </a:p>
        </p:txBody>
      </p:sp>
      <p:sp>
        <p:nvSpPr>
          <p:cNvPr id="26" name="Textfeld 10"/>
          <p:cNvSpPr txBox="1"/>
          <p:nvPr/>
        </p:nvSpPr>
        <p:spPr>
          <a:xfrm>
            <a:off x="6669306" y="2153920"/>
            <a:ext cx="5496142" cy="584717"/>
          </a:xfrm>
          <a:prstGeom prst="rect">
            <a:avLst/>
          </a:prstGeom>
          <a:noFill/>
        </p:spPr>
        <p:txBody>
          <a:bodyPr wrap="square" lIns="91382" tIns="45691" rIns="91382" bIns="45691" rtlCol="0">
            <a:spAutoFit/>
          </a:bodyPr>
          <a:lstStyle/>
          <a:p>
            <a:r>
              <a:rPr lang="fr-CH" sz="3200" b="1" dirty="0"/>
              <a:t>Sylviculture de qualité</a:t>
            </a:r>
            <a:endParaRPr lang="fr-CH" sz="3200" dirty="0"/>
          </a:p>
        </p:txBody>
      </p:sp>
      <p:grpSp>
        <p:nvGrpSpPr>
          <p:cNvPr id="5" name="Groupe 4"/>
          <p:cNvGrpSpPr/>
          <p:nvPr/>
        </p:nvGrpSpPr>
        <p:grpSpPr>
          <a:xfrm>
            <a:off x="193288" y="2040052"/>
            <a:ext cx="6495546" cy="7407503"/>
            <a:chOff x="193281" y="2136303"/>
            <a:chExt cx="6495551" cy="7407503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112" y="2136303"/>
              <a:ext cx="6480720" cy="7407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feld 10"/>
            <p:cNvSpPr txBox="1"/>
            <p:nvPr/>
          </p:nvSpPr>
          <p:spPr>
            <a:xfrm>
              <a:off x="1144216" y="2424336"/>
              <a:ext cx="1471605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CH" sz="4400" b="1" dirty="0"/>
                <a:t>Juste</a:t>
              </a:r>
              <a:endParaRPr lang="fr-CH" sz="4400" dirty="0"/>
            </a:p>
          </p:txBody>
        </p:sp>
        <p:sp>
          <p:nvSpPr>
            <p:cNvPr id="28" name="Textfeld 10"/>
            <p:cNvSpPr txBox="1"/>
            <p:nvPr/>
          </p:nvSpPr>
          <p:spPr>
            <a:xfrm>
              <a:off x="1144216" y="6191398"/>
              <a:ext cx="1471605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CH" sz="4400" b="1" dirty="0"/>
                <a:t>Faux</a:t>
              </a:r>
              <a:endParaRPr lang="fr-CH" sz="4400" dirty="0"/>
            </a:p>
          </p:txBody>
        </p:sp>
        <p:sp>
          <p:nvSpPr>
            <p:cNvPr id="29" name="Textfeld 10"/>
            <p:cNvSpPr txBox="1"/>
            <p:nvPr/>
          </p:nvSpPr>
          <p:spPr>
            <a:xfrm>
              <a:off x="3520480" y="9049072"/>
              <a:ext cx="11520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CH" sz="2400" dirty="0"/>
                <a:t>Années</a:t>
              </a:r>
            </a:p>
          </p:txBody>
        </p:sp>
        <p:sp>
          <p:nvSpPr>
            <p:cNvPr id="30" name="Textfeld 10"/>
            <p:cNvSpPr txBox="1"/>
            <p:nvPr/>
          </p:nvSpPr>
          <p:spPr>
            <a:xfrm>
              <a:off x="3520480" y="5376712"/>
              <a:ext cx="11520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CH" sz="2400" dirty="0"/>
                <a:t>Années</a:t>
              </a:r>
            </a:p>
          </p:txBody>
        </p:sp>
        <p:sp>
          <p:nvSpPr>
            <p:cNvPr id="31" name="Textfeld 10"/>
            <p:cNvSpPr txBox="1"/>
            <p:nvPr/>
          </p:nvSpPr>
          <p:spPr>
            <a:xfrm rot="16200000">
              <a:off x="-205840" y="3579728"/>
              <a:ext cx="12600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CH" sz="2400" dirty="0"/>
                <a:t>Hauteur</a:t>
              </a:r>
            </a:p>
          </p:txBody>
        </p:sp>
        <p:sp>
          <p:nvSpPr>
            <p:cNvPr id="32" name="Textfeld 10"/>
            <p:cNvSpPr txBox="1"/>
            <p:nvPr/>
          </p:nvSpPr>
          <p:spPr>
            <a:xfrm rot="16200000">
              <a:off x="-205886" y="7324143"/>
              <a:ext cx="12600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CH" sz="2400" dirty="0"/>
                <a:t>Hauteur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6688832" y="2935426"/>
            <a:ext cx="6012000" cy="2554487"/>
          </a:xfrm>
          <a:prstGeom prst="rect">
            <a:avLst/>
          </a:prstGeom>
          <a:solidFill>
            <a:srgbClr val="CCFFCC"/>
          </a:solidFill>
        </p:spPr>
        <p:txBody>
          <a:bodyPr wrap="square" lIns="91382" tIns="45691" rIns="91382" bIns="45691">
            <a:spAutoFit/>
          </a:bodyPr>
          <a:lstStyle/>
          <a:p>
            <a:pPr marL="439738" indent="-439738"/>
            <a:r>
              <a:rPr lang="fr-CH" sz="3200" b="1" dirty="0">
                <a:solidFill>
                  <a:srgbClr val="CC0099"/>
                </a:solidFill>
              </a:rPr>
              <a:t>1. </a:t>
            </a:r>
            <a:r>
              <a:rPr lang="fr-CH" sz="3200" b="1" dirty="0" smtClean="0">
                <a:solidFill>
                  <a:srgbClr val="CC0099"/>
                </a:solidFill>
              </a:rPr>
              <a:t>Phase de </a:t>
            </a:r>
            <a:r>
              <a:rPr lang="fr-CH" sz="3200" b="1" dirty="0">
                <a:solidFill>
                  <a:srgbClr val="0000FF"/>
                </a:solidFill>
              </a:rPr>
              <a:t>qualification</a:t>
            </a:r>
            <a:r>
              <a:rPr lang="fr-CH" sz="3200" b="1" dirty="0">
                <a:solidFill>
                  <a:srgbClr val="CC0099"/>
                </a:solidFill>
              </a:rPr>
              <a:t> des  </a:t>
            </a:r>
            <a:r>
              <a:rPr lang="fr-CH" sz="3200" b="1" dirty="0">
                <a:solidFill>
                  <a:srgbClr val="FF0000"/>
                </a:solidFill>
              </a:rPr>
              <a:t>billes de </a:t>
            </a:r>
            <a:r>
              <a:rPr lang="fr-CH" sz="3200" b="1" dirty="0" smtClean="0">
                <a:solidFill>
                  <a:srgbClr val="FF0000"/>
                </a:solidFill>
              </a:rPr>
              <a:t>pied</a:t>
            </a:r>
            <a:endParaRPr lang="fr-CH" sz="3200" b="1" dirty="0">
              <a:solidFill>
                <a:srgbClr val="FF0000"/>
              </a:solidFill>
            </a:endParaRPr>
          </a:p>
          <a:p>
            <a:pPr marL="439738" indent="-439738" defTabSz="910931">
              <a:defRPr/>
            </a:pPr>
            <a:r>
              <a:rPr lang="fr-CH" sz="3200" b="1" dirty="0">
                <a:solidFill>
                  <a:srgbClr val="CC0099"/>
                </a:solidFill>
              </a:rPr>
              <a:t>2. </a:t>
            </a:r>
            <a:r>
              <a:rPr lang="fr-CH" sz="3200" b="1" dirty="0" smtClean="0">
                <a:solidFill>
                  <a:srgbClr val="CC0099"/>
                </a:solidFill>
              </a:rPr>
              <a:t>Phase de </a:t>
            </a:r>
            <a:r>
              <a:rPr lang="fr-CH" sz="3200" b="1" dirty="0" smtClean="0">
                <a:solidFill>
                  <a:srgbClr val="0000FF"/>
                </a:solidFill>
              </a:rPr>
              <a:t>dimensionnement</a:t>
            </a:r>
            <a:r>
              <a:rPr lang="fr-CH" sz="3200" b="1" dirty="0" smtClean="0">
                <a:solidFill>
                  <a:srgbClr val="CC0099"/>
                </a:solidFill>
              </a:rPr>
              <a:t> des </a:t>
            </a:r>
            <a:r>
              <a:rPr lang="fr-CH" sz="3200" b="1" dirty="0" smtClean="0">
                <a:solidFill>
                  <a:srgbClr val="FF0000"/>
                </a:solidFill>
              </a:rPr>
              <a:t>houppiers</a:t>
            </a:r>
          </a:p>
          <a:p>
            <a:pPr marL="439738" indent="-439738" defTabSz="910931">
              <a:defRPr/>
            </a:pPr>
            <a:r>
              <a:rPr lang="fr-CH" sz="3200" dirty="0" smtClean="0">
                <a:sym typeface="Wingdings" panose="05000000000000000000" pitchFamily="2" charset="2"/>
              </a:rPr>
              <a:t> Arbres individuellement stables</a:t>
            </a:r>
            <a:endParaRPr lang="fr-CH" sz="3200" dirty="0"/>
          </a:p>
        </p:txBody>
      </p:sp>
      <p:sp>
        <p:nvSpPr>
          <p:cNvPr id="15" name="Rectangle 14"/>
          <p:cNvSpPr/>
          <p:nvPr/>
        </p:nvSpPr>
        <p:spPr>
          <a:xfrm>
            <a:off x="227863" y="9275614"/>
            <a:ext cx="4824000" cy="307623"/>
          </a:xfrm>
          <a:prstGeom prst="rect">
            <a:avLst/>
          </a:prstGeom>
          <a:noFill/>
        </p:spPr>
        <p:txBody>
          <a:bodyPr wrap="square" lIns="121768" tIns="60884" rIns="121768" bIns="60884" rtlCol="0">
            <a:spAutoFit/>
          </a:bodyPr>
          <a:lstStyle/>
          <a:p>
            <a:pPr defTabSz="1274734"/>
            <a:r>
              <a:rPr lang="fr-CH" sz="1200" dirty="0" err="1">
                <a:solidFill>
                  <a:schemeClr val="bg1">
                    <a:lumMod val="85000"/>
                  </a:schemeClr>
                </a:solidFill>
              </a:rPr>
              <a:t>Nach</a:t>
            </a:r>
            <a:r>
              <a:rPr lang="fr-CH" sz="1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sz="1200" dirty="0">
                <a:solidFill>
                  <a:schemeClr val="bg1">
                    <a:lumMod val="85000"/>
                  </a:schemeClr>
                </a:solidFill>
              </a:rPr>
              <a:t>Ferdinand MÜLLER, BFW-</a:t>
            </a:r>
            <a:r>
              <a:rPr lang="fr-FR" sz="1200" dirty="0" err="1">
                <a:solidFill>
                  <a:schemeClr val="bg1">
                    <a:lumMod val="85000"/>
                  </a:schemeClr>
                </a:solidFill>
              </a:rPr>
              <a:t>Praxisinformation</a:t>
            </a:r>
            <a:r>
              <a:rPr lang="fr-FR" sz="1200" dirty="0">
                <a:solidFill>
                  <a:schemeClr val="bg1">
                    <a:lumMod val="85000"/>
                  </a:schemeClr>
                </a:solidFill>
              </a:rPr>
              <a:t> Nr. 2 – 2003</a:t>
            </a:r>
          </a:p>
        </p:txBody>
      </p:sp>
      <p:sp>
        <p:nvSpPr>
          <p:cNvPr id="16" name="Textfeld 10"/>
          <p:cNvSpPr txBox="1"/>
          <p:nvPr/>
        </p:nvSpPr>
        <p:spPr>
          <a:xfrm>
            <a:off x="1504256" y="3661223"/>
            <a:ext cx="432000" cy="73866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CH" sz="4800" b="1" dirty="0">
                <a:solidFill>
                  <a:srgbClr val="CC0099"/>
                </a:solidFill>
                <a:latin typeface="Wingdings 2" panose="05020102010507070707" pitchFamily="18" charset="2"/>
              </a:rPr>
              <a:t>j</a:t>
            </a:r>
          </a:p>
        </p:txBody>
      </p:sp>
      <p:sp>
        <p:nvSpPr>
          <p:cNvPr id="17" name="Textfeld 10"/>
          <p:cNvSpPr txBox="1"/>
          <p:nvPr/>
        </p:nvSpPr>
        <p:spPr>
          <a:xfrm>
            <a:off x="2872408" y="3661223"/>
            <a:ext cx="432000" cy="73866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fr-CH" sz="4800" b="1" dirty="0" smtClean="0">
                <a:solidFill>
                  <a:srgbClr val="CC0099"/>
                </a:solidFill>
                <a:latin typeface="Wingdings 2" panose="05020102010507070707" pitchFamily="18" charset="2"/>
              </a:rPr>
              <a:t>k</a:t>
            </a:r>
            <a:endParaRPr lang="fr-CH" sz="4800" b="1" dirty="0">
              <a:solidFill>
                <a:srgbClr val="CC0099"/>
              </a:solidFill>
              <a:latin typeface="Wingdings 2" panose="05020102010507070707" pitchFamily="18" charset="2"/>
            </a:endParaRPr>
          </a:p>
        </p:txBody>
      </p:sp>
      <p:cxnSp>
        <p:nvCxnSpPr>
          <p:cNvPr id="18" name="Connecteur droit 17"/>
          <p:cNvCxnSpPr/>
          <p:nvPr/>
        </p:nvCxnSpPr>
        <p:spPr>
          <a:xfrm>
            <a:off x="2584376" y="3556553"/>
            <a:ext cx="0" cy="1692000"/>
          </a:xfrm>
          <a:prstGeom prst="line">
            <a:avLst/>
          </a:prstGeom>
          <a:ln w="57150">
            <a:solidFill>
              <a:srgbClr val="CC00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969" b="3715"/>
          <a:stretch/>
        </p:blipFill>
        <p:spPr>
          <a:xfrm>
            <a:off x="6703618" y="6631211"/>
            <a:ext cx="6097981" cy="2321609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9137104" y="9293374"/>
            <a:ext cx="3433741" cy="320641"/>
          </a:xfrm>
          <a:prstGeom prst="rect">
            <a:avLst/>
          </a:prstGeom>
          <a:noFill/>
        </p:spPr>
        <p:txBody>
          <a:bodyPr wrap="none" lIns="119402" tIns="59710" rIns="119402" bIns="59710" rtlCol="0">
            <a:spAutoFit/>
          </a:bodyPr>
          <a:lstStyle/>
          <a:p>
            <a:pPr algn="r"/>
            <a:r>
              <a:rPr lang="fr-CH" sz="1300" dirty="0" smtClean="0">
                <a:solidFill>
                  <a:schemeClr val="bg1">
                    <a:lumMod val="75000"/>
                  </a:schemeClr>
                </a:solidFill>
              </a:rPr>
              <a:t>Centre de compétence en sylviculture, </a:t>
            </a:r>
            <a:r>
              <a:rPr lang="fr-CH" sz="1300" dirty="0">
                <a:solidFill>
                  <a:schemeClr val="bg1">
                    <a:lumMod val="75000"/>
                  </a:schemeClr>
                </a:solidFill>
              </a:rPr>
              <a:t>P. Junod</a:t>
            </a:r>
          </a:p>
        </p:txBody>
      </p:sp>
    </p:spTree>
    <p:extLst>
      <p:ext uri="{BB962C8B-B14F-4D97-AF65-F5344CB8AC3E}">
        <p14:creationId xmlns:p14="http://schemas.microsoft.com/office/powerpoint/2010/main" val="108341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8112" y="7320880"/>
            <a:ext cx="12385376" cy="1872000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534440" y="491199"/>
            <a:ext cx="11843024" cy="997033"/>
          </a:xfrm>
        </p:spPr>
        <p:txBody>
          <a:bodyPr>
            <a:noAutofit/>
          </a:bodyPr>
          <a:lstStyle/>
          <a:p>
            <a:r>
              <a:rPr lang="fr-CH" sz="5400" dirty="0" smtClean="0">
                <a:solidFill>
                  <a:srgbClr val="FF0000"/>
                </a:solidFill>
                <a:cs typeface="Times New Roman" pitchFamily="18" charset="0"/>
              </a:rPr>
              <a:t>Le bois </a:t>
            </a:r>
            <a:r>
              <a:rPr lang="fr-CH" sz="5400" dirty="0"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fr-CH" sz="5400" dirty="0" smtClean="0">
                <a:solidFill>
                  <a:srgbClr val="FF0000"/>
                </a:solidFill>
                <a:cs typeface="Times New Roman" pitchFamily="18" charset="0"/>
              </a:rPr>
              <a:t>matière géniale et polyvalente</a:t>
            </a:r>
            <a:endParaRPr lang="fr-CH" sz="5400" dirty="0">
              <a:solidFill>
                <a:srgbClr val="FF0000"/>
              </a:solidFill>
            </a:endParaRPr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617625" y="761622"/>
            <a:ext cx="11578557" cy="997033"/>
          </a:xfrm>
          <a:prstGeom prst="rect">
            <a:avLst/>
          </a:prstGeom>
        </p:spPr>
        <p:txBody>
          <a:bodyPr vert="horz" lIns="121007" tIns="60502" rIns="121007" bIns="60502" rtlCol="0" anchor="ctr">
            <a:noAutofit/>
          </a:bodyPr>
          <a:lstStyle>
            <a:lvl1pPr algn="l" defTabSz="957213" rtl="0" eaLnBrk="1" latinLnBrk="0" hangingPunct="1"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CH" sz="504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7624" y="1912078"/>
            <a:ext cx="11578557" cy="714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>
              <a:spcBef>
                <a:spcPts val="600"/>
              </a:spcBef>
              <a:spcAft>
                <a:spcPts val="0"/>
              </a:spcAft>
            </a:pPr>
            <a:r>
              <a:rPr lang="fr-CH" sz="3800" dirty="0">
                <a:solidFill>
                  <a:srgbClr val="CC0099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fr-CH" sz="3800" dirty="0" smtClean="0">
                <a:solidFill>
                  <a:srgbClr val="CC0099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omposé </a:t>
            </a:r>
            <a:r>
              <a:rPr lang="fr-CH" sz="3800" dirty="0">
                <a:solidFill>
                  <a:srgbClr val="CC0099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env. à 50% de </a:t>
            </a:r>
            <a:r>
              <a:rPr lang="fr-CH" sz="3800" dirty="0" smtClean="0">
                <a:solidFill>
                  <a:srgbClr val="CC0099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carbone, le </a:t>
            </a:r>
            <a:r>
              <a:rPr lang="fr-CH" sz="3800" b="1" dirty="0">
                <a:solidFill>
                  <a:srgbClr val="CC0099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bois </a:t>
            </a:r>
            <a:r>
              <a:rPr lang="fr-CH" sz="3800" dirty="0" smtClean="0">
                <a:solidFill>
                  <a:srgbClr val="CC0099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est </a:t>
            </a:r>
            <a:r>
              <a:rPr lang="fr-CH" sz="3800" dirty="0">
                <a:solidFill>
                  <a:srgbClr val="CC0099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un matériau </a:t>
            </a:r>
            <a:r>
              <a:rPr lang="fr-CH" sz="3800" dirty="0" smtClean="0">
                <a:solidFill>
                  <a:srgbClr val="CC0099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fr-CH" sz="3800" dirty="0">
              <a:solidFill>
                <a:srgbClr val="CC0099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42925" lvl="0" indent="-542925" hangingPunct="0">
              <a:spcAft>
                <a:spcPts val="0"/>
              </a:spcAft>
              <a:buFont typeface="+mj-lt"/>
              <a:buAutoNum type="arabicPeriod"/>
            </a:pPr>
            <a:r>
              <a:rPr lang="fr-CH" sz="4400" dirty="0" smtClean="0">
                <a:ea typeface="Arial" panose="020B0604020202020204" pitchFamily="34" charset="0"/>
                <a:cs typeface="Times New Roman" panose="02020603050405020304" pitchFamily="18" charset="0"/>
              </a:rPr>
              <a:t>Renouvelable</a:t>
            </a:r>
            <a:endParaRPr lang="fr-CH" sz="4400" dirty="0"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42925" lvl="0" indent="-542925" hangingPunct="0">
              <a:spcAft>
                <a:spcPts val="0"/>
              </a:spcAft>
              <a:buFont typeface="+mj-lt"/>
              <a:buAutoNum type="arabicPeriod"/>
            </a:pPr>
            <a:r>
              <a:rPr lang="fr-CH" sz="4400" dirty="0" smtClean="0">
                <a:solidFill>
                  <a:srgbClr val="CC0099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Inépuisable </a:t>
            </a:r>
            <a:r>
              <a:rPr lang="fr-CH" sz="4400" dirty="0">
                <a:solidFill>
                  <a:srgbClr val="CC0099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dans une forêt gérée </a:t>
            </a:r>
            <a:r>
              <a:rPr lang="fr-CH" sz="4400" dirty="0" smtClean="0">
                <a:solidFill>
                  <a:srgbClr val="CC0099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correctement</a:t>
            </a:r>
            <a:endParaRPr lang="fr-CH" sz="4400" dirty="0">
              <a:solidFill>
                <a:srgbClr val="CC0099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42925" lvl="0" indent="-542925" hangingPunct="0">
              <a:spcAft>
                <a:spcPts val="0"/>
              </a:spcAft>
              <a:buFont typeface="+mj-lt"/>
              <a:buAutoNum type="arabicPeriod"/>
            </a:pPr>
            <a:r>
              <a:rPr lang="fr-CH" sz="4400" dirty="0" smtClean="0">
                <a:ea typeface="Arial" panose="020B0604020202020204" pitchFamily="34" charset="0"/>
                <a:cs typeface="Times New Roman" panose="02020603050405020304" pitchFamily="18" charset="0"/>
              </a:rPr>
              <a:t>Produit de </a:t>
            </a:r>
            <a:r>
              <a:rPr lang="fr-CH" sz="4400" dirty="0">
                <a:ea typeface="Arial" panose="020B0604020202020204" pitchFamily="34" charset="0"/>
                <a:cs typeface="Times New Roman" panose="02020603050405020304" pitchFamily="18" charset="0"/>
              </a:rPr>
              <a:t>manière décentralisée, sans charge pour </a:t>
            </a:r>
            <a:r>
              <a:rPr lang="fr-CH" sz="4400" dirty="0" smtClean="0">
                <a:ea typeface="Arial" panose="020B0604020202020204" pitchFamily="34" charset="0"/>
                <a:cs typeface="Times New Roman" panose="02020603050405020304" pitchFamily="18" charset="0"/>
              </a:rPr>
              <a:t>l'environnement</a:t>
            </a:r>
            <a:endParaRPr lang="fr-CH" sz="4400" dirty="0"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42925" lvl="0" indent="-542925" hangingPunct="0">
              <a:spcAft>
                <a:spcPts val="0"/>
              </a:spcAft>
              <a:buFont typeface="+mj-lt"/>
              <a:buAutoNum type="arabicPeriod"/>
            </a:pPr>
            <a:r>
              <a:rPr lang="fr-CH" sz="4400" dirty="0" smtClean="0">
                <a:solidFill>
                  <a:srgbClr val="CC0099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Dont la récolte et la </a:t>
            </a:r>
            <a:r>
              <a:rPr lang="fr-CH" sz="4400" dirty="0">
                <a:solidFill>
                  <a:srgbClr val="CC0099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préparation ne demande que peu d'énergie </a:t>
            </a:r>
            <a:r>
              <a:rPr lang="fr-CH" sz="4400" dirty="0" smtClean="0">
                <a:solidFill>
                  <a:srgbClr val="CC0099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auxiliaire</a:t>
            </a:r>
            <a:endParaRPr lang="fr-CH" sz="4400" dirty="0">
              <a:solidFill>
                <a:srgbClr val="CC0099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42925" lvl="0" indent="-542925" hangingPunct="0">
              <a:spcAft>
                <a:spcPts val="0"/>
              </a:spcAft>
              <a:buFont typeface="+mj-lt"/>
              <a:buAutoNum type="arabicPeriod"/>
            </a:pPr>
            <a:r>
              <a:rPr lang="fr-CH" sz="4400" dirty="0" smtClean="0">
                <a:ea typeface="Arial" panose="020B0604020202020204" pitchFamily="34" charset="0"/>
                <a:cs typeface="Times New Roman" panose="02020603050405020304" pitchFamily="18" charset="0"/>
              </a:rPr>
              <a:t>Recyclable</a:t>
            </a:r>
          </a:p>
          <a:p>
            <a:pPr marL="542925" lvl="0" indent="-542925" hangingPunct="0">
              <a:spcAft>
                <a:spcPts val="0"/>
              </a:spcAft>
              <a:buFont typeface="+mj-lt"/>
              <a:buAutoNum type="arabicPeriod"/>
            </a:pPr>
            <a:endParaRPr lang="fr-CH" sz="2000" dirty="0" smtClean="0"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42925" lvl="0" indent="-542925" hangingPunct="0">
              <a:spcAft>
                <a:spcPts val="0"/>
              </a:spcAft>
              <a:buFont typeface="+mj-lt"/>
              <a:buAutoNum type="arabicPeriod"/>
            </a:pPr>
            <a:r>
              <a:rPr lang="fr-CH" sz="4400" b="1" dirty="0" smtClean="0">
                <a:solidFill>
                  <a:srgbClr val="CC0099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Sans compter que : </a:t>
            </a:r>
            <a:r>
              <a:rPr lang="fr-CH" sz="4400" b="1" dirty="0" smtClean="0"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1 kg de bois </a:t>
            </a:r>
            <a:r>
              <a:rPr lang="fr-CH" sz="4400" b="1" dirty="0" smtClean="0">
                <a:solidFill>
                  <a:srgbClr val="CC0099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absorbe </a:t>
            </a:r>
            <a:r>
              <a:rPr lang="fr-CH" sz="4400" b="1" dirty="0" smtClean="0"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1,8 kg de CO</a:t>
            </a:r>
            <a:r>
              <a:rPr lang="fr-CH" sz="4400" b="1" baseline="-25000" dirty="0" smtClean="0"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fr-CH" sz="4400" b="1" dirty="0" smtClean="0">
                <a:solidFill>
                  <a:srgbClr val="CC0099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atmosphérique pour se former</a:t>
            </a:r>
            <a:endParaRPr lang="fr-CH" sz="4400" b="1" dirty="0">
              <a:solidFill>
                <a:srgbClr val="CC0099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9137104" y="9293374"/>
            <a:ext cx="3433741" cy="320641"/>
          </a:xfrm>
          <a:prstGeom prst="rect">
            <a:avLst/>
          </a:prstGeom>
          <a:noFill/>
        </p:spPr>
        <p:txBody>
          <a:bodyPr wrap="none" lIns="119402" tIns="59710" rIns="119402" bIns="59710" rtlCol="0">
            <a:spAutoFit/>
          </a:bodyPr>
          <a:lstStyle/>
          <a:p>
            <a:pPr algn="r"/>
            <a:r>
              <a:rPr lang="fr-CH" sz="1300" dirty="0" smtClean="0">
                <a:solidFill>
                  <a:schemeClr val="bg1">
                    <a:lumMod val="75000"/>
                  </a:schemeClr>
                </a:solidFill>
              </a:rPr>
              <a:t>Centre de compétence en sylviculture, </a:t>
            </a:r>
            <a:r>
              <a:rPr lang="fr-CH" sz="1300" dirty="0">
                <a:solidFill>
                  <a:schemeClr val="bg1">
                    <a:lumMod val="75000"/>
                  </a:schemeClr>
                </a:solidFill>
              </a:rPr>
              <a:t>P. Junod</a:t>
            </a:r>
          </a:p>
        </p:txBody>
      </p:sp>
    </p:spTree>
    <p:extLst>
      <p:ext uri="{BB962C8B-B14F-4D97-AF65-F5344CB8AC3E}">
        <p14:creationId xmlns:p14="http://schemas.microsoft.com/office/powerpoint/2010/main" val="205880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31909</TotalTime>
  <Words>1020</Words>
  <Application>Microsoft Office PowerPoint</Application>
  <PresentationFormat>A3 (297 x 420 mm)</PresentationFormat>
  <Paragraphs>168</Paragraphs>
  <Slides>17</Slides>
  <Notes>17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6" baseType="lpstr">
      <vt:lpstr>Arial</vt:lpstr>
      <vt:lpstr>Arial Narrow</vt:lpstr>
      <vt:lpstr>Arial Rounded MT Bold</vt:lpstr>
      <vt:lpstr>Calibri</vt:lpstr>
      <vt:lpstr>Segoe UI Semibold</vt:lpstr>
      <vt:lpstr>Times New Roman</vt:lpstr>
      <vt:lpstr>Wingdings</vt:lpstr>
      <vt:lpstr>Wingdings 2</vt:lpstr>
      <vt:lpstr>Thème Office</vt:lpstr>
      <vt:lpstr>Présentation PowerPoint</vt:lpstr>
      <vt:lpstr>22’000 ans d’évolution climatique</vt:lpstr>
      <vt:lpstr>Ingrédients pour contrer le réchauffement climatique</vt:lpstr>
      <vt:lpstr>La forêt : une communauté vivante</vt:lpstr>
      <vt:lpstr>Présentation PowerPoint</vt:lpstr>
      <vt:lpstr>Sylviculture au service de la société et des propriétaires</vt:lpstr>
      <vt:lpstr>Pour renforcer la capacité adaptative </vt:lpstr>
      <vt:lpstr>Sylviculture dynamique</vt:lpstr>
      <vt:lpstr>Le bois : matière géniale et polyvalente</vt:lpstr>
      <vt:lpstr>Le bois, environ 1/10e de toutes les valeurs forestières Valeur ligneuse et prestations écosystémiques dans le canton de Neuchâtel</vt:lpstr>
      <vt:lpstr>Présentation PowerPoint</vt:lpstr>
      <vt:lpstr>3 Atouts carbone de la filière forêt-bois</vt:lpstr>
      <vt:lpstr>La forêt – surtout la forêt productive – est ce qu’il y a de mieux pour contenir le réchauffement</vt:lpstr>
      <vt:lpstr>Présentation PowerPoint</vt:lpstr>
      <vt:lpstr>Le réchauffement force la forêt à se réorienter</vt:lpstr>
      <vt:lpstr>En guise de conclusion Pour atténuer le réchauffement climatique, il faut:</vt:lpstr>
      <vt:lpstr>Présentation PowerPoint</vt:lpstr>
    </vt:vector>
  </TitlesOfParts>
  <Company>Etat de Neuchâtel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JunodP</dc:creator>
  <cp:lastModifiedBy>Junod Pascal</cp:lastModifiedBy>
  <cp:revision>1106</cp:revision>
  <cp:lastPrinted>2015-01-21T17:23:22Z</cp:lastPrinted>
  <dcterms:created xsi:type="dcterms:W3CDTF">2011-11-20T16:43:09Z</dcterms:created>
  <dcterms:modified xsi:type="dcterms:W3CDTF">2019-02-20T13:45:43Z</dcterms:modified>
</cp:coreProperties>
</file>