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5011" r:id="rId3"/>
  </p:sldMasterIdLst>
  <p:notesMasterIdLst>
    <p:notesMasterId r:id="rId20"/>
  </p:notesMasterIdLst>
  <p:handoutMasterIdLst>
    <p:handoutMasterId r:id="rId21"/>
  </p:handoutMasterIdLst>
  <p:sldIdLst>
    <p:sldId id="907" r:id="rId4"/>
    <p:sldId id="256" r:id="rId5"/>
    <p:sldId id="828" r:id="rId6"/>
    <p:sldId id="911" r:id="rId7"/>
    <p:sldId id="914" r:id="rId8"/>
    <p:sldId id="915" r:id="rId9"/>
    <p:sldId id="916" r:id="rId10"/>
    <p:sldId id="920" r:id="rId11"/>
    <p:sldId id="913" r:id="rId12"/>
    <p:sldId id="918" r:id="rId13"/>
    <p:sldId id="917" r:id="rId14"/>
    <p:sldId id="919" r:id="rId15"/>
    <p:sldId id="892" r:id="rId16"/>
    <p:sldId id="893" r:id="rId17"/>
    <p:sldId id="896" r:id="rId18"/>
    <p:sldId id="909" r:id="rId19"/>
  </p:sldIdLst>
  <p:sldSz cx="9144000" cy="6858000" type="screen4x3"/>
  <p:notesSz cx="7104063" cy="10234613"/>
  <p:defaultTextStyle>
    <a:defPPr>
      <a:defRPr lang="de-CH"/>
    </a:defPPr>
    <a:lvl1pPr algn="l" rtl="0" eaLnBrk="0" fontAlgn="base" hangingPunct="0">
      <a:spcBef>
        <a:spcPct val="0"/>
      </a:spcBef>
      <a:spcAft>
        <a:spcPct val="0"/>
      </a:spcAft>
      <a:defRPr sz="11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1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1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1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1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1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1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1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1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fft Ulrike BAFU" initials="KRU" lastIdx="12" clrIdx="0">
    <p:extLst>
      <p:ext uri="{19B8F6BF-5375-455C-9EA6-DF929625EA0E}">
        <p15:presenceInfo xmlns:p15="http://schemas.microsoft.com/office/powerpoint/2012/main" userId="Krafft Ulrike BAFU" providerId="None"/>
      </p:ext>
    </p:extLst>
  </p:cmAuthor>
  <p:cmAuthor id="2" name="Manser Rolf BAFU" initials="MRB" lastIdx="2" clrIdx="1">
    <p:extLst>
      <p:ext uri="{19B8F6BF-5375-455C-9EA6-DF929625EA0E}">
        <p15:presenceInfo xmlns:p15="http://schemas.microsoft.com/office/powerpoint/2012/main" userId="Manser Rolf BAFU" providerId="None"/>
      </p:ext>
    </p:extLst>
  </p:cmAuthor>
  <p:cmAuthor id="3" name="Kammerhofer Alfred BAFU" initials="KAA" lastIdx="1" clrIdx="2">
    <p:extLst>
      <p:ext uri="{19B8F6BF-5375-455C-9EA6-DF929625EA0E}">
        <p15:presenceInfo xmlns:p15="http://schemas.microsoft.com/office/powerpoint/2012/main" userId="Kammerhofer Alfred BAFU" providerId="None"/>
      </p:ext>
    </p:extLst>
  </p:cmAuthor>
  <p:cmAuthor id="4" name="Reinhard Michael BAFU" initials="RMB" lastIdx="8" clrIdx="3">
    <p:extLst>
      <p:ext uri="{19B8F6BF-5375-455C-9EA6-DF929625EA0E}">
        <p15:presenceInfo xmlns:p15="http://schemas.microsoft.com/office/powerpoint/2012/main" userId="Reinhard Michael BAFU" providerId="None"/>
      </p:ext>
    </p:extLst>
  </p:cmAuthor>
  <p:cmAuthor id="5" name="." initials="." lastIdx="1" clrIdx="4">
    <p:extLst>
      <p:ext uri="{19B8F6BF-5375-455C-9EA6-DF929625EA0E}">
        <p15:presenceInfo xmlns:p15="http://schemas.microsoft.com/office/powerpoint/2012/main" user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B1C800"/>
    <a:srgbClr val="DFAB75"/>
    <a:srgbClr val="D7F69E"/>
    <a:srgbClr val="D2ADA2"/>
    <a:srgbClr val="F0DFC0"/>
    <a:srgbClr val="EBDAD5"/>
    <a:srgbClr val="E1DAD5"/>
    <a:srgbClr val="F9F0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67531" autoAdjust="0"/>
  </p:normalViewPr>
  <p:slideViewPr>
    <p:cSldViewPr snapToGrid="0">
      <p:cViewPr varScale="1">
        <p:scale>
          <a:sx n="76" d="100"/>
          <a:sy n="76" d="100"/>
        </p:scale>
        <p:origin x="2544"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188"/>
    </p:cViewPr>
  </p:sorterViewPr>
  <p:notesViewPr>
    <p:cSldViewPr snapToGrid="0">
      <p:cViewPr>
        <p:scale>
          <a:sx n="125" d="100"/>
          <a:sy n="125" d="100"/>
        </p:scale>
        <p:origin x="2232" y="-894"/>
      </p:cViewPr>
      <p:guideLst>
        <p:guide orient="horz" pos="3225"/>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78925" cy="511649"/>
          </a:xfrm>
          <a:prstGeom prst="rect">
            <a:avLst/>
          </a:prstGeom>
          <a:noFill/>
          <a:ln w="9525">
            <a:noFill/>
            <a:miter lim="800000"/>
            <a:headEnd/>
            <a:tailEnd/>
          </a:ln>
          <a:effectLst/>
        </p:spPr>
        <p:txBody>
          <a:bodyPr vert="horz" wrap="square" lIns="94739" tIns="47368" rIns="94739" bIns="47368" numCol="1" anchor="t" anchorCtr="0" compatLnSpc="1">
            <a:prstTxWarp prst="textNoShape">
              <a:avLst/>
            </a:prstTxWarp>
          </a:bodyPr>
          <a:lstStyle>
            <a:lvl1pPr defTabSz="947421">
              <a:defRPr sz="1200">
                <a:latin typeface="Times" charset="0"/>
                <a:ea typeface="+mn-ea"/>
                <a:cs typeface="+mn-cs"/>
              </a:defRPr>
            </a:lvl1pPr>
          </a:lstStyle>
          <a:p>
            <a:pPr>
              <a:defRPr/>
            </a:pPr>
            <a:endParaRPr lang="en-GB"/>
          </a:p>
        </p:txBody>
      </p:sp>
      <p:sp>
        <p:nvSpPr>
          <p:cNvPr id="20483" name="Rectangle 3"/>
          <p:cNvSpPr>
            <a:spLocks noGrp="1" noChangeArrowheads="1"/>
          </p:cNvSpPr>
          <p:nvPr>
            <p:ph type="dt" sz="quarter" idx="1"/>
          </p:nvPr>
        </p:nvSpPr>
        <p:spPr bwMode="auto">
          <a:xfrm>
            <a:off x="4025142" y="1"/>
            <a:ext cx="3078925" cy="511649"/>
          </a:xfrm>
          <a:prstGeom prst="rect">
            <a:avLst/>
          </a:prstGeom>
          <a:noFill/>
          <a:ln w="9525">
            <a:noFill/>
            <a:miter lim="800000"/>
            <a:headEnd/>
            <a:tailEnd/>
          </a:ln>
          <a:effectLst/>
        </p:spPr>
        <p:txBody>
          <a:bodyPr vert="horz" wrap="square" lIns="94739" tIns="47368" rIns="94739" bIns="47368" numCol="1" anchor="t" anchorCtr="0" compatLnSpc="1">
            <a:prstTxWarp prst="textNoShape">
              <a:avLst/>
            </a:prstTxWarp>
          </a:bodyPr>
          <a:lstStyle>
            <a:lvl1pPr algn="r" defTabSz="947421">
              <a:defRPr sz="1200">
                <a:latin typeface="Times" charset="0"/>
                <a:ea typeface="+mn-ea"/>
                <a:cs typeface="+mn-cs"/>
              </a:defRPr>
            </a:lvl1pPr>
          </a:lstStyle>
          <a:p>
            <a:pPr>
              <a:defRPr/>
            </a:pPr>
            <a:endParaRPr lang="en-GB"/>
          </a:p>
        </p:txBody>
      </p:sp>
      <p:sp>
        <p:nvSpPr>
          <p:cNvPr id="20484" name="Rectangle 4"/>
          <p:cNvSpPr>
            <a:spLocks noGrp="1" noChangeArrowheads="1"/>
          </p:cNvSpPr>
          <p:nvPr>
            <p:ph type="ftr" sz="quarter" idx="2"/>
          </p:nvPr>
        </p:nvSpPr>
        <p:spPr bwMode="auto">
          <a:xfrm>
            <a:off x="2" y="9722964"/>
            <a:ext cx="3078925" cy="511649"/>
          </a:xfrm>
          <a:prstGeom prst="rect">
            <a:avLst/>
          </a:prstGeom>
          <a:noFill/>
          <a:ln w="9525">
            <a:noFill/>
            <a:miter lim="800000"/>
            <a:headEnd/>
            <a:tailEnd/>
          </a:ln>
          <a:effectLst/>
        </p:spPr>
        <p:txBody>
          <a:bodyPr vert="horz" wrap="square" lIns="94739" tIns="47368" rIns="94739" bIns="47368" numCol="1" anchor="b" anchorCtr="0" compatLnSpc="1">
            <a:prstTxWarp prst="textNoShape">
              <a:avLst/>
            </a:prstTxWarp>
          </a:bodyPr>
          <a:lstStyle>
            <a:lvl1pPr defTabSz="947421">
              <a:defRPr sz="1200">
                <a:latin typeface="Times" charset="0"/>
                <a:ea typeface="+mn-ea"/>
                <a:cs typeface="+mn-cs"/>
              </a:defRPr>
            </a:lvl1pPr>
          </a:lstStyle>
          <a:p>
            <a:pPr>
              <a:defRPr/>
            </a:pPr>
            <a:endParaRPr lang="en-GB"/>
          </a:p>
        </p:txBody>
      </p:sp>
      <p:sp>
        <p:nvSpPr>
          <p:cNvPr id="20485" name="Rectangle 5"/>
          <p:cNvSpPr>
            <a:spLocks noGrp="1" noChangeArrowheads="1"/>
          </p:cNvSpPr>
          <p:nvPr>
            <p:ph type="sldNum" sz="quarter" idx="3"/>
          </p:nvPr>
        </p:nvSpPr>
        <p:spPr bwMode="auto">
          <a:xfrm>
            <a:off x="4025142" y="9722964"/>
            <a:ext cx="3078925" cy="511649"/>
          </a:xfrm>
          <a:prstGeom prst="rect">
            <a:avLst/>
          </a:prstGeom>
          <a:noFill/>
          <a:ln w="9525">
            <a:noFill/>
            <a:miter lim="800000"/>
            <a:headEnd/>
            <a:tailEnd/>
          </a:ln>
          <a:effectLst/>
        </p:spPr>
        <p:txBody>
          <a:bodyPr vert="horz" wrap="square" lIns="94739" tIns="47368" rIns="94739" bIns="47368" numCol="1" anchor="b" anchorCtr="0" compatLnSpc="1">
            <a:prstTxWarp prst="textNoShape">
              <a:avLst/>
            </a:prstTxWarp>
          </a:bodyPr>
          <a:lstStyle>
            <a:lvl1pPr algn="r">
              <a:defRPr sz="1200">
                <a:latin typeface="Times" charset="0"/>
              </a:defRPr>
            </a:lvl1pPr>
          </a:lstStyle>
          <a:p>
            <a:fld id="{6933EE46-3D22-4F3D-8C7C-BBA765D7ACC1}" type="slidenum">
              <a:rPr lang="en-GB"/>
              <a:pPr/>
              <a:t>‹N°›</a:t>
            </a:fld>
            <a:endParaRPr lang="en-GB"/>
          </a:p>
        </p:txBody>
      </p:sp>
    </p:spTree>
    <p:extLst>
      <p:ext uri="{BB962C8B-B14F-4D97-AF65-F5344CB8AC3E}">
        <p14:creationId xmlns:p14="http://schemas.microsoft.com/office/powerpoint/2010/main" val="4002376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1"/>
            <a:ext cx="3078925" cy="511649"/>
          </a:xfrm>
          <a:prstGeom prst="rect">
            <a:avLst/>
          </a:prstGeom>
          <a:noFill/>
          <a:ln w="9525">
            <a:noFill/>
            <a:miter lim="800000"/>
            <a:headEnd/>
            <a:tailEnd/>
          </a:ln>
          <a:effectLst/>
        </p:spPr>
        <p:txBody>
          <a:bodyPr vert="horz" wrap="square" lIns="94739" tIns="47368" rIns="94739" bIns="47368" numCol="1" anchor="t" anchorCtr="0" compatLnSpc="1">
            <a:prstTxWarp prst="textNoShape">
              <a:avLst/>
            </a:prstTxWarp>
          </a:bodyPr>
          <a:lstStyle>
            <a:lvl1pPr defTabSz="947421">
              <a:defRPr sz="1200">
                <a:latin typeface="Times" charset="0"/>
                <a:ea typeface="+mn-ea"/>
                <a:cs typeface="+mn-cs"/>
              </a:defRPr>
            </a:lvl1pPr>
          </a:lstStyle>
          <a:p>
            <a:pPr>
              <a:defRPr/>
            </a:pPr>
            <a:endParaRPr lang="de-CH"/>
          </a:p>
        </p:txBody>
      </p:sp>
      <p:sp>
        <p:nvSpPr>
          <p:cNvPr id="8195" name="Rectangle 3"/>
          <p:cNvSpPr>
            <a:spLocks noGrp="1" noChangeArrowheads="1"/>
          </p:cNvSpPr>
          <p:nvPr>
            <p:ph type="dt" idx="1"/>
          </p:nvPr>
        </p:nvSpPr>
        <p:spPr bwMode="auto">
          <a:xfrm>
            <a:off x="4025142" y="1"/>
            <a:ext cx="3078925" cy="511649"/>
          </a:xfrm>
          <a:prstGeom prst="rect">
            <a:avLst/>
          </a:prstGeom>
          <a:noFill/>
          <a:ln w="9525">
            <a:noFill/>
            <a:miter lim="800000"/>
            <a:headEnd/>
            <a:tailEnd/>
          </a:ln>
          <a:effectLst/>
        </p:spPr>
        <p:txBody>
          <a:bodyPr vert="horz" wrap="square" lIns="94739" tIns="47368" rIns="94739" bIns="47368" numCol="1" anchor="t" anchorCtr="0" compatLnSpc="1">
            <a:prstTxWarp prst="textNoShape">
              <a:avLst/>
            </a:prstTxWarp>
          </a:bodyPr>
          <a:lstStyle>
            <a:lvl1pPr algn="r" defTabSz="947421">
              <a:defRPr sz="1200">
                <a:latin typeface="Times" charset="0"/>
                <a:ea typeface="+mn-ea"/>
                <a:cs typeface="+mn-cs"/>
              </a:defRPr>
            </a:lvl1pPr>
          </a:lstStyle>
          <a:p>
            <a:pPr>
              <a:defRPr/>
            </a:pPr>
            <a:endParaRPr lang="de-CH"/>
          </a:p>
        </p:txBody>
      </p:sp>
      <p:sp>
        <p:nvSpPr>
          <p:cNvPr id="16388"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47874" y="4861483"/>
            <a:ext cx="5208320" cy="4606475"/>
          </a:xfrm>
          <a:prstGeom prst="rect">
            <a:avLst/>
          </a:prstGeom>
          <a:noFill/>
          <a:ln w="9525">
            <a:noFill/>
            <a:miter lim="800000"/>
            <a:headEnd/>
            <a:tailEnd/>
          </a:ln>
          <a:effectLst/>
        </p:spPr>
        <p:txBody>
          <a:bodyPr vert="horz" wrap="square" lIns="94739" tIns="47368" rIns="94739" bIns="47368" numCol="1" anchor="t" anchorCtr="0" compatLnSpc="1">
            <a:prstTxWarp prst="textNoShape">
              <a:avLst/>
            </a:prstTxWarp>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8198" name="Rectangle 6"/>
          <p:cNvSpPr>
            <a:spLocks noGrp="1" noChangeArrowheads="1"/>
          </p:cNvSpPr>
          <p:nvPr>
            <p:ph type="ftr" sz="quarter" idx="4"/>
          </p:nvPr>
        </p:nvSpPr>
        <p:spPr bwMode="auto">
          <a:xfrm>
            <a:off x="2" y="9722964"/>
            <a:ext cx="3078925" cy="511649"/>
          </a:xfrm>
          <a:prstGeom prst="rect">
            <a:avLst/>
          </a:prstGeom>
          <a:noFill/>
          <a:ln w="9525">
            <a:noFill/>
            <a:miter lim="800000"/>
            <a:headEnd/>
            <a:tailEnd/>
          </a:ln>
          <a:effectLst/>
        </p:spPr>
        <p:txBody>
          <a:bodyPr vert="horz" wrap="square" lIns="94739" tIns="47368" rIns="94739" bIns="47368" numCol="1" anchor="b" anchorCtr="0" compatLnSpc="1">
            <a:prstTxWarp prst="textNoShape">
              <a:avLst/>
            </a:prstTxWarp>
          </a:bodyPr>
          <a:lstStyle>
            <a:lvl1pPr defTabSz="947421">
              <a:defRPr sz="1200">
                <a:latin typeface="Times" charset="0"/>
                <a:ea typeface="+mn-ea"/>
                <a:cs typeface="+mn-cs"/>
              </a:defRPr>
            </a:lvl1pPr>
          </a:lstStyle>
          <a:p>
            <a:pPr>
              <a:defRPr/>
            </a:pPr>
            <a:endParaRPr lang="de-CH"/>
          </a:p>
        </p:txBody>
      </p:sp>
      <p:sp>
        <p:nvSpPr>
          <p:cNvPr id="8199" name="Rectangle 7"/>
          <p:cNvSpPr>
            <a:spLocks noGrp="1" noChangeArrowheads="1"/>
          </p:cNvSpPr>
          <p:nvPr>
            <p:ph type="sldNum" sz="quarter" idx="5"/>
          </p:nvPr>
        </p:nvSpPr>
        <p:spPr bwMode="auto">
          <a:xfrm>
            <a:off x="4025142" y="9722964"/>
            <a:ext cx="3078925" cy="511649"/>
          </a:xfrm>
          <a:prstGeom prst="rect">
            <a:avLst/>
          </a:prstGeom>
          <a:noFill/>
          <a:ln w="9525">
            <a:noFill/>
            <a:miter lim="800000"/>
            <a:headEnd/>
            <a:tailEnd/>
          </a:ln>
          <a:effectLst/>
        </p:spPr>
        <p:txBody>
          <a:bodyPr vert="horz" wrap="square" lIns="94739" tIns="47368" rIns="94739" bIns="47368" numCol="1" anchor="b" anchorCtr="0" compatLnSpc="1">
            <a:prstTxWarp prst="textNoShape">
              <a:avLst/>
            </a:prstTxWarp>
          </a:bodyPr>
          <a:lstStyle>
            <a:lvl1pPr algn="r">
              <a:defRPr sz="1200">
                <a:latin typeface="Times" charset="0"/>
              </a:defRPr>
            </a:lvl1pPr>
          </a:lstStyle>
          <a:p>
            <a:fld id="{F894A5FD-EFAC-439D-A8A0-23144F107198}" type="slidenum">
              <a:rPr lang="de-CH"/>
              <a:pPr/>
              <a:t>‹N°›</a:t>
            </a:fld>
            <a:endParaRPr lang="de-CH"/>
          </a:p>
        </p:txBody>
      </p:sp>
    </p:spTree>
    <p:extLst>
      <p:ext uri="{BB962C8B-B14F-4D97-AF65-F5344CB8AC3E}">
        <p14:creationId xmlns:p14="http://schemas.microsoft.com/office/powerpoint/2010/main" val="1637452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34"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ncontres-woodrise.ch/program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b="1" dirty="0">
              <a:effectLst/>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1</a:t>
            </a:fld>
            <a:endParaRPr lang="de-CH"/>
          </a:p>
        </p:txBody>
      </p:sp>
    </p:spTree>
    <p:extLst>
      <p:ext uri="{BB962C8B-B14F-4D97-AF65-F5344CB8AC3E}">
        <p14:creationId xmlns:p14="http://schemas.microsoft.com/office/powerpoint/2010/main" val="1283977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latin typeface="Arial Narrow" panose="020B0606020202030204" pitchFamily="34" charset="0"/>
              </a:rPr>
              <a:t>Eine</a:t>
            </a:r>
            <a:r>
              <a:rPr lang="de-CH" baseline="0" dirty="0" smtClean="0">
                <a:latin typeface="Arial Narrow" panose="020B0606020202030204" pitchFamily="34" charset="0"/>
              </a:rPr>
              <a:t> Konkurrenzfähige Wald- und Holzwirtschaft muss nachfolgende Punkte bewältigen können:</a:t>
            </a:r>
            <a:endParaRPr lang="de-CH" dirty="0" smtClean="0">
              <a:latin typeface="Arial Narrow" panose="020B0606020202030204" pitchFamily="34" charset="0"/>
            </a:endParaRPr>
          </a:p>
          <a:p>
            <a:pPr indent="-298989">
              <a:buFontTx/>
              <a:buChar char="-"/>
            </a:pPr>
            <a:r>
              <a:rPr lang="de-CH" dirty="0" smtClean="0">
                <a:latin typeface="Arial Narrow" panose="020B0606020202030204" pitchFamily="34" charset="0"/>
              </a:rPr>
              <a:t>Die Holzernte nahm in der Folge des starken Frankens massiv ab (2015/16 minus 7%) und erholte</a:t>
            </a:r>
            <a:r>
              <a:rPr lang="de-CH" baseline="0" dirty="0" smtClean="0">
                <a:latin typeface="Arial Narrow" panose="020B0606020202030204" pitchFamily="34" charset="0"/>
              </a:rPr>
              <a:t> sich </a:t>
            </a:r>
            <a:r>
              <a:rPr lang="de-CH" baseline="0" dirty="0" smtClean="0">
                <a:solidFill>
                  <a:srgbClr val="FF0000"/>
                </a:solidFill>
                <a:latin typeface="Arial Narrow" panose="020B0606020202030204" pitchFamily="34" charset="0"/>
              </a:rPr>
              <a:t>2017/18 (plus 5%) </a:t>
            </a:r>
            <a:r>
              <a:rPr lang="de-CH" baseline="0" dirty="0" smtClean="0">
                <a:latin typeface="Arial Narrow" panose="020B0606020202030204" pitchFamily="34" charset="0"/>
              </a:rPr>
              <a:t>wieder etwas. </a:t>
            </a:r>
            <a:endParaRPr lang="de-CH" dirty="0" smtClean="0">
              <a:latin typeface="Arial Narrow" panose="020B0606020202030204" pitchFamily="34" charset="0"/>
            </a:endParaRPr>
          </a:p>
          <a:p>
            <a:pPr indent="-298989">
              <a:buFontTx/>
              <a:buChar char="-"/>
            </a:pPr>
            <a:r>
              <a:rPr lang="de-CH" dirty="0" smtClean="0">
                <a:latin typeface="Arial Narrow" panose="020B0606020202030204" pitchFamily="34" charset="0"/>
              </a:rPr>
              <a:t>Insb. sind</a:t>
            </a:r>
            <a:r>
              <a:rPr lang="de-CH" baseline="0" dirty="0" smtClean="0">
                <a:latin typeface="Arial Narrow" panose="020B0606020202030204" pitchFamily="34" charset="0"/>
              </a:rPr>
              <a:t> in der Waldwirtschaft kleinparzellierte Wälder (20% Privatwald durchschnittlich 1.5 ha/Eigentümer und 71% öffentliche Wald mit durchschnittlich 250 ha/Eigentümer) eine Herausforderung. Überbetriebliche Zusammenarbeiten sind Lösungsansätze.</a:t>
            </a:r>
          </a:p>
          <a:p>
            <a:pPr indent="-298989">
              <a:buFontTx/>
              <a:buChar char="-"/>
            </a:pPr>
            <a:r>
              <a:rPr lang="de-CH" baseline="0" dirty="0" smtClean="0">
                <a:latin typeface="Arial Narrow" panose="020B0606020202030204" pitchFamily="34" charset="0"/>
              </a:rPr>
              <a:t>Die Orographie der Schweiz ist eine Herausforderung für die Holzernte</a:t>
            </a:r>
          </a:p>
          <a:p>
            <a:pPr indent="-298989">
              <a:buFontTx/>
              <a:buChar char="-"/>
            </a:pPr>
            <a:r>
              <a:rPr lang="de-CH" baseline="0" dirty="0" smtClean="0">
                <a:latin typeface="Arial Narrow" panose="020B0606020202030204" pitchFamily="34" charset="0"/>
              </a:rPr>
              <a:t>Angebot: naturnaher Waldbau und Anpassung an Klimaänderung bringen immer mehr Laubholzarten in den Wald</a:t>
            </a:r>
          </a:p>
          <a:p>
            <a:pPr indent="-298989">
              <a:buFontTx/>
              <a:buChar char="-"/>
            </a:pPr>
            <a:r>
              <a:rPr lang="de-CH" baseline="0" dirty="0" smtClean="0">
                <a:latin typeface="Arial Narrow" panose="020B0606020202030204" pitchFamily="34" charset="0"/>
              </a:rPr>
              <a:t>Nachfrage: die Holzindustrie investiert in innovative Produkte (verleimte Produkte) und Prozesse, kann aber die Nachfrage noch nicht decken</a:t>
            </a:r>
          </a:p>
          <a:p>
            <a:pPr indent="-298989">
              <a:buFontTx/>
              <a:buChar char="-"/>
            </a:pPr>
            <a:r>
              <a:rPr lang="de-CH" baseline="0" dirty="0" smtClean="0">
                <a:latin typeface="Arial Narrow" panose="020B0606020202030204" pitchFamily="34" charset="0"/>
              </a:rPr>
              <a:t>Klimaerwärmung: Baumartenzusammensetzung (Richtung Laubholz); Stress auf den Wald (Hitze, Trockenheit, Sturm, Anfälligkeit auf Schadstoffe/Schädlinge)</a:t>
            </a:r>
          </a:p>
          <a:p>
            <a:pPr indent="-298989">
              <a:buFontTx/>
              <a:buChar char="-"/>
            </a:pPr>
            <a:endParaRPr lang="de-CH" dirty="0" smtClean="0">
              <a:latin typeface="Arial Narrow" panose="020B0606020202030204" pitchFamily="34" charset="0"/>
            </a:endParaRPr>
          </a:p>
          <a:p>
            <a:pPr indent="-298989">
              <a:buFontTx/>
              <a:buChar char="-"/>
            </a:pPr>
            <a:endParaRPr lang="de-CH" dirty="0">
              <a:latin typeface="Arial Narrow" panose="020B0606020202030204" pitchFamily="34" charset="0"/>
            </a:endParaRPr>
          </a:p>
          <a:p>
            <a:pPr marL="177991" indent="-474645">
              <a:buFont typeface="Symbol" panose="05050102010706020507" pitchFamily="18" charset="2"/>
              <a:buChar char="-"/>
            </a:pPr>
            <a:endParaRPr lang="fr-FR"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10</a:t>
            </a:fld>
            <a:endParaRPr lang="de-CH"/>
          </a:p>
        </p:txBody>
      </p:sp>
    </p:spTree>
    <p:extLst>
      <p:ext uri="{BB962C8B-B14F-4D97-AF65-F5344CB8AC3E}">
        <p14:creationId xmlns:p14="http://schemas.microsoft.com/office/powerpoint/2010/main" val="221918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37322" indent="-237322">
              <a:buAutoNum type="arabicPeriod"/>
            </a:pPr>
            <a:r>
              <a:rPr lang="fr-FR" dirty="0" smtClean="0">
                <a:latin typeface="Arial Narrow" panose="020B0606020202030204" pitchFamily="34" charset="0"/>
              </a:rPr>
              <a:t>Der </a:t>
            </a:r>
            <a:r>
              <a:rPr lang="fr-FR" b="1" dirty="0" err="1" smtClean="0">
                <a:latin typeface="Arial Narrow" panose="020B0606020202030204" pitchFamily="34" charset="0"/>
              </a:rPr>
              <a:t>Aktionsplan</a:t>
            </a:r>
            <a:r>
              <a:rPr lang="fr-FR" b="1" dirty="0" smtClean="0">
                <a:latin typeface="Arial Narrow" panose="020B0606020202030204" pitchFamily="34" charset="0"/>
              </a:rPr>
              <a:t> Holz </a:t>
            </a:r>
            <a:r>
              <a:rPr lang="fr-FR" dirty="0" smtClean="0">
                <a:latin typeface="Arial Narrow" panose="020B0606020202030204" pitchFamily="34" charset="0"/>
              </a:rPr>
              <a:t>des </a:t>
            </a:r>
            <a:r>
              <a:rPr lang="fr-FR" dirty="0" err="1" smtClean="0">
                <a:latin typeface="Arial Narrow" panose="020B0606020202030204" pitchFamily="34" charset="0"/>
              </a:rPr>
              <a:t>Bundes</a:t>
            </a:r>
            <a:r>
              <a:rPr lang="fr-FR" dirty="0" smtClean="0">
                <a:latin typeface="Arial Narrow" panose="020B0606020202030204" pitchFamily="34" charset="0"/>
              </a:rPr>
              <a:t> </a:t>
            </a:r>
            <a:r>
              <a:rPr lang="fr-FR" dirty="0" err="1" smtClean="0">
                <a:latin typeface="Arial Narrow" panose="020B0606020202030204" pitchFamily="34" charset="0"/>
              </a:rPr>
              <a:t>läuft</a:t>
            </a:r>
            <a:r>
              <a:rPr lang="fr-FR" dirty="0" smtClean="0">
                <a:latin typeface="Arial Narrow" panose="020B0606020202030204" pitchFamily="34" charset="0"/>
              </a:rPr>
              <a:t> </a:t>
            </a:r>
            <a:r>
              <a:rPr lang="fr-FR" dirty="0" err="1" smtClean="0">
                <a:latin typeface="Arial Narrow" panose="020B0606020202030204" pitchFamily="34" charset="0"/>
              </a:rPr>
              <a:t>aktuell</a:t>
            </a:r>
            <a:r>
              <a:rPr lang="fr-FR" dirty="0" smtClean="0">
                <a:latin typeface="Arial Narrow" panose="020B0606020202030204" pitchFamily="34" charset="0"/>
              </a:rPr>
              <a:t> in seiner </a:t>
            </a:r>
            <a:r>
              <a:rPr lang="fr-FR" dirty="0" err="1" smtClean="0">
                <a:latin typeface="Arial Narrow" panose="020B0606020202030204" pitchFamily="34" charset="0"/>
              </a:rPr>
              <a:t>dritten</a:t>
            </a:r>
            <a:r>
              <a:rPr lang="fr-FR" dirty="0" smtClean="0">
                <a:latin typeface="Arial Narrow" panose="020B0606020202030204" pitchFamily="34" charset="0"/>
              </a:rPr>
              <a:t> Phase von 2017-2020. </a:t>
            </a:r>
            <a:r>
              <a:rPr lang="fr-FR" dirty="0" err="1" smtClean="0">
                <a:latin typeface="Arial Narrow" panose="020B0606020202030204" pitchFamily="34" charset="0"/>
              </a:rPr>
              <a:t>Unterstützt</a:t>
            </a:r>
            <a:r>
              <a:rPr lang="fr-FR" dirty="0" smtClean="0">
                <a:latin typeface="Arial Narrow" panose="020B0606020202030204" pitchFamily="34" charset="0"/>
              </a:rPr>
              <a:t> </a:t>
            </a:r>
            <a:r>
              <a:rPr lang="fr-FR" dirty="0" err="1" smtClean="0">
                <a:latin typeface="Arial Narrow" panose="020B0606020202030204" pitchFamily="34" charset="0"/>
              </a:rPr>
              <a:t>werden</a:t>
            </a:r>
            <a:r>
              <a:rPr lang="fr-FR" dirty="0" smtClean="0">
                <a:latin typeface="Arial Narrow" panose="020B0606020202030204" pitchFamily="34" charset="0"/>
              </a:rPr>
              <a:t> </a:t>
            </a:r>
            <a:r>
              <a:rPr lang="fr-FR" dirty="0" err="1" smtClean="0">
                <a:latin typeface="Arial Narrow" panose="020B0606020202030204" pitchFamily="34" charset="0"/>
              </a:rPr>
              <a:t>Projekte</a:t>
            </a:r>
            <a:r>
              <a:rPr lang="fr-FR" dirty="0" smtClean="0">
                <a:latin typeface="Arial Narrow" panose="020B0606020202030204" pitchFamily="34" charset="0"/>
              </a:rPr>
              <a:t> </a:t>
            </a:r>
            <a:r>
              <a:rPr lang="fr-FR" dirty="0" err="1" smtClean="0">
                <a:latin typeface="Arial Narrow" panose="020B0606020202030204" pitchFamily="34" charset="0"/>
              </a:rPr>
              <a:t>für</a:t>
            </a:r>
            <a:r>
              <a:rPr lang="fr-FR" dirty="0" smtClean="0">
                <a:latin typeface="Arial Narrow" panose="020B0606020202030204" pitchFamily="34" charset="0"/>
              </a:rPr>
              <a:t> die </a:t>
            </a:r>
            <a:r>
              <a:rPr lang="fr-FR" dirty="0" err="1" smtClean="0">
                <a:latin typeface="Arial Narrow" panose="020B0606020202030204" pitchFamily="34" charset="0"/>
              </a:rPr>
              <a:t>optimierte</a:t>
            </a:r>
            <a:r>
              <a:rPr lang="fr-FR" dirty="0" smtClean="0">
                <a:latin typeface="Arial Narrow" panose="020B0606020202030204" pitchFamily="34" charset="0"/>
              </a:rPr>
              <a:t> </a:t>
            </a:r>
            <a:r>
              <a:rPr lang="fr-FR" dirty="0" err="1" smtClean="0">
                <a:latin typeface="Arial Narrow" panose="020B0606020202030204" pitchFamily="34" charset="0"/>
              </a:rPr>
              <a:t>Kaskadennutzung</a:t>
            </a:r>
            <a:r>
              <a:rPr lang="fr-FR" dirty="0" smtClean="0">
                <a:latin typeface="Arial Narrow" panose="020B0606020202030204" pitchFamily="34" charset="0"/>
              </a:rPr>
              <a:t>, </a:t>
            </a:r>
            <a:r>
              <a:rPr lang="fr-FR" dirty="0" err="1" smtClean="0">
                <a:latin typeface="Arial Narrow" panose="020B0606020202030204" pitchFamily="34" charset="0"/>
              </a:rPr>
              <a:t>für</a:t>
            </a:r>
            <a:r>
              <a:rPr lang="fr-FR" dirty="0" smtClean="0">
                <a:latin typeface="Arial Narrow" panose="020B0606020202030204" pitchFamily="34" charset="0"/>
              </a:rPr>
              <a:t> </a:t>
            </a:r>
            <a:r>
              <a:rPr lang="fr-FR" dirty="0" err="1" smtClean="0">
                <a:latin typeface="Arial Narrow" panose="020B0606020202030204" pitchFamily="34" charset="0"/>
              </a:rPr>
              <a:t>klimagerechtes</a:t>
            </a:r>
            <a:r>
              <a:rPr lang="fr-FR" dirty="0" smtClean="0">
                <a:latin typeface="Arial Narrow" panose="020B0606020202030204" pitchFamily="34" charset="0"/>
              </a:rPr>
              <a:t> </a:t>
            </a:r>
            <a:r>
              <a:rPr lang="fr-FR" dirty="0" err="1" smtClean="0">
                <a:latin typeface="Arial Narrow" panose="020B0606020202030204" pitchFamily="34" charset="0"/>
              </a:rPr>
              <a:t>Bauen</a:t>
            </a:r>
            <a:r>
              <a:rPr lang="fr-FR" dirty="0" smtClean="0">
                <a:latin typeface="Arial Narrow" panose="020B0606020202030204" pitchFamily="34" charset="0"/>
              </a:rPr>
              <a:t> und </a:t>
            </a:r>
            <a:r>
              <a:rPr lang="fr-FR" dirty="0" err="1" smtClean="0">
                <a:latin typeface="Arial Narrow" panose="020B0606020202030204" pitchFamily="34" charset="0"/>
              </a:rPr>
              <a:t>Sanieren</a:t>
            </a:r>
            <a:r>
              <a:rPr lang="fr-FR" dirty="0" smtClean="0">
                <a:latin typeface="Arial Narrow" panose="020B0606020202030204" pitchFamily="34" charset="0"/>
              </a:rPr>
              <a:t> </a:t>
            </a:r>
            <a:r>
              <a:rPr lang="fr-FR" dirty="0" err="1" smtClean="0">
                <a:latin typeface="Arial Narrow" panose="020B0606020202030204" pitchFamily="34" charset="0"/>
              </a:rPr>
              <a:t>sowie</a:t>
            </a:r>
            <a:r>
              <a:rPr lang="fr-FR" dirty="0" smtClean="0">
                <a:latin typeface="Arial Narrow" panose="020B0606020202030204" pitchFamily="34" charset="0"/>
              </a:rPr>
              <a:t> </a:t>
            </a:r>
            <a:r>
              <a:rPr lang="fr-FR" dirty="0" err="1" smtClean="0">
                <a:latin typeface="Arial Narrow" panose="020B0606020202030204" pitchFamily="34" charset="0"/>
              </a:rPr>
              <a:t>für</a:t>
            </a:r>
            <a:r>
              <a:rPr lang="fr-FR" dirty="0" smtClean="0">
                <a:latin typeface="Arial Narrow" panose="020B0606020202030204" pitchFamily="34" charset="0"/>
              </a:rPr>
              <a:t> </a:t>
            </a:r>
            <a:r>
              <a:rPr lang="fr-FR" dirty="0" err="1" smtClean="0">
                <a:latin typeface="Arial Narrow" panose="020B0606020202030204" pitchFamily="34" charset="0"/>
              </a:rPr>
              <a:t>Kommunikation</a:t>
            </a:r>
            <a:r>
              <a:rPr lang="fr-FR" dirty="0" smtClean="0">
                <a:latin typeface="Arial Narrow" panose="020B0606020202030204" pitchFamily="34" charset="0"/>
              </a:rPr>
              <a:t>, </a:t>
            </a:r>
            <a:r>
              <a:rPr lang="fr-FR" dirty="0" err="1" smtClean="0">
                <a:latin typeface="Arial Narrow" panose="020B0606020202030204" pitchFamily="34" charset="0"/>
              </a:rPr>
              <a:t>Wissenstransfer</a:t>
            </a:r>
            <a:r>
              <a:rPr lang="fr-FR" dirty="0" smtClean="0">
                <a:latin typeface="Arial Narrow" panose="020B0606020202030204" pitchFamily="34" charset="0"/>
              </a:rPr>
              <a:t> </a:t>
            </a:r>
            <a:r>
              <a:rPr lang="fr-FR" dirty="0" err="1" smtClean="0">
                <a:latin typeface="Arial Narrow" panose="020B0606020202030204" pitchFamily="34" charset="0"/>
              </a:rPr>
              <a:t>und</a:t>
            </a:r>
            <a:r>
              <a:rPr lang="fr-FR" dirty="0" smtClean="0">
                <a:latin typeface="Arial Narrow" panose="020B0606020202030204" pitchFamily="34" charset="0"/>
              </a:rPr>
              <a:t> </a:t>
            </a:r>
            <a:r>
              <a:rPr lang="fr-FR" dirty="0" err="1" smtClean="0">
                <a:latin typeface="Arial Narrow" panose="020B0606020202030204" pitchFamily="34" charset="0"/>
              </a:rPr>
              <a:t>Zusammenarbeit</a:t>
            </a:r>
            <a:r>
              <a:rPr lang="fr-FR" dirty="0" smtClean="0">
                <a:latin typeface="Arial Narrow" panose="020B0606020202030204" pitchFamily="34" charset="0"/>
              </a:rPr>
              <a:t>. </a:t>
            </a:r>
            <a:r>
              <a:rPr lang="fr-FR" b="1" dirty="0" err="1" smtClean="0">
                <a:latin typeface="Arial Narrow" panose="020B0606020202030204" pitchFamily="34" charset="0"/>
              </a:rPr>
              <a:t>Beispiele</a:t>
            </a:r>
            <a:r>
              <a:rPr lang="fr-FR" dirty="0" smtClean="0">
                <a:latin typeface="Arial Narrow" panose="020B0606020202030204" pitchFamily="34" charset="0"/>
              </a:rPr>
              <a:t> </a:t>
            </a:r>
            <a:r>
              <a:rPr lang="fr-FR" dirty="0" err="1" smtClean="0">
                <a:latin typeface="Arial Narrow" panose="020B0606020202030204" pitchFamily="34" charset="0"/>
              </a:rPr>
              <a:t>hierzu</a:t>
            </a:r>
            <a:r>
              <a:rPr lang="fr-FR" dirty="0" smtClean="0">
                <a:latin typeface="Arial Narrow" panose="020B0606020202030204" pitchFamily="34" charset="0"/>
              </a:rPr>
              <a:t> </a:t>
            </a:r>
            <a:r>
              <a:rPr lang="fr-FR" dirty="0" err="1" smtClean="0">
                <a:latin typeface="Arial Narrow" panose="020B0606020202030204" pitchFamily="34" charset="0"/>
              </a:rPr>
              <a:t>wären</a:t>
            </a:r>
            <a:r>
              <a:rPr lang="fr-FR" dirty="0" smtClean="0">
                <a:latin typeface="Arial Narrow" panose="020B0606020202030204" pitchFamily="34" charset="0"/>
              </a:rPr>
              <a:t>:</a:t>
            </a:r>
            <a:r>
              <a:rPr lang="fr-FR" baseline="0" dirty="0" smtClean="0">
                <a:latin typeface="Arial Narrow" panose="020B0606020202030204" pitchFamily="34" charset="0"/>
              </a:rPr>
              <a:t> </a:t>
            </a:r>
          </a:p>
          <a:p>
            <a:pPr marL="711256" lvl="1" indent="-237322">
              <a:buFont typeface="Arial" panose="020B0604020202020204" pitchFamily="34" charset="0"/>
              <a:buChar char="•"/>
            </a:pPr>
            <a:r>
              <a:rPr lang="fr-FR" baseline="0" dirty="0" smtClean="0">
                <a:latin typeface="Arial Narrow" panose="020B0606020202030204" pitchFamily="34" charset="0"/>
              </a:rPr>
              <a:t>Bei des Théâtre de </a:t>
            </a:r>
            <a:r>
              <a:rPr lang="fr-FR" baseline="0" dirty="0" err="1" smtClean="0">
                <a:latin typeface="Arial Narrow" panose="020B0606020202030204" pitchFamily="34" charset="0"/>
              </a:rPr>
              <a:t>Vidy</a:t>
            </a:r>
            <a:r>
              <a:rPr lang="fr-FR" baseline="0" dirty="0" smtClean="0">
                <a:latin typeface="Arial Narrow" panose="020B0606020202030204" pitchFamily="34" charset="0"/>
              </a:rPr>
              <a:t> in Lausanne; </a:t>
            </a:r>
          </a:p>
          <a:p>
            <a:pPr marL="711256" lvl="1" indent="-237322">
              <a:buFont typeface="Arial" panose="020B0604020202020204" pitchFamily="34" charset="0"/>
              <a:buChar char="•"/>
            </a:pPr>
            <a:r>
              <a:rPr lang="fr-FR" baseline="0" dirty="0" err="1" smtClean="0">
                <a:latin typeface="Arial Narrow" panose="020B0606020202030204" pitchFamily="34" charset="0"/>
              </a:rPr>
              <a:t>Förderung</a:t>
            </a:r>
            <a:r>
              <a:rPr lang="fr-FR" baseline="0" dirty="0" smtClean="0">
                <a:latin typeface="Arial Narrow" panose="020B0606020202030204" pitchFamily="34" charset="0"/>
              </a:rPr>
              <a:t> von 4 </a:t>
            </a:r>
            <a:r>
              <a:rPr lang="fr-FR" baseline="0" dirty="0" err="1" smtClean="0">
                <a:latin typeface="Arial Narrow" panose="020B0606020202030204" pitchFamily="34" charset="0"/>
              </a:rPr>
              <a:t>regionalen</a:t>
            </a:r>
            <a:r>
              <a:rPr lang="fr-FR" baseline="0" dirty="0" smtClean="0">
                <a:latin typeface="Arial Narrow" panose="020B0606020202030204" pitchFamily="34" charset="0"/>
              </a:rPr>
              <a:t> </a:t>
            </a:r>
            <a:r>
              <a:rPr lang="fr-FR" baseline="0" dirty="0" err="1" smtClean="0">
                <a:latin typeface="Arial Narrow" panose="020B0606020202030204" pitchFamily="34" charset="0"/>
              </a:rPr>
              <a:t>Wertschöpfungsketten</a:t>
            </a:r>
            <a:r>
              <a:rPr lang="fr-FR" baseline="0" dirty="0" smtClean="0">
                <a:latin typeface="Arial Narrow" panose="020B0606020202030204" pitchFamily="34" charset="0"/>
              </a:rPr>
              <a:t> </a:t>
            </a:r>
            <a:r>
              <a:rPr lang="fr-FR" baseline="0" dirty="0" err="1" smtClean="0">
                <a:latin typeface="Arial Narrow" panose="020B0606020202030204" pitchFamily="34" charset="0"/>
              </a:rPr>
              <a:t>für</a:t>
            </a:r>
            <a:r>
              <a:rPr lang="fr-FR" baseline="0" dirty="0" smtClean="0">
                <a:latin typeface="Arial Narrow" panose="020B0606020202030204" pitchFamily="34" charset="0"/>
              </a:rPr>
              <a:t> den </a:t>
            </a:r>
            <a:r>
              <a:rPr lang="fr-FR" baseline="0" dirty="0" err="1" smtClean="0">
                <a:latin typeface="Arial Narrow" panose="020B0606020202030204" pitchFamily="34" charset="0"/>
              </a:rPr>
              <a:t>Wissenstransfer</a:t>
            </a:r>
            <a:r>
              <a:rPr lang="fr-FR" baseline="0" dirty="0" smtClean="0">
                <a:latin typeface="Arial Narrow" panose="020B0606020202030204" pitchFamily="34" charset="0"/>
              </a:rPr>
              <a:t> </a:t>
            </a:r>
            <a:r>
              <a:rPr lang="fr-FR" baseline="0" dirty="0" err="1" smtClean="0">
                <a:latin typeface="Arial Narrow" panose="020B0606020202030204" pitchFamily="34" charset="0"/>
              </a:rPr>
              <a:t>und</a:t>
            </a:r>
            <a:r>
              <a:rPr lang="fr-FR" baseline="0" dirty="0" smtClean="0">
                <a:latin typeface="Arial Narrow" panose="020B0606020202030204" pitchFamily="34" charset="0"/>
              </a:rPr>
              <a:t> die </a:t>
            </a:r>
            <a:r>
              <a:rPr lang="fr-FR" baseline="0" dirty="0" err="1" smtClean="0">
                <a:latin typeface="Arial Narrow" panose="020B0606020202030204" pitchFamily="34" charset="0"/>
              </a:rPr>
              <a:t>Zusammenarbeit</a:t>
            </a:r>
            <a:r>
              <a:rPr lang="fr-FR" baseline="0" dirty="0" smtClean="0">
                <a:latin typeface="Arial Narrow" panose="020B0606020202030204" pitchFamily="34" charset="0"/>
              </a:rPr>
              <a:t> (</a:t>
            </a:r>
            <a:r>
              <a:rPr lang="fr-FR" baseline="0" dirty="0" err="1" smtClean="0">
                <a:latin typeface="Arial Narrow" panose="020B0606020202030204" pitchFamily="34" charset="0"/>
              </a:rPr>
              <a:t>darunter</a:t>
            </a:r>
            <a:r>
              <a:rPr lang="fr-FR" baseline="0" dirty="0" smtClean="0">
                <a:latin typeface="Arial Narrow" panose="020B0606020202030204" pitchFamily="34" charset="0"/>
              </a:rPr>
              <a:t> 2 in der </a:t>
            </a:r>
            <a:r>
              <a:rPr lang="fr-FR" baseline="0" dirty="0" err="1" smtClean="0">
                <a:latin typeface="Arial Narrow" panose="020B0606020202030204" pitchFamily="34" charset="0"/>
              </a:rPr>
              <a:t>Westschweiz</a:t>
            </a:r>
            <a:r>
              <a:rPr lang="fr-FR" baseline="0" dirty="0" smtClean="0">
                <a:latin typeface="Arial Narrow" panose="020B0606020202030204" pitchFamily="34" charset="0"/>
              </a:rPr>
              <a:t>); </a:t>
            </a:r>
          </a:p>
          <a:p>
            <a:pPr marL="711256" lvl="1" indent="-237322">
              <a:buFont typeface="Arial" panose="020B0604020202020204" pitchFamily="34" charset="0"/>
              <a:buChar char="•"/>
            </a:pPr>
            <a:r>
              <a:rPr lang="fr-FR" baseline="0" dirty="0" err="1" smtClean="0">
                <a:latin typeface="Arial Narrow" panose="020B0606020202030204" pitchFamily="34" charset="0"/>
              </a:rPr>
              <a:t>Sensibilisierungskampagne</a:t>
            </a:r>
            <a:r>
              <a:rPr lang="fr-FR" baseline="0" dirty="0" smtClean="0">
                <a:latin typeface="Arial Narrow" panose="020B0606020202030204" pitchFamily="34" charset="0"/>
              </a:rPr>
              <a:t> #WOODVETIA </a:t>
            </a:r>
            <a:r>
              <a:rPr lang="fr-FR" baseline="0" dirty="0" err="1" smtClean="0">
                <a:latin typeface="Arial Narrow" panose="020B0606020202030204" pitchFamily="34" charset="0"/>
              </a:rPr>
              <a:t>und</a:t>
            </a:r>
            <a:r>
              <a:rPr lang="fr-FR" baseline="0" dirty="0" smtClean="0">
                <a:latin typeface="Arial Narrow" panose="020B0606020202030204" pitchFamily="34" charset="0"/>
              </a:rPr>
              <a:t> Initiative/Marketing Schweizer Holz; </a:t>
            </a:r>
          </a:p>
          <a:p>
            <a:pPr marL="711256" lvl="1" indent="-237322">
              <a:buFont typeface="Arial" panose="020B0604020202020204" pitchFamily="34" charset="0"/>
              <a:buChar char="•"/>
            </a:pPr>
            <a:r>
              <a:rPr lang="fr-FR" baseline="0" dirty="0" err="1" smtClean="0">
                <a:latin typeface="Arial Narrow" panose="020B0606020202030204" pitchFamily="34" charset="0"/>
              </a:rPr>
              <a:t>Normen</a:t>
            </a:r>
            <a:r>
              <a:rPr lang="fr-FR" baseline="0" dirty="0" smtClean="0">
                <a:latin typeface="Arial Narrow" panose="020B0606020202030204" pitchFamily="34" charset="0"/>
              </a:rPr>
              <a:t> </a:t>
            </a:r>
            <a:r>
              <a:rPr lang="fr-FR" baseline="0" dirty="0" err="1" smtClean="0">
                <a:latin typeface="Arial Narrow" panose="020B0606020202030204" pitchFamily="34" charset="0"/>
              </a:rPr>
              <a:t>für</a:t>
            </a:r>
            <a:r>
              <a:rPr lang="fr-FR" baseline="0" dirty="0" smtClean="0">
                <a:latin typeface="Arial Narrow" panose="020B0606020202030204" pitchFamily="34" charset="0"/>
              </a:rPr>
              <a:t> </a:t>
            </a:r>
            <a:r>
              <a:rPr lang="fr-FR" baseline="0" dirty="0" err="1" smtClean="0">
                <a:latin typeface="Arial Narrow" panose="020B0606020202030204" pitchFamily="34" charset="0"/>
              </a:rPr>
              <a:t>dien</a:t>
            </a:r>
            <a:r>
              <a:rPr lang="fr-FR" baseline="0" dirty="0" smtClean="0">
                <a:latin typeface="Arial Narrow" panose="020B0606020202030204" pitchFamily="34" charset="0"/>
              </a:rPr>
              <a:t> </a:t>
            </a:r>
            <a:r>
              <a:rPr lang="fr-FR" baseline="0" dirty="0" err="1" smtClean="0">
                <a:latin typeface="Arial Narrow" panose="020B0606020202030204" pitchFamily="34" charset="0"/>
              </a:rPr>
              <a:t>Einsatz</a:t>
            </a:r>
            <a:r>
              <a:rPr lang="fr-FR" baseline="0" dirty="0" smtClean="0">
                <a:latin typeface="Arial Narrow" panose="020B0606020202030204" pitchFamily="34" charset="0"/>
              </a:rPr>
              <a:t> von </a:t>
            </a:r>
            <a:r>
              <a:rPr lang="fr-FR" baseline="0" dirty="0" err="1" smtClean="0">
                <a:latin typeface="Arial Narrow" panose="020B0606020202030204" pitchFamily="34" charset="0"/>
              </a:rPr>
              <a:t>Buchenholz</a:t>
            </a:r>
            <a:r>
              <a:rPr lang="fr-FR" baseline="0" dirty="0" smtClean="0">
                <a:latin typeface="Arial Narrow" panose="020B0606020202030204" pitchFamily="34" charset="0"/>
              </a:rPr>
              <a:t> </a:t>
            </a:r>
            <a:r>
              <a:rPr lang="fr-FR" baseline="0" dirty="0" err="1" smtClean="0">
                <a:latin typeface="Arial Narrow" panose="020B0606020202030204" pitchFamily="34" charset="0"/>
              </a:rPr>
              <a:t>im</a:t>
            </a:r>
            <a:r>
              <a:rPr lang="fr-FR" baseline="0" dirty="0" smtClean="0">
                <a:latin typeface="Arial Narrow" panose="020B0606020202030204" pitchFamily="34" charset="0"/>
              </a:rPr>
              <a:t> </a:t>
            </a:r>
            <a:r>
              <a:rPr lang="fr-FR" baseline="0" dirty="0" err="1" smtClean="0">
                <a:latin typeface="Arial Narrow" panose="020B0606020202030204" pitchFamily="34" charset="0"/>
              </a:rPr>
              <a:t>Hochbau</a:t>
            </a:r>
            <a:r>
              <a:rPr lang="fr-FR" baseline="0" dirty="0" smtClean="0">
                <a:latin typeface="Arial Narrow" panose="020B0606020202030204" pitchFamily="34" charset="0"/>
              </a:rPr>
              <a:t>; </a:t>
            </a:r>
          </a:p>
          <a:p>
            <a:pPr marL="711256" lvl="1" indent="-237322">
              <a:buFont typeface="Arial" panose="020B0604020202020204" pitchFamily="34" charset="0"/>
              <a:buChar char="•"/>
            </a:pPr>
            <a:r>
              <a:rPr lang="fr-FR" baseline="0" dirty="0" smtClean="0">
                <a:latin typeface="Arial Narrow" panose="020B0606020202030204" pitchFamily="34" charset="0"/>
              </a:rPr>
              <a:t>Prix </a:t>
            </a:r>
            <a:r>
              <a:rPr lang="fr-FR" baseline="0" dirty="0" err="1" smtClean="0">
                <a:latin typeface="Arial Narrow" panose="020B0606020202030204" pitchFamily="34" charset="0"/>
              </a:rPr>
              <a:t>Lignum</a:t>
            </a:r>
            <a:r>
              <a:rPr lang="fr-FR" baseline="0" dirty="0" smtClean="0">
                <a:latin typeface="Arial Narrow" panose="020B0606020202030204" pitchFamily="34" charset="0"/>
              </a:rPr>
              <a:t>; </a:t>
            </a:r>
          </a:p>
          <a:p>
            <a:pPr marL="711256" lvl="1" indent="-237322">
              <a:buFont typeface="Arial" panose="020B0604020202020204" pitchFamily="34" charset="0"/>
              <a:buChar char="•"/>
            </a:pPr>
            <a:r>
              <a:rPr lang="fr-FR" baseline="0" dirty="0" err="1" smtClean="0">
                <a:latin typeface="Arial Narrow" panose="020B0606020202030204" pitchFamily="34" charset="0"/>
              </a:rPr>
              <a:t>Grundlagen</a:t>
            </a:r>
            <a:r>
              <a:rPr lang="fr-FR" baseline="0" dirty="0" smtClean="0">
                <a:latin typeface="Arial Narrow" panose="020B0606020202030204" pitchFamily="34" charset="0"/>
              </a:rPr>
              <a:t> </a:t>
            </a:r>
            <a:r>
              <a:rPr lang="fr-FR" baseline="0" dirty="0" err="1" smtClean="0">
                <a:latin typeface="Arial Narrow" panose="020B0606020202030204" pitchFamily="34" charset="0"/>
              </a:rPr>
              <a:t>für</a:t>
            </a:r>
            <a:r>
              <a:rPr lang="fr-FR" baseline="0" dirty="0" smtClean="0">
                <a:latin typeface="Arial Narrow" panose="020B0606020202030204" pitchFamily="34" charset="0"/>
              </a:rPr>
              <a:t> </a:t>
            </a:r>
            <a:r>
              <a:rPr lang="fr-FR" baseline="0" dirty="0" err="1" smtClean="0">
                <a:latin typeface="Arial Narrow" panose="020B0606020202030204" pitchFamily="34" charset="0"/>
              </a:rPr>
              <a:t>Brandschutznormen</a:t>
            </a:r>
            <a:r>
              <a:rPr lang="fr-FR" baseline="0" dirty="0" smtClean="0">
                <a:latin typeface="Arial Narrow" panose="020B0606020202030204" pitchFamily="34" charset="0"/>
              </a:rPr>
              <a:t> und </a:t>
            </a:r>
            <a:r>
              <a:rPr lang="fr-FR" baseline="0" dirty="0" err="1" smtClean="0">
                <a:latin typeface="Arial Narrow" panose="020B0606020202030204" pitchFamily="34" charset="0"/>
              </a:rPr>
              <a:t>für</a:t>
            </a:r>
            <a:r>
              <a:rPr lang="fr-FR" baseline="0" dirty="0" smtClean="0">
                <a:latin typeface="Arial Narrow" panose="020B0606020202030204" pitchFamily="34" charset="0"/>
              </a:rPr>
              <a:t> </a:t>
            </a:r>
            <a:r>
              <a:rPr lang="fr-FR" baseline="0" dirty="0" err="1" smtClean="0">
                <a:latin typeface="Arial Narrow" panose="020B0606020202030204" pitchFamily="34" charset="0"/>
              </a:rPr>
              <a:t>Schallschutznormen</a:t>
            </a:r>
            <a:endParaRPr lang="fr-FR" baseline="0" dirty="0" smtClean="0">
              <a:latin typeface="Arial Narrow" panose="020B0606020202030204" pitchFamily="34" charset="0"/>
            </a:endParaRPr>
          </a:p>
          <a:p>
            <a:pPr marL="237322" indent="-237322">
              <a:buAutoNum type="arabicPeriod"/>
            </a:pPr>
            <a:r>
              <a:rPr lang="fr-FR" dirty="0" smtClean="0">
                <a:latin typeface="Arial Narrow" panose="020B0606020202030204" pitchFamily="34" charset="0"/>
              </a:rPr>
              <a:t>Der Wald- und </a:t>
            </a:r>
            <a:r>
              <a:rPr lang="fr-FR" dirty="0" err="1" smtClean="0">
                <a:latin typeface="Arial Narrow" panose="020B0606020202030204" pitchFamily="34" charset="0"/>
              </a:rPr>
              <a:t>Holzforschungsfonds</a:t>
            </a:r>
            <a:r>
              <a:rPr lang="fr-FR" dirty="0" smtClean="0">
                <a:latin typeface="Arial Narrow" panose="020B0606020202030204" pitchFamily="34" charset="0"/>
              </a:rPr>
              <a:t> von Bund und </a:t>
            </a:r>
            <a:r>
              <a:rPr lang="fr-FR" dirty="0" err="1" smtClean="0">
                <a:latin typeface="Arial Narrow" panose="020B0606020202030204" pitchFamily="34" charset="0"/>
              </a:rPr>
              <a:t>Kantonen</a:t>
            </a:r>
            <a:r>
              <a:rPr lang="fr-FR" dirty="0" smtClean="0">
                <a:latin typeface="Arial Narrow" panose="020B0606020202030204" pitchFamily="34" charset="0"/>
              </a:rPr>
              <a:t> </a:t>
            </a:r>
            <a:r>
              <a:rPr lang="fr-FR" dirty="0" err="1" smtClean="0">
                <a:latin typeface="Arial Narrow" panose="020B0606020202030204" pitchFamily="34" charset="0"/>
              </a:rPr>
              <a:t>unterstützt</a:t>
            </a:r>
            <a:r>
              <a:rPr lang="fr-FR" dirty="0" smtClean="0">
                <a:latin typeface="Arial Narrow" panose="020B0606020202030204" pitchFamily="34" charset="0"/>
              </a:rPr>
              <a:t> </a:t>
            </a:r>
            <a:r>
              <a:rPr lang="fr-FR" dirty="0" err="1" smtClean="0">
                <a:latin typeface="Arial Narrow" panose="020B0606020202030204" pitchFamily="34" charset="0"/>
              </a:rPr>
              <a:t>praxisnahe</a:t>
            </a:r>
            <a:r>
              <a:rPr lang="fr-FR" dirty="0" smtClean="0">
                <a:latin typeface="Arial Narrow" panose="020B0606020202030204" pitchFamily="34" charset="0"/>
              </a:rPr>
              <a:t> </a:t>
            </a:r>
            <a:r>
              <a:rPr lang="fr-FR" dirty="0" err="1" smtClean="0">
                <a:latin typeface="Arial Narrow" panose="020B0606020202030204" pitchFamily="34" charset="0"/>
              </a:rPr>
              <a:t>Forschung</a:t>
            </a:r>
            <a:r>
              <a:rPr lang="fr-FR" dirty="0" smtClean="0">
                <a:latin typeface="Arial Narrow" panose="020B0606020202030204" pitchFamily="34" charset="0"/>
              </a:rPr>
              <a:t> in der Wald- und </a:t>
            </a:r>
            <a:r>
              <a:rPr lang="fr-FR" dirty="0" err="1" smtClean="0">
                <a:latin typeface="Arial Narrow" panose="020B0606020202030204" pitchFamily="34" charset="0"/>
              </a:rPr>
              <a:t>Holzwirtschaft</a:t>
            </a:r>
            <a:endParaRPr lang="fr-FR" dirty="0" smtClean="0">
              <a:latin typeface="Arial Narrow" panose="020B0606020202030204" pitchFamily="34" charset="0"/>
            </a:endParaRPr>
          </a:p>
          <a:p>
            <a:pPr marL="237322" indent="-237322">
              <a:buAutoNum type="arabicPeriod"/>
            </a:pPr>
            <a:r>
              <a:rPr lang="fr-FR" dirty="0" smtClean="0">
                <a:latin typeface="Arial Narrow" panose="020B0606020202030204" pitchFamily="34" charset="0"/>
              </a:rPr>
              <a:t>Die </a:t>
            </a:r>
            <a:r>
              <a:rPr lang="fr-FR" dirty="0" err="1" smtClean="0">
                <a:latin typeface="Arial Narrow" panose="020B0606020202030204" pitchFamily="34" charset="0"/>
              </a:rPr>
              <a:t>Programmvereinbarungen</a:t>
            </a:r>
            <a:r>
              <a:rPr lang="fr-FR" dirty="0" smtClean="0">
                <a:latin typeface="Arial Narrow" panose="020B0606020202030204" pitchFamily="34" charset="0"/>
              </a:rPr>
              <a:t> Wald – </a:t>
            </a:r>
            <a:r>
              <a:rPr lang="fr-FR" dirty="0" err="1" smtClean="0">
                <a:latin typeface="Arial Narrow" panose="020B0606020202030204" pitchFamily="34" charset="0"/>
              </a:rPr>
              <a:t>Teilprogramm</a:t>
            </a:r>
            <a:r>
              <a:rPr lang="fr-FR" dirty="0" smtClean="0">
                <a:latin typeface="Arial Narrow" panose="020B0606020202030204" pitchFamily="34" charset="0"/>
              </a:rPr>
              <a:t> </a:t>
            </a:r>
            <a:r>
              <a:rPr lang="fr-FR" dirty="0" err="1" smtClean="0">
                <a:latin typeface="Arial Narrow" panose="020B0606020202030204" pitchFamily="34" charset="0"/>
              </a:rPr>
              <a:t>Waldbewirtschaftung</a:t>
            </a:r>
            <a:r>
              <a:rPr lang="fr-FR" dirty="0" smtClean="0">
                <a:latin typeface="Arial Narrow" panose="020B0606020202030204" pitchFamily="34" charset="0"/>
              </a:rPr>
              <a:t> </a:t>
            </a:r>
            <a:r>
              <a:rPr lang="fr-FR" dirty="0" err="1" smtClean="0">
                <a:latin typeface="Arial Narrow" panose="020B0606020202030204" pitchFamily="34" charset="0"/>
              </a:rPr>
              <a:t>legen</a:t>
            </a:r>
            <a:r>
              <a:rPr lang="fr-FR" dirty="0" smtClean="0">
                <a:latin typeface="Arial Narrow" panose="020B0606020202030204" pitchFamily="34" charset="0"/>
              </a:rPr>
              <a:t> den </a:t>
            </a:r>
            <a:r>
              <a:rPr lang="fr-FR" dirty="0" err="1" smtClean="0">
                <a:latin typeface="Arial Narrow" panose="020B0606020202030204" pitchFamily="34" charset="0"/>
              </a:rPr>
              <a:t>Fokus</a:t>
            </a:r>
            <a:r>
              <a:rPr lang="fr-FR" dirty="0" smtClean="0">
                <a:latin typeface="Arial Narrow" panose="020B0606020202030204" pitchFamily="34" charset="0"/>
              </a:rPr>
              <a:t> </a:t>
            </a:r>
            <a:r>
              <a:rPr lang="fr-FR" dirty="0" err="1" smtClean="0">
                <a:latin typeface="Arial Narrow" panose="020B0606020202030204" pitchFamily="34" charset="0"/>
              </a:rPr>
              <a:t>auf</a:t>
            </a:r>
            <a:r>
              <a:rPr lang="fr-FR" dirty="0" smtClean="0">
                <a:latin typeface="Arial Narrow" panose="020B0606020202030204" pitchFamily="34" charset="0"/>
              </a:rPr>
              <a:t> </a:t>
            </a:r>
            <a:r>
              <a:rPr lang="fr-FR" dirty="0" err="1" smtClean="0">
                <a:latin typeface="Arial Narrow" panose="020B0606020202030204" pitchFamily="34" charset="0"/>
              </a:rPr>
              <a:t>Strukturverbesserungen</a:t>
            </a:r>
            <a:r>
              <a:rPr lang="fr-FR" dirty="0" smtClean="0">
                <a:latin typeface="Arial Narrow" panose="020B0606020202030204" pitchFamily="34" charset="0"/>
              </a:rPr>
              <a:t>. </a:t>
            </a:r>
            <a:br>
              <a:rPr lang="fr-FR" dirty="0" smtClean="0">
                <a:latin typeface="Arial Narrow" panose="020B0606020202030204" pitchFamily="34" charset="0"/>
              </a:rPr>
            </a:br>
            <a:r>
              <a:rPr lang="fr-FR" dirty="0" smtClean="0">
                <a:latin typeface="Arial Narrow" panose="020B0606020202030204" pitchFamily="34" charset="0"/>
              </a:rPr>
              <a:t>Hier </a:t>
            </a:r>
            <a:r>
              <a:rPr lang="fr-FR" dirty="0" err="1" smtClean="0">
                <a:latin typeface="Arial Narrow" panose="020B0606020202030204" pitchFamily="34" charset="0"/>
              </a:rPr>
              <a:t>aufgeführt</a:t>
            </a:r>
            <a:r>
              <a:rPr lang="fr-FR" baseline="0" dirty="0" smtClean="0">
                <a:latin typeface="Arial Narrow" panose="020B0606020202030204" pitchFamily="34" charset="0"/>
              </a:rPr>
              <a:t> </a:t>
            </a:r>
            <a:r>
              <a:rPr lang="fr-FR" baseline="0" dirty="0" err="1" smtClean="0">
                <a:latin typeface="Arial Narrow" panose="020B0606020202030204" pitchFamily="34" charset="0"/>
              </a:rPr>
              <a:t>sind</a:t>
            </a:r>
            <a:r>
              <a:rPr lang="fr-FR" baseline="0" dirty="0" smtClean="0">
                <a:latin typeface="Arial Narrow" panose="020B0606020202030204" pitchFamily="34" charset="0"/>
              </a:rPr>
              <a:t> </a:t>
            </a:r>
            <a:r>
              <a:rPr lang="fr-FR" baseline="0" dirty="0" err="1" smtClean="0">
                <a:latin typeface="Arial Narrow" panose="020B0606020202030204" pitchFamily="34" charset="0"/>
              </a:rPr>
              <a:t>alle</a:t>
            </a:r>
            <a:r>
              <a:rPr lang="fr-FR" baseline="0" dirty="0" smtClean="0">
                <a:latin typeface="Arial Narrow" panose="020B0606020202030204" pitchFamily="34" charset="0"/>
              </a:rPr>
              <a:t> </a:t>
            </a:r>
            <a:r>
              <a:rPr lang="fr-FR" baseline="0" dirty="0" err="1" smtClean="0">
                <a:latin typeface="Arial Narrow" panose="020B0606020202030204" pitchFamily="34" charset="0"/>
              </a:rPr>
              <a:t>Waldspezifischen</a:t>
            </a:r>
            <a:r>
              <a:rPr lang="fr-FR" baseline="0" dirty="0" smtClean="0">
                <a:latin typeface="Arial Narrow" panose="020B0606020202030204" pitchFamily="34" charset="0"/>
              </a:rPr>
              <a:t> PV </a:t>
            </a:r>
            <a:r>
              <a:rPr lang="fr-FR" b="1" baseline="0" dirty="0" err="1" smtClean="0">
                <a:latin typeface="Arial Narrow" panose="020B0606020202030204" pitchFamily="34" charset="0"/>
              </a:rPr>
              <a:t>exkl</a:t>
            </a:r>
            <a:r>
              <a:rPr lang="fr-FR" b="1" baseline="0" dirty="0" smtClean="0">
                <a:latin typeface="Arial Narrow" panose="020B0606020202030204" pitchFamily="34" charset="0"/>
              </a:rPr>
              <a:t>. </a:t>
            </a:r>
            <a:r>
              <a:rPr lang="fr-FR" b="1" baseline="0" dirty="0" err="1" smtClean="0">
                <a:latin typeface="Arial Narrow" panose="020B0606020202030204" pitchFamily="34" charset="0"/>
              </a:rPr>
              <a:t>Schutzbauten</a:t>
            </a:r>
            <a:r>
              <a:rPr lang="fr-FR" b="1" baseline="0" dirty="0" smtClean="0">
                <a:latin typeface="Arial Narrow" panose="020B0606020202030204" pitchFamily="34" charset="0"/>
              </a:rPr>
              <a:t> (36.8 </a:t>
            </a:r>
            <a:r>
              <a:rPr lang="fr-FR" b="1" baseline="0" dirty="0" err="1" smtClean="0">
                <a:latin typeface="Arial Narrow" panose="020B0606020202030204" pitchFamily="34" charset="0"/>
              </a:rPr>
              <a:t>Mio</a:t>
            </a:r>
            <a:r>
              <a:rPr lang="fr-FR" b="1" baseline="0" dirty="0" smtClean="0">
                <a:latin typeface="Arial Narrow" panose="020B0606020202030204" pitchFamily="34" charset="0"/>
              </a:rPr>
              <a:t> CHF).</a:t>
            </a:r>
            <a:r>
              <a:rPr lang="fr-FR" baseline="0" dirty="0" smtClean="0">
                <a:latin typeface="Arial Narrow" panose="020B0606020202030204" pitchFamily="34" charset="0"/>
              </a:rPr>
              <a:t/>
            </a:r>
            <a:br>
              <a:rPr lang="fr-FR" baseline="0" dirty="0" smtClean="0">
                <a:latin typeface="Arial Narrow" panose="020B0606020202030204" pitchFamily="34" charset="0"/>
              </a:rPr>
            </a:br>
            <a:r>
              <a:rPr lang="fr-FR" baseline="0" dirty="0" err="1" smtClean="0">
                <a:latin typeface="Arial Narrow" panose="020B0606020202030204" pitchFamily="34" charset="0"/>
              </a:rPr>
              <a:t>Unter</a:t>
            </a:r>
            <a:r>
              <a:rPr lang="fr-FR" baseline="0" dirty="0" smtClean="0">
                <a:latin typeface="Arial Narrow" panose="020B0606020202030204" pitchFamily="34" charset="0"/>
              </a:rPr>
              <a:t> Gestion des forêts </a:t>
            </a:r>
            <a:r>
              <a:rPr lang="fr-FR" baseline="0" dirty="0" err="1" smtClean="0">
                <a:latin typeface="Arial Narrow" panose="020B0606020202030204" pitchFamily="34" charset="0"/>
              </a:rPr>
              <a:t>laufen</a:t>
            </a:r>
            <a:r>
              <a:rPr lang="fr-FR" baseline="0" dirty="0" smtClean="0">
                <a:latin typeface="Arial Narrow" panose="020B0606020202030204" pitchFamily="34" charset="0"/>
              </a:rPr>
              <a:t> Structures…; Desserte 0; planification, soins aux </a:t>
            </a:r>
            <a:r>
              <a:rPr lang="fr-FR" baseline="0" dirty="0" err="1" smtClean="0">
                <a:latin typeface="Arial Narrow" panose="020B0606020202030204" pitchFamily="34" charset="0"/>
              </a:rPr>
              <a:t>jenues</a:t>
            </a:r>
            <a:r>
              <a:rPr lang="fr-FR" baseline="0" dirty="0" smtClean="0">
                <a:latin typeface="Arial Narrow" panose="020B0606020202030204" pitchFamily="34" charset="0"/>
              </a:rPr>
              <a:t> peuplements, formation pratique</a:t>
            </a:r>
            <a:endParaRPr lang="fr-FR" dirty="0" smtClean="0">
              <a:latin typeface="Arial Narrow" panose="020B0606020202030204" pitchFamily="34" charset="0"/>
            </a:endParaRPr>
          </a:p>
          <a:p>
            <a:pPr marL="237322" indent="-237322">
              <a:buAutoNum type="arabicPeriod"/>
            </a:pPr>
            <a:r>
              <a:rPr lang="fr-FR" dirty="0" smtClean="0">
                <a:latin typeface="Arial Narrow" panose="020B0606020202030204" pitchFamily="34" charset="0"/>
              </a:rPr>
              <a:t>Mit </a:t>
            </a:r>
            <a:r>
              <a:rPr lang="fr-FR" dirty="0" err="1" smtClean="0">
                <a:latin typeface="Arial Narrow" panose="020B0606020202030204" pitchFamily="34" charset="0"/>
              </a:rPr>
              <a:t>dem</a:t>
            </a:r>
            <a:r>
              <a:rPr lang="fr-FR" dirty="0" smtClean="0">
                <a:latin typeface="Arial Narrow" panose="020B0606020202030204" pitchFamily="34" charset="0"/>
              </a:rPr>
              <a:t> </a:t>
            </a:r>
            <a:r>
              <a:rPr lang="fr-FR" dirty="0" err="1" smtClean="0">
                <a:latin typeface="Arial Narrow" panose="020B0606020202030204" pitchFamily="34" charset="0"/>
              </a:rPr>
              <a:t>Forstlichen</a:t>
            </a:r>
            <a:r>
              <a:rPr lang="fr-FR" dirty="0" smtClean="0">
                <a:latin typeface="Arial Narrow" panose="020B0606020202030204" pitchFamily="34" charset="0"/>
              </a:rPr>
              <a:t> </a:t>
            </a:r>
            <a:r>
              <a:rPr lang="fr-FR" dirty="0" err="1" smtClean="0">
                <a:latin typeface="Arial Narrow" panose="020B0606020202030204" pitchFamily="34" charset="0"/>
              </a:rPr>
              <a:t>Investitionskredit</a:t>
            </a:r>
            <a:r>
              <a:rPr lang="fr-FR" dirty="0" smtClean="0">
                <a:latin typeface="Arial Narrow" panose="020B0606020202030204" pitchFamily="34" charset="0"/>
              </a:rPr>
              <a:t> </a:t>
            </a:r>
            <a:r>
              <a:rPr lang="fr-FR" dirty="0" err="1" smtClean="0">
                <a:latin typeface="Arial Narrow" panose="020B0606020202030204" pitchFamily="34" charset="0"/>
              </a:rPr>
              <a:t>werden</a:t>
            </a:r>
            <a:r>
              <a:rPr lang="fr-FR" dirty="0" smtClean="0">
                <a:latin typeface="Arial Narrow" panose="020B0606020202030204" pitchFamily="34" charset="0"/>
              </a:rPr>
              <a:t> </a:t>
            </a:r>
            <a:r>
              <a:rPr lang="fr-FR" dirty="0" err="1" smtClean="0">
                <a:latin typeface="Arial Narrow" panose="020B0606020202030204" pitchFamily="34" charset="0"/>
              </a:rPr>
              <a:t>Darlehen</a:t>
            </a:r>
            <a:r>
              <a:rPr lang="fr-FR" dirty="0" smtClean="0">
                <a:latin typeface="Arial Narrow" panose="020B0606020202030204" pitchFamily="34" charset="0"/>
              </a:rPr>
              <a:t> </a:t>
            </a:r>
            <a:r>
              <a:rPr lang="fr-FR" dirty="0" err="1" smtClean="0">
                <a:latin typeface="Arial Narrow" panose="020B0606020202030204" pitchFamily="34" charset="0"/>
              </a:rPr>
              <a:t>für</a:t>
            </a:r>
            <a:r>
              <a:rPr lang="fr-FR" dirty="0" smtClean="0">
                <a:latin typeface="Arial Narrow" panose="020B0606020202030204" pitchFamily="34" charset="0"/>
              </a:rPr>
              <a:t> </a:t>
            </a:r>
            <a:r>
              <a:rPr lang="fr-FR" dirty="0" err="1" smtClean="0">
                <a:latin typeface="Arial Narrow" panose="020B0606020202030204" pitchFamily="34" charset="0"/>
              </a:rPr>
              <a:t>Investitionen</a:t>
            </a:r>
            <a:r>
              <a:rPr lang="fr-FR" dirty="0" smtClean="0">
                <a:latin typeface="Arial Narrow" panose="020B0606020202030204" pitchFamily="34" charset="0"/>
              </a:rPr>
              <a:t> </a:t>
            </a:r>
            <a:r>
              <a:rPr lang="fr-FR" dirty="0" err="1" smtClean="0">
                <a:latin typeface="Arial Narrow" panose="020B0606020202030204" pitchFamily="34" charset="0"/>
              </a:rPr>
              <a:t>im</a:t>
            </a:r>
            <a:r>
              <a:rPr lang="fr-FR" dirty="0" smtClean="0">
                <a:latin typeface="Arial Narrow" panose="020B0606020202030204" pitchFamily="34" charset="0"/>
              </a:rPr>
              <a:t> Wald </a:t>
            </a:r>
            <a:r>
              <a:rPr lang="fr-FR" dirty="0" err="1" smtClean="0">
                <a:latin typeface="Arial Narrow" panose="020B0606020202030204" pitchFamily="34" charset="0"/>
              </a:rPr>
              <a:t>getätigt</a:t>
            </a:r>
            <a:endParaRPr lang="fr-FR" dirty="0" smtClean="0">
              <a:latin typeface="Arial Narrow" panose="020B0606020202030204" pitchFamily="34" charset="0"/>
            </a:endParaRPr>
          </a:p>
          <a:p>
            <a:pPr marL="237322" indent="-237322">
              <a:buAutoNum type="arabicPeriod"/>
            </a:pPr>
            <a:endParaRPr lang="fr-FR" dirty="0">
              <a:latin typeface="Arial Narrow" panose="020B0606020202030204" pitchFamily="34" charset="0"/>
            </a:endParaRPr>
          </a:p>
          <a:p>
            <a:pPr marL="237322" indent="-237322">
              <a:buAutoNum type="arabicPeriod"/>
            </a:pPr>
            <a:r>
              <a:rPr lang="fr-FR" dirty="0" smtClean="0">
                <a:latin typeface="Arial Narrow" panose="020B0606020202030204" pitchFamily="34" charset="0"/>
              </a:rPr>
              <a:t>Es</a:t>
            </a:r>
            <a:r>
              <a:rPr lang="fr-FR" baseline="0" dirty="0" smtClean="0">
                <a:latin typeface="Arial Narrow" panose="020B0606020202030204" pitchFamily="34" charset="0"/>
              </a:rPr>
              <a:t> </a:t>
            </a:r>
            <a:r>
              <a:rPr lang="fr-FR" baseline="0" dirty="0" err="1" smtClean="0">
                <a:latin typeface="Arial Narrow" panose="020B0606020202030204" pitchFamily="34" charset="0"/>
              </a:rPr>
              <a:t>laufen</a:t>
            </a:r>
            <a:r>
              <a:rPr lang="fr-FR" baseline="0" dirty="0" smtClean="0">
                <a:latin typeface="Arial Narrow" panose="020B0606020202030204" pitchFamily="34" charset="0"/>
              </a:rPr>
              <a:t> </a:t>
            </a:r>
            <a:r>
              <a:rPr lang="fr-FR" baseline="0" dirty="0" err="1" smtClean="0">
                <a:latin typeface="Arial Narrow" panose="020B0606020202030204" pitchFamily="34" charset="0"/>
              </a:rPr>
              <a:t>viele</a:t>
            </a:r>
            <a:r>
              <a:rPr lang="fr-FR" baseline="0" dirty="0" smtClean="0">
                <a:latin typeface="Arial Narrow" panose="020B0606020202030204" pitchFamily="34" charset="0"/>
              </a:rPr>
              <a:t> </a:t>
            </a:r>
            <a:r>
              <a:rPr lang="fr-FR" baseline="0" dirty="0" err="1" smtClean="0">
                <a:latin typeface="Arial Narrow" panose="020B0606020202030204" pitchFamily="34" charset="0"/>
              </a:rPr>
              <a:t>politische</a:t>
            </a:r>
            <a:r>
              <a:rPr lang="fr-FR" baseline="0" dirty="0" smtClean="0">
                <a:latin typeface="Arial Narrow" panose="020B0606020202030204" pitchFamily="34" charset="0"/>
              </a:rPr>
              <a:t> </a:t>
            </a:r>
            <a:r>
              <a:rPr lang="fr-FR" dirty="0" err="1" smtClean="0">
                <a:latin typeface="Arial Narrow" panose="020B0606020202030204" pitchFamily="34" charset="0"/>
              </a:rPr>
              <a:t>Vorstösse</a:t>
            </a:r>
            <a:r>
              <a:rPr lang="fr-FR" dirty="0" smtClean="0">
                <a:latin typeface="Arial Narrow" panose="020B0606020202030204" pitchFamily="34" charset="0"/>
              </a:rPr>
              <a:t> welche </a:t>
            </a:r>
            <a:r>
              <a:rPr lang="fr-FR" dirty="0" err="1" smtClean="0">
                <a:latin typeface="Arial Narrow" panose="020B0606020202030204" pitchFamily="34" charset="0"/>
              </a:rPr>
              <a:t>einen</a:t>
            </a:r>
            <a:r>
              <a:rPr lang="fr-FR" dirty="0" smtClean="0">
                <a:latin typeface="Arial Narrow" panose="020B0606020202030204" pitchFamily="34" charset="0"/>
              </a:rPr>
              <a:t> </a:t>
            </a:r>
            <a:r>
              <a:rPr lang="fr-FR" dirty="0" err="1" smtClean="0">
                <a:latin typeface="Arial Narrow" panose="020B0606020202030204" pitchFamily="34" charset="0"/>
              </a:rPr>
              <a:t>Einfluss</a:t>
            </a:r>
            <a:r>
              <a:rPr lang="fr-FR" baseline="0" dirty="0" smtClean="0">
                <a:latin typeface="Arial Narrow" panose="020B0606020202030204" pitchFamily="34" charset="0"/>
              </a:rPr>
              <a:t> </a:t>
            </a:r>
            <a:r>
              <a:rPr lang="fr-FR" baseline="0" dirty="0" err="1" smtClean="0">
                <a:latin typeface="Arial Narrow" panose="020B0606020202030204" pitchFamily="34" charset="0"/>
              </a:rPr>
              <a:t>auf</a:t>
            </a:r>
            <a:r>
              <a:rPr lang="fr-FR" baseline="0" dirty="0" smtClean="0">
                <a:latin typeface="Arial Narrow" panose="020B0606020202030204" pitchFamily="34" charset="0"/>
              </a:rPr>
              <a:t> </a:t>
            </a:r>
            <a:r>
              <a:rPr lang="fr-FR" baseline="0" dirty="0" err="1" smtClean="0">
                <a:latin typeface="Arial Narrow" panose="020B0606020202030204" pitchFamily="34" charset="0"/>
              </a:rPr>
              <a:t>Förderinstrumente</a:t>
            </a:r>
            <a:r>
              <a:rPr lang="fr-FR" baseline="0" dirty="0" smtClean="0">
                <a:latin typeface="Arial Narrow" panose="020B0606020202030204" pitchFamily="34" charset="0"/>
              </a:rPr>
              <a:t> </a:t>
            </a:r>
            <a:r>
              <a:rPr lang="fr-FR" baseline="0" dirty="0" err="1" smtClean="0">
                <a:latin typeface="Arial Narrow" panose="020B0606020202030204" pitchFamily="34" charset="0"/>
              </a:rPr>
              <a:t>haben</a:t>
            </a:r>
            <a:r>
              <a:rPr lang="fr-FR" baseline="0" dirty="0" smtClean="0">
                <a:latin typeface="Arial Narrow" panose="020B0606020202030204" pitchFamily="34" charset="0"/>
              </a:rPr>
              <a:t> </a:t>
            </a:r>
            <a:r>
              <a:rPr lang="fr-FR" baseline="0" dirty="0" err="1" smtClean="0">
                <a:latin typeface="Arial Narrow" panose="020B0606020202030204" pitchFamily="34" charset="0"/>
              </a:rPr>
              <a:t>könnten</a:t>
            </a:r>
            <a:r>
              <a:rPr lang="fr-FR" baseline="0" dirty="0" smtClean="0">
                <a:latin typeface="Arial Narrow" panose="020B0606020202030204" pitchFamily="34" charset="0"/>
              </a:rPr>
              <a:t>.</a:t>
            </a:r>
            <a:r>
              <a:rPr lang="fr-FR" dirty="0" smtClean="0">
                <a:latin typeface="Arial Narrow" panose="020B0606020202030204" pitchFamily="34" charset="0"/>
              </a:rPr>
              <a:t> </a:t>
            </a:r>
          </a:p>
          <a:p>
            <a:pPr marL="237322" indent="-237322">
              <a:buAutoNum type="arabicPeriod"/>
            </a:pPr>
            <a:r>
              <a:rPr lang="fr-FR" dirty="0" smtClean="0">
                <a:latin typeface="Arial Narrow" panose="020B0606020202030204" pitchFamily="34" charset="0"/>
              </a:rPr>
              <a:t>Oder die </a:t>
            </a:r>
            <a:r>
              <a:rPr lang="fr-FR" dirty="0" err="1" smtClean="0">
                <a:latin typeface="Arial Narrow" panose="020B0606020202030204" pitchFamily="34" charset="0"/>
              </a:rPr>
              <a:t>Kommunikation</a:t>
            </a:r>
            <a:r>
              <a:rPr lang="fr-FR" dirty="0" smtClean="0">
                <a:latin typeface="Arial Narrow" panose="020B0606020202030204" pitchFamily="34" charset="0"/>
              </a:rPr>
              <a:t> </a:t>
            </a:r>
            <a:r>
              <a:rPr lang="fr-FR" dirty="0" err="1" smtClean="0">
                <a:latin typeface="Arial Narrow" panose="020B0606020202030204" pitchFamily="34" charset="0"/>
              </a:rPr>
              <a:t>insgesamt</a:t>
            </a:r>
            <a:r>
              <a:rPr lang="fr-FR" dirty="0" smtClean="0">
                <a:latin typeface="Arial Narrow" panose="020B0606020202030204" pitchFamily="34" charset="0"/>
              </a:rPr>
              <a:t>. ZB. </a:t>
            </a:r>
            <a:r>
              <a:rPr lang="fr-FR" dirty="0" err="1" smtClean="0">
                <a:latin typeface="Arial Narrow" panose="020B0606020202030204" pitchFamily="34" charset="0"/>
              </a:rPr>
              <a:t>war</a:t>
            </a:r>
            <a:r>
              <a:rPr lang="fr-FR" dirty="0" smtClean="0">
                <a:latin typeface="Arial Narrow" panose="020B0606020202030204" pitchFamily="34" charset="0"/>
              </a:rPr>
              <a:t> die </a:t>
            </a:r>
            <a:r>
              <a:rPr lang="fr-FR" dirty="0" err="1" smtClean="0">
                <a:latin typeface="Arial Narrow" panose="020B0606020202030204" pitchFamily="34" charset="0"/>
              </a:rPr>
              <a:t>Nummer</a:t>
            </a:r>
            <a:r>
              <a:rPr lang="fr-FR" dirty="0" smtClean="0">
                <a:latin typeface="Arial Narrow" panose="020B0606020202030204" pitchFamily="34" charset="0"/>
              </a:rPr>
              <a:t> 2/2018 des BAFU-</a:t>
            </a:r>
            <a:r>
              <a:rPr lang="fr-FR" dirty="0" err="1" smtClean="0">
                <a:latin typeface="Arial Narrow" panose="020B0606020202030204" pitchFamily="34" charset="0"/>
              </a:rPr>
              <a:t>Magazins</a:t>
            </a:r>
            <a:r>
              <a:rPr lang="fr-FR" dirty="0" smtClean="0">
                <a:latin typeface="Arial Narrow" panose="020B0606020202030204" pitchFamily="34" charset="0"/>
              </a:rPr>
              <a:t> </a:t>
            </a:r>
            <a:r>
              <a:rPr lang="fr-FR" dirty="0" err="1" smtClean="0">
                <a:latin typeface="Arial Narrow" panose="020B0606020202030204" pitchFamily="34" charset="0"/>
              </a:rPr>
              <a:t>Umwelt</a:t>
            </a:r>
            <a:r>
              <a:rPr lang="fr-FR" dirty="0" smtClean="0">
                <a:latin typeface="Arial Narrow" panose="020B0606020202030204" pitchFamily="34" charset="0"/>
              </a:rPr>
              <a:t> </a:t>
            </a:r>
            <a:r>
              <a:rPr lang="fr-FR" dirty="0" err="1" smtClean="0">
                <a:latin typeface="Arial Narrow" panose="020B0606020202030204" pitchFamily="34" charset="0"/>
              </a:rPr>
              <a:t>ganz</a:t>
            </a:r>
            <a:r>
              <a:rPr lang="fr-FR" dirty="0" smtClean="0">
                <a:latin typeface="Arial Narrow" panose="020B0606020202030204" pitchFamily="34" charset="0"/>
              </a:rPr>
              <a:t> </a:t>
            </a:r>
            <a:r>
              <a:rPr lang="fr-FR" dirty="0" err="1" smtClean="0">
                <a:latin typeface="Arial Narrow" panose="020B0606020202030204" pitchFamily="34" charset="0"/>
              </a:rPr>
              <a:t>dem</a:t>
            </a:r>
            <a:r>
              <a:rPr lang="fr-FR" dirty="0" smtClean="0">
                <a:latin typeface="Arial Narrow" panose="020B0606020202030204" pitchFamily="34" charset="0"/>
              </a:rPr>
              <a:t> Holz </a:t>
            </a:r>
            <a:r>
              <a:rPr lang="fr-FR" dirty="0" err="1" smtClean="0">
                <a:latin typeface="Arial Narrow" panose="020B0606020202030204" pitchFamily="34" charset="0"/>
              </a:rPr>
              <a:t>verschrieben</a:t>
            </a:r>
            <a:r>
              <a:rPr lang="fr-FR" dirty="0" smtClean="0">
                <a:latin typeface="Arial Narrow" panose="020B0606020202030204" pitchFamily="34" charset="0"/>
              </a:rPr>
              <a:t>…. </a:t>
            </a:r>
            <a:br>
              <a:rPr lang="fr-FR" dirty="0" smtClean="0">
                <a:latin typeface="Arial Narrow" panose="020B0606020202030204" pitchFamily="34" charset="0"/>
              </a:rPr>
            </a:br>
            <a:endParaRPr lang="fr-FR"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11</a:t>
            </a:fld>
            <a:endParaRPr lang="de-CH"/>
          </a:p>
        </p:txBody>
      </p:sp>
    </p:spTree>
    <p:extLst>
      <p:ext uri="{BB962C8B-B14F-4D97-AF65-F5344CB8AC3E}">
        <p14:creationId xmlns:p14="http://schemas.microsoft.com/office/powerpoint/2010/main" val="3373335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37322" indent="-237322">
              <a:buAutoNum type="arabicPeriod"/>
            </a:pPr>
            <a:endParaRPr lang="fr-FR"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12</a:t>
            </a:fld>
            <a:endParaRPr lang="de-CH"/>
          </a:p>
        </p:txBody>
      </p:sp>
    </p:spTree>
    <p:extLst>
      <p:ext uri="{BB962C8B-B14F-4D97-AF65-F5344CB8AC3E}">
        <p14:creationId xmlns:p14="http://schemas.microsoft.com/office/powerpoint/2010/main" val="265515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991" indent="-177991">
              <a:buFont typeface="Symbol" panose="05050102010706020507" pitchFamily="18" charset="2"/>
              <a:buChar char="-"/>
            </a:pPr>
            <a:r>
              <a:rPr lang="de-CH" dirty="0" smtClean="0">
                <a:latin typeface="Arial Narrow" panose="020B0606020202030204" pitchFamily="34" charset="0"/>
              </a:rPr>
              <a:t>Der Bund hat die</a:t>
            </a:r>
            <a:r>
              <a:rPr lang="de-CH" baseline="0" dirty="0" smtClean="0">
                <a:latin typeface="Arial Narrow" panose="020B0606020202030204" pitchFamily="34" charset="0"/>
              </a:rPr>
              <a:t> Branche seit 2001 darin unterstützt die Brandvorschriften 2005 und 2015 zu aktualisieren. Dies löste in der Folge jeweils einen regelrechten </a:t>
            </a:r>
            <a:r>
              <a:rPr lang="de-CH" baseline="0" dirty="0" err="1" smtClean="0">
                <a:latin typeface="Arial Narrow" panose="020B0606020202030204" pitchFamily="34" charset="0"/>
              </a:rPr>
              <a:t>Holzboom</a:t>
            </a:r>
            <a:r>
              <a:rPr lang="de-CH" baseline="0" dirty="0" smtClean="0">
                <a:latin typeface="Arial Narrow" panose="020B0606020202030204" pitchFamily="34" charset="0"/>
              </a:rPr>
              <a:t> aus</a:t>
            </a:r>
          </a:p>
          <a:p>
            <a:pPr marL="177991" indent="-177991">
              <a:buFont typeface="Symbol" panose="05050102010706020507" pitchFamily="18" charset="2"/>
              <a:buChar char="-"/>
            </a:pPr>
            <a:r>
              <a:rPr lang="de-CH" dirty="0" smtClean="0">
                <a:latin typeface="Arial Narrow" panose="020B0606020202030204" pitchFamily="34" charset="0"/>
              </a:rPr>
              <a:t>Die 2005 schweizweit eingeführten Brandschutzvorschriften der Vereinigung Kantonaler Feuerversicherungen VKF gaben Holz bis zu einer Feuerwiderstandsdauer von 60 Minuten zur Anwendung frei. Der Markt hat diese markante Öffnung für das Holz rasch aufgenommen. </a:t>
            </a:r>
          </a:p>
          <a:p>
            <a:pPr marL="177991" indent="-177991">
              <a:buFont typeface="Symbol" panose="05050102010706020507" pitchFamily="18" charset="2"/>
              <a:buChar char="-"/>
            </a:pPr>
            <a:r>
              <a:rPr lang="de-CH" dirty="0">
                <a:latin typeface="Arial Narrow" panose="020B0606020202030204" pitchFamily="34" charset="0"/>
              </a:rPr>
              <a:t>Konkret werden </a:t>
            </a:r>
            <a:r>
              <a:rPr lang="de-CH" dirty="0" smtClean="0">
                <a:latin typeface="Arial Narrow" panose="020B0606020202030204" pitchFamily="34" charset="0"/>
              </a:rPr>
              <a:t>seit 2015 brandschutztechnisch </a:t>
            </a:r>
            <a:r>
              <a:rPr lang="de-CH" dirty="0">
                <a:latin typeface="Arial Narrow" panose="020B0606020202030204" pitchFamily="34" charset="0"/>
              </a:rPr>
              <a:t>robuste, mit nichtbrennbaren Bekleidungen geschützte Holzbauteile der nichtbrennbaren Bauweise gleichgestellt. Die Vorschriftengeneration BSV 2015 schränkt somit Holztragwerke nicht mehr ein. Gebäude bis zu einer Gesamthöhe von 30 m sind nun möglich.</a:t>
            </a:r>
          </a:p>
        </p:txBody>
      </p:sp>
      <p:sp>
        <p:nvSpPr>
          <p:cNvPr id="4" name="Foliennummernplatzhalter 3"/>
          <p:cNvSpPr>
            <a:spLocks noGrp="1"/>
          </p:cNvSpPr>
          <p:nvPr>
            <p:ph type="sldNum" sz="quarter" idx="10"/>
          </p:nvPr>
        </p:nvSpPr>
        <p:spPr/>
        <p:txBody>
          <a:bodyPr/>
          <a:lstStyle/>
          <a:p>
            <a:fld id="{F894A5FD-EFAC-439D-A8A0-23144F107198}" type="slidenum">
              <a:rPr lang="de-CH" smtClean="0"/>
              <a:pPr/>
              <a:t>13</a:t>
            </a:fld>
            <a:endParaRPr lang="de-CH"/>
          </a:p>
        </p:txBody>
      </p:sp>
    </p:spTree>
    <p:extLst>
      <p:ext uri="{BB962C8B-B14F-4D97-AF65-F5344CB8AC3E}">
        <p14:creationId xmlns:p14="http://schemas.microsoft.com/office/powerpoint/2010/main" val="311322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991" indent="-177991">
              <a:buFont typeface="Symbol" panose="05050102010706020507" pitchFamily="18" charset="2"/>
              <a:buChar char="-"/>
            </a:pPr>
            <a:r>
              <a:rPr lang="de-CH" dirty="0" smtClean="0">
                <a:latin typeface="Arial Narrow" panose="020B0606020202030204" pitchFamily="34" charset="0"/>
              </a:rPr>
              <a:t>Seit 2014 setzt sich die gesamte Wald- und Holzkette erstmals gemeinsam für Schweizer Holz ein.</a:t>
            </a:r>
          </a:p>
          <a:p>
            <a:pPr marL="177991" indent="-177991">
              <a:buFont typeface="Symbol" panose="05050102010706020507" pitchFamily="18" charset="2"/>
              <a:buChar char="-"/>
            </a:pPr>
            <a:r>
              <a:rPr lang="de-CH" dirty="0" smtClean="0">
                <a:latin typeface="Arial Narrow" panose="020B0606020202030204" pitchFamily="34" charset="0"/>
              </a:rPr>
              <a:t>2018 wurde «Marketing Schweizer Holz» gebildet. Die Organisation wird namhaft vom Aktionsplan Holz unterstützt.</a:t>
            </a:r>
            <a:endParaRPr lang="de-CH"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14</a:t>
            </a:fld>
            <a:endParaRPr lang="de-CH"/>
          </a:p>
        </p:txBody>
      </p:sp>
    </p:spTree>
    <p:extLst>
      <p:ext uri="{BB962C8B-B14F-4D97-AF65-F5344CB8AC3E}">
        <p14:creationId xmlns:p14="http://schemas.microsoft.com/office/powerpoint/2010/main" val="3463483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991" indent="-177991">
              <a:buFont typeface="Symbol" panose="05050102010706020507" pitchFamily="18" charset="2"/>
              <a:buChar char="-"/>
            </a:pPr>
            <a:r>
              <a:rPr lang="de-CH" dirty="0" smtClean="0">
                <a:latin typeface="Arial Narrow" panose="020B0606020202030204" pitchFamily="34" charset="0"/>
              </a:rPr>
              <a:t>Der Prix Lignum zeichnet herausragende Holzarbeiten alle 3 Jahre in den verschiedenen Regionen aus. </a:t>
            </a:r>
          </a:p>
          <a:p>
            <a:pPr marL="177991" indent="-177991">
              <a:buFont typeface="Symbol" panose="05050102010706020507" pitchFamily="18" charset="2"/>
              <a:buChar char="-"/>
            </a:pPr>
            <a:r>
              <a:rPr lang="de-CH" dirty="0" smtClean="0">
                <a:latin typeface="Arial Narrow" panose="020B0606020202030204" pitchFamily="34" charset="0"/>
              </a:rPr>
              <a:t>Der Preis nimmt laufend an Beliebtheit zu und wurde letztmals im 2018 durchgeführt. </a:t>
            </a:r>
          </a:p>
          <a:p>
            <a:pPr marL="177991" indent="-177991">
              <a:buFont typeface="Symbol" panose="05050102010706020507" pitchFamily="18" charset="2"/>
              <a:buChar char="-"/>
            </a:pPr>
            <a:r>
              <a:rPr lang="de-CH" dirty="0" smtClean="0">
                <a:latin typeface="Arial Narrow" panose="020B0606020202030204" pitchFamily="34" charset="0"/>
              </a:rPr>
              <a:t>Erstmals gab es im 2018 einen Sonderpreis Schweizer Holz.</a:t>
            </a:r>
            <a:endParaRPr lang="de-CH"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15</a:t>
            </a:fld>
            <a:endParaRPr lang="de-CH"/>
          </a:p>
        </p:txBody>
      </p:sp>
    </p:spTree>
    <p:extLst>
      <p:ext uri="{BB962C8B-B14F-4D97-AF65-F5344CB8AC3E}">
        <p14:creationId xmlns:p14="http://schemas.microsoft.com/office/powerpoint/2010/main" val="2547291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F894A5FD-EFAC-439D-A8A0-23144F107198}" type="slidenum">
              <a:rPr lang="de-CH" smtClean="0"/>
              <a:pPr/>
              <a:t>16</a:t>
            </a:fld>
            <a:endParaRPr lang="de-CH"/>
          </a:p>
        </p:txBody>
      </p:sp>
    </p:spTree>
    <p:extLst>
      <p:ext uri="{BB962C8B-B14F-4D97-AF65-F5344CB8AC3E}">
        <p14:creationId xmlns:p14="http://schemas.microsoft.com/office/powerpoint/2010/main" val="408852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44706"/>
            <a:fld id="{290567FE-76D2-4F12-9957-BDF7ADCBDC75}" type="slidenum">
              <a:rPr lang="de-CH"/>
              <a:pPr defTabSz="944706"/>
              <a:t>2</a:t>
            </a:fld>
            <a:endParaRPr lang="de-CH"/>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47874" y="5172067"/>
            <a:ext cx="5208320" cy="4604841"/>
          </a:xfrm>
          <a:noFill/>
          <a:ln/>
        </p:spPr>
        <p:txBody>
          <a:bodyPr/>
          <a:lstStyle/>
          <a:p>
            <a:r>
              <a:rPr lang="de-CH" b="1" dirty="0" smtClean="0">
                <a:latin typeface="Arial Narrow" panose="020B0606020202030204" pitchFamily="34" charset="0"/>
                <a:cs typeface="Calibri" panose="020F0502020204030204" pitchFamily="34" charset="0"/>
              </a:rPr>
              <a:t>1) Titel </a:t>
            </a:r>
            <a:r>
              <a:rPr lang="de-CH" b="1" dirty="0">
                <a:latin typeface="Arial Narrow" panose="020B0606020202030204" pitchFamily="34" charset="0"/>
                <a:cs typeface="Calibri" panose="020F0502020204030204" pitchFamily="34" charset="0"/>
              </a:rPr>
              <a:t>der Präsentation</a:t>
            </a:r>
            <a:r>
              <a:rPr lang="de-CH" dirty="0">
                <a:latin typeface="Arial Narrow" panose="020B0606020202030204" pitchFamily="34" charset="0"/>
                <a:cs typeface="Calibri" panose="020F0502020204030204" pitchFamily="34" charset="0"/>
              </a:rPr>
              <a:t> gemäss </a:t>
            </a:r>
            <a:r>
              <a:rPr lang="de-CH" dirty="0">
                <a:latin typeface="Arial Narrow" panose="020B0606020202030204" pitchFamily="34" charset="0"/>
                <a:cs typeface="Calibri" panose="020F0502020204030204" pitchFamily="34" charset="0"/>
                <a:hlinkClick r:id="rId3"/>
              </a:rPr>
              <a:t>https://rencontres-woodrise.ch/programme/</a:t>
            </a:r>
            <a:r>
              <a:rPr lang="de-CH" dirty="0">
                <a:latin typeface="Arial Narrow" panose="020B0606020202030204" pitchFamily="34" charset="0"/>
                <a:cs typeface="Calibri" panose="020F0502020204030204" pitchFamily="34" charset="0"/>
              </a:rPr>
              <a:t> </a:t>
            </a:r>
            <a:r>
              <a:rPr lang="de-CH" dirty="0" smtClean="0">
                <a:latin typeface="Arial Narrow" panose="020B0606020202030204" pitchFamily="34" charset="0"/>
                <a:cs typeface="Calibri" panose="020F0502020204030204" pitchFamily="34" charset="0"/>
              </a:rPr>
              <a:t>:</a:t>
            </a:r>
            <a:endParaRPr lang="de-CH" dirty="0">
              <a:latin typeface="Arial Narrow" panose="020B0606020202030204" pitchFamily="34" charset="0"/>
              <a:cs typeface="Calibri" panose="020F0502020204030204" pitchFamily="34" charset="0"/>
            </a:endParaRPr>
          </a:p>
          <a:p>
            <a:r>
              <a:rPr lang="fr-FR" dirty="0">
                <a:latin typeface="Arial Narrow" panose="020B0606020202030204" pitchFamily="34" charset="0"/>
                <a:cs typeface="Calibri" panose="020F0502020204030204" pitchFamily="34" charset="0"/>
              </a:rPr>
              <a:t>Marc Chardonnens - Directeur de l’Office fédéral de l’Environnement (</a:t>
            </a:r>
            <a:r>
              <a:rPr lang="fr-FR" dirty="0" smtClean="0">
                <a:latin typeface="Arial Narrow" panose="020B0606020202030204" pitchFamily="34" charset="0"/>
                <a:cs typeface="Calibri" panose="020F0502020204030204" pitchFamily="34" charset="0"/>
              </a:rPr>
              <a:t>OFEV):</a:t>
            </a:r>
          </a:p>
          <a:p>
            <a:r>
              <a:rPr lang="fr-FR" b="1" dirty="0" err="1" smtClean="0">
                <a:latin typeface="Arial Narrow" panose="020B0606020202030204" pitchFamily="34" charset="0"/>
                <a:cs typeface="Calibri" panose="020F0502020204030204" pitchFamily="34" charset="0"/>
              </a:rPr>
              <a:t>Fokus</a:t>
            </a:r>
            <a:r>
              <a:rPr lang="fr-FR" b="1" dirty="0" smtClean="0">
                <a:latin typeface="Arial Narrow" panose="020B0606020202030204" pitchFamily="34" charset="0"/>
                <a:cs typeface="Calibri" panose="020F0502020204030204" pitchFamily="34" charset="0"/>
              </a:rPr>
              <a:t> </a:t>
            </a:r>
            <a:r>
              <a:rPr lang="fr-FR" b="1" dirty="0" err="1">
                <a:latin typeface="Arial Narrow" panose="020B0606020202030204" pitchFamily="34" charset="0"/>
                <a:cs typeface="Calibri" panose="020F0502020204030204" pitchFamily="34" charset="0"/>
              </a:rPr>
              <a:t>auf</a:t>
            </a:r>
            <a:r>
              <a:rPr lang="fr-FR" b="1" dirty="0">
                <a:latin typeface="Arial Narrow" panose="020B0606020202030204" pitchFamily="34" charset="0"/>
                <a:cs typeface="Calibri" panose="020F0502020204030204" pitchFamily="34" charset="0"/>
              </a:rPr>
              <a:t> die </a:t>
            </a:r>
            <a:r>
              <a:rPr lang="fr-FR" b="1" dirty="0" err="1">
                <a:latin typeface="Arial Narrow" panose="020B0606020202030204" pitchFamily="34" charset="0"/>
                <a:cs typeface="Calibri" panose="020F0502020204030204" pitchFamily="34" charset="0"/>
              </a:rPr>
              <a:t>Bedeutung</a:t>
            </a:r>
            <a:r>
              <a:rPr lang="fr-FR" b="1" dirty="0">
                <a:latin typeface="Arial Narrow" panose="020B0606020202030204" pitchFamily="34" charset="0"/>
                <a:cs typeface="Calibri" panose="020F0502020204030204" pitchFamily="34" charset="0"/>
              </a:rPr>
              <a:t> der Wald- und </a:t>
            </a:r>
            <a:r>
              <a:rPr lang="fr-FR" b="1" dirty="0" err="1">
                <a:latin typeface="Arial Narrow" panose="020B0606020202030204" pitchFamily="34" charset="0"/>
                <a:cs typeface="Calibri" panose="020F0502020204030204" pitchFamily="34" charset="0"/>
              </a:rPr>
              <a:t>Holzwirtschaft</a:t>
            </a:r>
            <a:r>
              <a:rPr lang="fr-FR" b="1" dirty="0">
                <a:latin typeface="Arial Narrow" panose="020B0606020202030204" pitchFamily="34" charset="0"/>
                <a:cs typeface="Calibri" panose="020F0502020204030204" pitchFamily="34" charset="0"/>
              </a:rPr>
              <a:t> in der Schweiz </a:t>
            </a:r>
            <a:r>
              <a:rPr lang="fr-FR" b="1" dirty="0" err="1">
                <a:latin typeface="Arial Narrow" panose="020B0606020202030204" pitchFamily="34" charset="0"/>
                <a:cs typeface="Calibri" panose="020F0502020204030204" pitchFamily="34" charset="0"/>
              </a:rPr>
              <a:t>zu</a:t>
            </a:r>
            <a:r>
              <a:rPr lang="fr-FR" b="1" dirty="0">
                <a:latin typeface="Arial Narrow" panose="020B0606020202030204" pitchFamily="34" charset="0"/>
                <a:cs typeface="Calibri" panose="020F0502020204030204" pitchFamily="34" charset="0"/>
              </a:rPr>
              <a:t> </a:t>
            </a:r>
            <a:r>
              <a:rPr lang="fr-FR" b="1" dirty="0" err="1">
                <a:latin typeface="Arial Narrow" panose="020B0606020202030204" pitchFamily="34" charset="0"/>
                <a:cs typeface="Calibri" panose="020F0502020204030204" pitchFamily="34" charset="0"/>
              </a:rPr>
              <a:t>richten</a:t>
            </a:r>
            <a:r>
              <a:rPr lang="fr-FR" b="1" dirty="0">
                <a:latin typeface="Arial Narrow" panose="020B0606020202030204" pitchFamily="34" charset="0"/>
                <a:cs typeface="Calibri" panose="020F0502020204030204" pitchFamily="34" charset="0"/>
              </a:rPr>
              <a:t> und </a:t>
            </a:r>
            <a:r>
              <a:rPr lang="fr-FR" b="1" dirty="0" err="1">
                <a:latin typeface="Arial Narrow" panose="020B0606020202030204" pitchFamily="34" charset="0"/>
                <a:cs typeface="Calibri" panose="020F0502020204030204" pitchFamily="34" charset="0"/>
              </a:rPr>
              <a:t>zu</a:t>
            </a:r>
            <a:r>
              <a:rPr lang="fr-FR" b="1" dirty="0">
                <a:latin typeface="Arial Narrow" panose="020B0606020202030204" pitchFamily="34" charset="0"/>
                <a:cs typeface="Calibri" panose="020F0502020204030204" pitchFamily="34" charset="0"/>
              </a:rPr>
              <a:t> </a:t>
            </a:r>
            <a:r>
              <a:rPr lang="fr-FR" b="1" dirty="0" err="1">
                <a:latin typeface="Arial Narrow" panose="020B0606020202030204" pitchFamily="34" charset="0"/>
                <a:cs typeface="Calibri" panose="020F0502020204030204" pitchFamily="34" charset="0"/>
              </a:rPr>
              <a:t>zeigen</a:t>
            </a:r>
            <a:r>
              <a:rPr lang="fr-FR" b="1" dirty="0">
                <a:latin typeface="Arial Narrow" panose="020B0606020202030204" pitchFamily="34" charset="0"/>
                <a:cs typeface="Calibri" panose="020F0502020204030204" pitchFamily="34" charset="0"/>
              </a:rPr>
              <a:t>, </a:t>
            </a:r>
            <a:r>
              <a:rPr lang="fr-FR" b="1" dirty="0" err="1">
                <a:latin typeface="Arial Narrow" panose="020B0606020202030204" pitchFamily="34" charset="0"/>
                <a:cs typeface="Calibri" panose="020F0502020204030204" pitchFamily="34" charset="0"/>
              </a:rPr>
              <a:t>was</a:t>
            </a:r>
            <a:r>
              <a:rPr lang="fr-FR" b="1" dirty="0">
                <a:latin typeface="Arial Narrow" panose="020B0606020202030204" pitchFamily="34" charset="0"/>
                <a:cs typeface="Calibri" panose="020F0502020204030204" pitchFamily="34" charset="0"/>
              </a:rPr>
              <a:t> </a:t>
            </a:r>
            <a:r>
              <a:rPr lang="fr-FR" b="1" dirty="0" err="1">
                <a:latin typeface="Arial Narrow" panose="020B0606020202030204" pitchFamily="34" charset="0"/>
                <a:cs typeface="Calibri" panose="020F0502020204030204" pitchFamily="34" charset="0"/>
              </a:rPr>
              <a:t>wir</a:t>
            </a:r>
            <a:r>
              <a:rPr lang="fr-FR" b="1" dirty="0">
                <a:latin typeface="Arial Narrow" panose="020B0606020202030204" pitchFamily="34" charset="0"/>
                <a:cs typeface="Calibri" panose="020F0502020204030204" pitchFamily="34" charset="0"/>
              </a:rPr>
              <a:t> </a:t>
            </a:r>
            <a:r>
              <a:rPr lang="fr-FR" b="1" dirty="0" err="1">
                <a:latin typeface="Arial Narrow" panose="020B0606020202030204" pitchFamily="34" charset="0"/>
                <a:cs typeface="Calibri" panose="020F0502020204030204" pitchFamily="34" charset="0"/>
              </a:rPr>
              <a:t>tun</a:t>
            </a:r>
            <a:r>
              <a:rPr lang="fr-FR" b="1" dirty="0">
                <a:latin typeface="Arial Narrow" panose="020B0606020202030204" pitchFamily="34" charset="0"/>
                <a:cs typeface="Calibri" panose="020F0502020204030204" pitchFamily="34" charset="0"/>
              </a:rPr>
              <a:t> </a:t>
            </a:r>
            <a:r>
              <a:rPr lang="fr-FR" b="1" dirty="0" err="1">
                <a:latin typeface="Arial Narrow" panose="020B0606020202030204" pitchFamily="34" charset="0"/>
                <a:cs typeface="Calibri" panose="020F0502020204030204" pitchFamily="34" charset="0"/>
              </a:rPr>
              <a:t>im</a:t>
            </a:r>
            <a:r>
              <a:rPr lang="fr-FR" b="1" dirty="0">
                <a:latin typeface="Arial Narrow" panose="020B0606020202030204" pitchFamily="34" charset="0"/>
                <a:cs typeface="Calibri" panose="020F0502020204030204" pitchFamily="34" charset="0"/>
              </a:rPr>
              <a:t> </a:t>
            </a:r>
            <a:r>
              <a:rPr lang="fr-FR" b="1" dirty="0" err="1">
                <a:latin typeface="Arial Narrow" panose="020B0606020202030204" pitchFamily="34" charset="0"/>
                <a:cs typeface="Calibri" panose="020F0502020204030204" pitchFamily="34" charset="0"/>
              </a:rPr>
              <a:t>Rahmen</a:t>
            </a:r>
            <a:r>
              <a:rPr lang="fr-FR" b="1" dirty="0">
                <a:latin typeface="Arial Narrow" panose="020B0606020202030204" pitchFamily="34" charset="0"/>
                <a:cs typeface="Calibri" panose="020F0502020204030204" pitchFamily="34" charset="0"/>
              </a:rPr>
              <a:t> der </a:t>
            </a:r>
            <a:r>
              <a:rPr lang="fr-FR" b="1" dirty="0" err="1" smtClean="0">
                <a:latin typeface="Arial Narrow" panose="020B0606020202030204" pitchFamily="34" charset="0"/>
                <a:cs typeface="Calibri" panose="020F0502020204030204" pitchFamily="34" charset="0"/>
              </a:rPr>
              <a:t>Klima</a:t>
            </a:r>
            <a:r>
              <a:rPr lang="fr-FR" b="1" dirty="0" smtClean="0">
                <a:latin typeface="Arial Narrow" panose="020B0606020202030204" pitchFamily="34" charset="0"/>
                <a:cs typeface="Calibri" panose="020F0502020204030204" pitchFamily="34" charset="0"/>
              </a:rPr>
              <a:t>- Wald</a:t>
            </a:r>
            <a:r>
              <a:rPr lang="fr-FR" b="1" baseline="0" dirty="0" smtClean="0">
                <a:latin typeface="Arial Narrow" panose="020B0606020202030204" pitchFamily="34" charset="0"/>
                <a:cs typeface="Calibri" panose="020F0502020204030204" pitchFamily="34" charset="0"/>
              </a:rPr>
              <a:t>- und </a:t>
            </a:r>
            <a:r>
              <a:rPr lang="fr-FR" b="1" dirty="0" smtClean="0">
                <a:latin typeface="Arial Narrow" panose="020B0606020202030204" pitchFamily="34" charset="0"/>
                <a:cs typeface="Calibri" panose="020F0502020204030204" pitchFamily="34" charset="0"/>
              </a:rPr>
              <a:t>RPH.</a:t>
            </a:r>
          </a:p>
          <a:p>
            <a:r>
              <a:rPr lang="fr-FR" b="1" dirty="0" smtClean="0">
                <a:latin typeface="Arial Narrow" panose="020B0606020202030204" pitchFamily="34" charset="0"/>
                <a:cs typeface="Calibri" panose="020F0502020204030204" pitchFamily="34" charset="0"/>
              </a:rPr>
              <a:t>2) </a:t>
            </a:r>
            <a:r>
              <a:rPr lang="fr-FR" b="1" dirty="0" err="1" smtClean="0">
                <a:latin typeface="Arial Narrow" panose="020B0606020202030204" pitchFamily="34" charset="0"/>
                <a:cs typeface="Calibri" panose="020F0502020204030204" pitchFamily="34" charset="0"/>
              </a:rPr>
              <a:t>Dauer</a:t>
            </a:r>
            <a:r>
              <a:rPr lang="fr-FR" b="1" dirty="0" smtClean="0">
                <a:latin typeface="Arial Narrow" panose="020B0606020202030204" pitchFamily="34" charset="0"/>
                <a:cs typeface="Calibri" panose="020F0502020204030204" pitchFamily="34" charset="0"/>
              </a:rPr>
              <a:t> der </a:t>
            </a:r>
            <a:r>
              <a:rPr lang="fr-FR" b="1" dirty="0" err="1" smtClean="0">
                <a:latin typeface="Arial Narrow" panose="020B0606020202030204" pitchFamily="34" charset="0"/>
                <a:cs typeface="Calibri" panose="020F0502020204030204" pitchFamily="34" charset="0"/>
              </a:rPr>
              <a:t>Präsentation</a:t>
            </a:r>
            <a:r>
              <a:rPr lang="fr-FR" b="1" dirty="0" smtClean="0">
                <a:latin typeface="Arial Narrow" panose="020B0606020202030204" pitchFamily="34" charset="0"/>
                <a:cs typeface="Calibri" panose="020F0502020204030204" pitchFamily="34" charset="0"/>
              </a:rPr>
              <a:t>: 1h00 </a:t>
            </a:r>
            <a:r>
              <a:rPr lang="fr-FR" b="1" dirty="0" err="1" smtClean="0">
                <a:latin typeface="Arial Narrow" panose="020B0606020202030204" pitchFamily="34" charset="0"/>
                <a:cs typeface="Calibri" panose="020F0502020204030204" pitchFamily="34" charset="0"/>
              </a:rPr>
              <a:t>für</a:t>
            </a:r>
            <a:r>
              <a:rPr lang="fr-FR" b="1" dirty="0" smtClean="0">
                <a:latin typeface="Arial Narrow" panose="020B0606020202030204" pitchFamily="34" charset="0"/>
                <a:cs typeface="Calibri" panose="020F0502020204030204" pitchFamily="34" charset="0"/>
              </a:rPr>
              <a:t> 4 </a:t>
            </a:r>
            <a:r>
              <a:rPr lang="fr-FR" b="1" dirty="0" err="1" smtClean="0">
                <a:latin typeface="Arial Narrow" panose="020B0606020202030204" pitchFamily="34" charset="0"/>
                <a:cs typeface="Calibri" panose="020F0502020204030204" pitchFamily="34" charset="0"/>
              </a:rPr>
              <a:t>Referenten</a:t>
            </a:r>
            <a:r>
              <a:rPr lang="fr-FR" b="1" dirty="0" smtClean="0">
                <a:latin typeface="Arial Narrow" panose="020B0606020202030204" pitchFamily="34" charset="0"/>
                <a:cs typeface="Calibri" panose="020F0502020204030204" pitchFamily="34" charset="0"/>
              </a:rPr>
              <a:t>! 15’ (15 </a:t>
            </a:r>
            <a:r>
              <a:rPr lang="fr-FR" b="1" dirty="0" err="1" smtClean="0">
                <a:latin typeface="Arial Narrow" panose="020B0606020202030204" pitchFamily="34" charset="0"/>
                <a:cs typeface="Calibri" panose="020F0502020204030204" pitchFamily="34" charset="0"/>
              </a:rPr>
              <a:t>Folien</a:t>
            </a:r>
            <a:r>
              <a:rPr lang="fr-FR" b="1" dirty="0" smtClean="0">
                <a:latin typeface="Arial Narrow" panose="020B0606020202030204" pitchFamily="34" charset="0"/>
                <a:cs typeface="Calibri" panose="020F0502020204030204" pitchFamily="34" charset="0"/>
              </a:rPr>
              <a:t>) pro </a:t>
            </a:r>
            <a:r>
              <a:rPr lang="fr-FR" b="1" dirty="0" err="1" smtClean="0">
                <a:latin typeface="Arial Narrow" panose="020B0606020202030204" pitchFamily="34" charset="0"/>
                <a:cs typeface="Calibri" panose="020F0502020204030204" pitchFamily="34" charset="0"/>
              </a:rPr>
              <a:t>Referent</a:t>
            </a:r>
            <a:endParaRPr lang="fr-FR" b="1" dirty="0">
              <a:latin typeface="Arial Narrow" panose="020B0606020202030204" pitchFamily="34" charset="0"/>
              <a:cs typeface="Calibri" panose="020F0502020204030204" pitchFamily="34" charset="0"/>
            </a:endParaRPr>
          </a:p>
          <a:p>
            <a:pPr marL="185655" indent="-185655" eaLnBrk="1" hangingPunct="1">
              <a:tabLst>
                <a:tab pos="185655" algn="l"/>
              </a:tabLst>
            </a:pPr>
            <a:endParaRPr lang="de-DE" sz="1500" b="1" dirty="0"/>
          </a:p>
        </p:txBody>
      </p:sp>
    </p:spTree>
    <p:extLst>
      <p:ext uri="{BB962C8B-B14F-4D97-AF65-F5344CB8AC3E}">
        <p14:creationId xmlns:p14="http://schemas.microsoft.com/office/powerpoint/2010/main" val="20741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894A5FD-EFAC-439D-A8A0-23144F107198}" type="slidenum">
              <a:rPr lang="de-CH" smtClean="0"/>
              <a:pPr/>
              <a:t>3</a:t>
            </a:fld>
            <a:endParaRPr lang="de-CH"/>
          </a:p>
        </p:txBody>
      </p:sp>
    </p:spTree>
    <p:extLst>
      <p:ext uri="{BB962C8B-B14F-4D97-AF65-F5344CB8AC3E}">
        <p14:creationId xmlns:p14="http://schemas.microsoft.com/office/powerpoint/2010/main" val="198019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smtClean="0">
              <a:latin typeface="Arial Narrow" panose="020B0606020202030204" pitchFamily="34" charset="0"/>
            </a:endParaRPr>
          </a:p>
          <a:p>
            <a:pPr marL="237322" indent="-237322">
              <a:buFont typeface="+mj-lt"/>
              <a:buAutoNum type="arabicPeriod"/>
            </a:pPr>
            <a:r>
              <a:rPr lang="de-CH" dirty="0" smtClean="0">
                <a:latin typeface="Arial Narrow" panose="020B0606020202030204" pitchFamily="34" charset="0"/>
              </a:rPr>
              <a:t>Im Schweizer Wald stehen 500 Millionen Bäume (gemäss LFI)</a:t>
            </a:r>
          </a:p>
          <a:p>
            <a:pPr marL="237322" indent="-237322">
              <a:buFont typeface="+mj-lt"/>
              <a:buAutoNum type="arabicPeriod"/>
            </a:pPr>
            <a:r>
              <a:rPr lang="de-CH" dirty="0" smtClean="0">
                <a:latin typeface="Arial Narrow" panose="020B0606020202030204" pitchFamily="34" charset="0"/>
              </a:rPr>
              <a:t>Der Schweizer Waldbewirtschaftungsstandard ist weltweite Spitze </a:t>
            </a:r>
          </a:p>
          <a:p>
            <a:pPr marL="237322" indent="-237322">
              <a:buFont typeface="+mj-lt"/>
              <a:buAutoNum type="arabicPeriod"/>
            </a:pPr>
            <a:r>
              <a:rPr lang="de-CH" dirty="0" smtClean="0">
                <a:latin typeface="Arial Narrow" panose="020B0606020202030204" pitchFamily="34" charset="0"/>
              </a:rPr>
              <a:t>Der Schweizer Wald ist wichtig für alle Lebewesen der Schweiz:</a:t>
            </a:r>
          </a:p>
          <a:p>
            <a:pPr marL="652636" lvl="1" indent="-177991">
              <a:buFont typeface="Arial" panose="020B0604020202020204" pitchFamily="34" charset="0"/>
              <a:buChar char="•"/>
            </a:pPr>
            <a:r>
              <a:rPr lang="de-CH" dirty="0" smtClean="0">
                <a:latin typeface="Arial Narrow" panose="020B0606020202030204" pitchFamily="34" charset="0"/>
              </a:rPr>
              <a:t>Die </a:t>
            </a:r>
            <a:r>
              <a:rPr lang="de-CH" dirty="0">
                <a:latin typeface="Arial Narrow" panose="020B0606020202030204" pitchFamily="34" charset="0"/>
              </a:rPr>
              <a:t>Hälfte des Waldes schützt die Schweizer Bevölkerung und Siedlungen</a:t>
            </a:r>
          </a:p>
          <a:p>
            <a:pPr marL="652636" lvl="1" indent="-177991">
              <a:buFont typeface="Arial" panose="020B0604020202020204" pitchFamily="34" charset="0"/>
              <a:buChar char="•"/>
            </a:pPr>
            <a:r>
              <a:rPr lang="de-CH" sz="2100" i="1" dirty="0">
                <a:solidFill>
                  <a:schemeClr val="bg2">
                    <a:lumMod val="75000"/>
                  </a:schemeClr>
                </a:solidFill>
                <a:latin typeface="Arial" pitchFamily="34" charset="0"/>
              </a:rPr>
              <a:t>Rund</a:t>
            </a:r>
            <a:r>
              <a:rPr lang="de-CH" dirty="0" smtClean="0">
                <a:latin typeface="Arial Narrow" panose="020B0606020202030204" pitchFamily="34" charset="0"/>
              </a:rPr>
              <a:t> 20’000 Tier- und Pflanzenarten gibt es im Wald, die Mehrheit der Brutvögel nistet im Wald ((</a:t>
            </a:r>
            <a:r>
              <a:rPr lang="de-CH" baseline="0" dirty="0" smtClean="0">
                <a:latin typeface="Arial Narrow" panose="020B0606020202030204" pitchFamily="34" charset="0"/>
              </a:rPr>
              <a:t>Gesamt-Biodiversität: </a:t>
            </a:r>
            <a:r>
              <a:rPr lang="de-CH" dirty="0" smtClean="0">
                <a:effectLst/>
              </a:rPr>
              <a:t>45'980 Pflanzen-, Tier- und Pilzarten sowie Mikroorganismen</a:t>
            </a:r>
            <a:r>
              <a:rPr lang="de-CH" baseline="0" dirty="0" smtClean="0">
                <a:latin typeface="Arial Narrow" panose="020B0606020202030204" pitchFamily="34" charset="0"/>
              </a:rPr>
              <a:t>)) </a:t>
            </a:r>
            <a:endParaRPr lang="de-CH" dirty="0" smtClean="0">
              <a:latin typeface="Arial Narrow" panose="020B0606020202030204" pitchFamily="34" charset="0"/>
            </a:endParaRPr>
          </a:p>
          <a:p>
            <a:pPr marL="652636" lvl="1" indent="-177991">
              <a:buFont typeface="Arial" panose="020B0604020202020204" pitchFamily="34" charset="0"/>
              <a:buChar char="•"/>
            </a:pPr>
            <a:r>
              <a:rPr lang="de-CH" dirty="0" smtClean="0">
                <a:latin typeface="Arial Narrow" panose="020B0606020202030204" pitchFamily="34" charset="0"/>
              </a:rPr>
              <a:t>40% des Trinkwassers wird im Wald gereinigt und gespeichert</a:t>
            </a:r>
          </a:p>
          <a:p>
            <a:pPr marL="652636" lvl="1" indent="-177991">
              <a:buFont typeface="Arial" panose="020B0604020202020204" pitchFamily="34" charset="0"/>
              <a:buChar char="•"/>
            </a:pPr>
            <a:r>
              <a:rPr lang="de-CH" dirty="0" smtClean="0">
                <a:latin typeface="Arial Narrow" panose="020B0606020202030204" pitchFamily="34" charset="0"/>
              </a:rPr>
              <a:t>90% der Bevölkerung besucht den Wald zur Erholung, er liegt quasi vor ihrer Haustür </a:t>
            </a:r>
          </a:p>
          <a:p>
            <a:pPr marL="177991" indent="-177991">
              <a:buFont typeface="Arial" panose="020B0604020202020204" pitchFamily="34" charset="0"/>
              <a:buChar char="•"/>
            </a:pPr>
            <a:endParaRPr lang="de-CH" dirty="0" smtClean="0"/>
          </a:p>
          <a:p>
            <a:r>
              <a:rPr lang="de-CH" dirty="0" smtClean="0"/>
              <a:t> </a:t>
            </a:r>
            <a:endParaRPr lang="de-CH" dirty="0"/>
          </a:p>
        </p:txBody>
      </p:sp>
      <p:sp>
        <p:nvSpPr>
          <p:cNvPr id="4" name="Foliennummernplatzhalter 3"/>
          <p:cNvSpPr>
            <a:spLocks noGrp="1"/>
          </p:cNvSpPr>
          <p:nvPr>
            <p:ph type="sldNum" sz="quarter" idx="10"/>
          </p:nvPr>
        </p:nvSpPr>
        <p:spPr/>
        <p:txBody>
          <a:bodyPr/>
          <a:lstStyle/>
          <a:p>
            <a:fld id="{F894A5FD-EFAC-439D-A8A0-23144F107198}" type="slidenum">
              <a:rPr lang="de-CH" smtClean="0"/>
              <a:pPr/>
              <a:t>4</a:t>
            </a:fld>
            <a:endParaRPr lang="de-CH"/>
          </a:p>
        </p:txBody>
      </p:sp>
    </p:spTree>
    <p:extLst>
      <p:ext uri="{BB962C8B-B14F-4D97-AF65-F5344CB8AC3E}">
        <p14:creationId xmlns:p14="http://schemas.microsoft.com/office/powerpoint/2010/main" val="140067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37322" indent="-237322">
              <a:buAutoNum type="arabicPeriod"/>
            </a:pPr>
            <a:r>
              <a:rPr lang="de-CH" dirty="0" smtClean="0">
                <a:latin typeface="Arial Narrow" panose="020B0606020202030204" pitchFamily="34" charset="0"/>
              </a:rPr>
              <a:t>Über 50% der Einnahmen in den Forstbetrieben stammen aus dem Holzerlös. 2017 stammen 40%</a:t>
            </a:r>
            <a:r>
              <a:rPr lang="de-CH" baseline="0" dirty="0" smtClean="0">
                <a:latin typeface="Arial Narrow" panose="020B0606020202030204" pitchFamily="34" charset="0"/>
              </a:rPr>
              <a:t> der Einnahmen aus Holzerlös (Stammholz), 35% (Dienstleistungen und Sachgüter wie </a:t>
            </a:r>
            <a:r>
              <a:rPr lang="de-CH" baseline="0" dirty="0" err="1" smtClean="0">
                <a:latin typeface="Arial Narrow" panose="020B0606020202030204" pitchFamily="34" charset="0"/>
              </a:rPr>
              <a:t>bsp.</a:t>
            </a:r>
            <a:r>
              <a:rPr lang="de-CH" baseline="0" dirty="0" smtClean="0">
                <a:latin typeface="Arial Narrow" panose="020B0606020202030204" pitchFamily="34" charset="0"/>
              </a:rPr>
              <a:t> Hackschnitzel = </a:t>
            </a:r>
            <a:r>
              <a:rPr lang="de-CH" baseline="0" dirty="0" err="1" smtClean="0">
                <a:latin typeface="Arial Narrow" panose="020B0606020202030204" pitchFamily="34" charset="0"/>
              </a:rPr>
              <a:t>copeau</a:t>
            </a:r>
            <a:r>
              <a:rPr lang="de-CH" baseline="0" dirty="0" smtClean="0">
                <a:latin typeface="Arial Narrow" panose="020B0606020202030204" pitchFamily="34" charset="0"/>
              </a:rPr>
              <a:t>)</a:t>
            </a:r>
            <a:endParaRPr lang="de-CH" dirty="0" smtClean="0">
              <a:latin typeface="Arial Narrow" panose="020B0606020202030204" pitchFamily="34" charset="0"/>
            </a:endParaRPr>
          </a:p>
          <a:p>
            <a:pPr marL="237322" indent="-237322">
              <a:buAutoNum type="arabicPeriod"/>
            </a:pPr>
            <a:r>
              <a:rPr lang="de-CH" dirty="0" smtClean="0">
                <a:latin typeface="Arial Narrow" panose="020B0606020202030204" pitchFamily="34" charset="0"/>
              </a:rPr>
              <a:t>Schweizer Holz birgt kaum graue Energie</a:t>
            </a:r>
          </a:p>
          <a:p>
            <a:pPr marL="237322" indent="-237322">
              <a:buAutoNum type="arabicPeriod"/>
            </a:pPr>
            <a:r>
              <a:rPr lang="de-CH" dirty="0" smtClean="0">
                <a:latin typeface="Arial Narrow" panose="020B0606020202030204" pitchFamily="34" charset="0"/>
              </a:rPr>
              <a:t>Schweizer Holz nutzen hilft dem Klimaschutz: </a:t>
            </a:r>
            <a:br>
              <a:rPr lang="de-CH" dirty="0" smtClean="0">
                <a:latin typeface="Arial Narrow" panose="020B0606020202030204" pitchFamily="34" charset="0"/>
              </a:rPr>
            </a:br>
            <a:r>
              <a:rPr lang="fr-FR" dirty="0">
                <a:latin typeface="Arial Narrow" panose="020B0606020202030204" pitchFamily="34" charset="0"/>
              </a:rPr>
              <a:t>L’économie forestière et l’industrie du bois apportent une importante contribution au découplage de la croissance économique et des émissions de CO2. Les produits en bois à longue durée de vie prolongent l’effet de stockage du CO2 de la forêt, et l’utilisation énergétique du bois, climatiquement neutre, permet de remplacer des agents énergétiques fossiles (effet de substitution). Ces deux effets contribuent à réduire la concentration de CO2 dans l’atmosphère</a:t>
            </a:r>
            <a:r>
              <a:rPr lang="fr-FR" dirty="0" smtClean="0">
                <a:latin typeface="Arial Narrow" panose="020B0606020202030204" pitchFamily="34" charset="0"/>
              </a:rPr>
              <a:t>. (source RPH)</a:t>
            </a:r>
          </a:p>
          <a:p>
            <a:pPr marL="237322" indent="-237322">
              <a:buAutoNum type="arabicPeriod"/>
            </a:pPr>
            <a:r>
              <a:rPr lang="fr-FR" dirty="0" err="1" smtClean="0">
                <a:latin typeface="Arial Narrow" panose="020B0606020202030204" pitchFamily="34" charset="0"/>
              </a:rPr>
              <a:t>Kaskadennutzung</a:t>
            </a:r>
            <a:r>
              <a:rPr lang="fr-FR" dirty="0" smtClean="0">
                <a:latin typeface="Arial Narrow" panose="020B0606020202030204" pitchFamily="34" charset="0"/>
              </a:rPr>
              <a:t>:</a:t>
            </a:r>
            <a:r>
              <a:rPr lang="fr-FR" baseline="0" dirty="0" smtClean="0">
                <a:latin typeface="Arial Narrow" panose="020B0606020202030204" pitchFamily="34" charset="0"/>
              </a:rPr>
              <a:t> </a:t>
            </a:r>
            <a:r>
              <a:rPr lang="fr-FR" baseline="0" dirty="0" err="1" smtClean="0">
                <a:latin typeface="Arial Narrow" panose="020B0606020202030204" pitchFamily="34" charset="0"/>
              </a:rPr>
              <a:t>Primär</a:t>
            </a:r>
            <a:r>
              <a:rPr lang="fr-FR" baseline="0" dirty="0" smtClean="0">
                <a:latin typeface="Arial Narrow" panose="020B0606020202030204" pitchFamily="34" charset="0"/>
              </a:rPr>
              <a:t> </a:t>
            </a:r>
            <a:r>
              <a:rPr lang="fr-FR" baseline="0" dirty="0" err="1" smtClean="0">
                <a:latin typeface="Arial Narrow" panose="020B0606020202030204" pitchFamily="34" charset="0"/>
              </a:rPr>
              <a:t>stoffliche</a:t>
            </a:r>
            <a:r>
              <a:rPr lang="fr-FR" baseline="0" dirty="0" smtClean="0">
                <a:latin typeface="Arial Narrow" panose="020B0606020202030204" pitchFamily="34" charset="0"/>
              </a:rPr>
              <a:t> </a:t>
            </a:r>
            <a:r>
              <a:rPr lang="fr-FR" baseline="0" dirty="0" err="1" smtClean="0">
                <a:latin typeface="Arial Narrow" panose="020B0606020202030204" pitchFamily="34" charset="0"/>
              </a:rPr>
              <a:t>Nutzung</a:t>
            </a:r>
            <a:r>
              <a:rPr lang="fr-FR" baseline="0" dirty="0" smtClean="0">
                <a:latin typeface="Arial Narrow" panose="020B0606020202030204" pitchFamily="34" charset="0"/>
              </a:rPr>
              <a:t> </a:t>
            </a:r>
            <a:r>
              <a:rPr lang="fr-FR" baseline="0" dirty="0" err="1" smtClean="0">
                <a:latin typeface="Arial Narrow" panose="020B0606020202030204" pitchFamily="34" charset="0"/>
              </a:rPr>
              <a:t>bei</a:t>
            </a:r>
            <a:r>
              <a:rPr lang="fr-FR" baseline="0" dirty="0" smtClean="0">
                <a:latin typeface="Arial Narrow" panose="020B0606020202030204" pitchFamily="34" charset="0"/>
              </a:rPr>
              <a:t> </a:t>
            </a:r>
            <a:r>
              <a:rPr lang="fr-FR" baseline="0" dirty="0" err="1" smtClean="0">
                <a:latin typeface="Arial Narrow" panose="020B0606020202030204" pitchFamily="34" charset="0"/>
              </a:rPr>
              <a:t>höherwertigen</a:t>
            </a:r>
            <a:r>
              <a:rPr lang="fr-FR" baseline="0" dirty="0" smtClean="0">
                <a:latin typeface="Arial Narrow" panose="020B0606020202030204" pitchFamily="34" charset="0"/>
              </a:rPr>
              <a:t> </a:t>
            </a:r>
            <a:r>
              <a:rPr lang="fr-FR" baseline="0" dirty="0" err="1" smtClean="0">
                <a:latin typeface="Arial Narrow" panose="020B0606020202030204" pitchFamily="34" charset="0"/>
              </a:rPr>
              <a:t>Sortimenten</a:t>
            </a:r>
            <a:r>
              <a:rPr lang="fr-FR" baseline="0" dirty="0" smtClean="0">
                <a:latin typeface="Arial Narrow" panose="020B0606020202030204" pitchFamily="34" charset="0"/>
              </a:rPr>
              <a:t>, </a:t>
            </a:r>
            <a:r>
              <a:rPr lang="fr-FR" baseline="0" dirty="0" err="1" smtClean="0">
                <a:latin typeface="Arial Narrow" panose="020B0606020202030204" pitchFamily="34" charset="0"/>
              </a:rPr>
              <a:t>bei</a:t>
            </a:r>
            <a:r>
              <a:rPr lang="fr-FR" baseline="0" dirty="0" smtClean="0">
                <a:latin typeface="Arial Narrow" panose="020B0606020202030204" pitchFamily="34" charset="0"/>
              </a:rPr>
              <a:t> </a:t>
            </a:r>
            <a:r>
              <a:rPr lang="fr-FR" baseline="0" dirty="0" err="1" smtClean="0">
                <a:latin typeface="Arial Narrow" panose="020B0606020202030204" pitchFamily="34" charset="0"/>
              </a:rPr>
              <a:t>niederen</a:t>
            </a:r>
            <a:r>
              <a:rPr lang="fr-FR" baseline="0" dirty="0" smtClean="0">
                <a:latin typeface="Arial Narrow" panose="020B0606020202030204" pitchFamily="34" charset="0"/>
              </a:rPr>
              <a:t> </a:t>
            </a:r>
            <a:r>
              <a:rPr lang="fr-FR" baseline="0" dirty="0" err="1" smtClean="0">
                <a:latin typeface="Arial Narrow" panose="020B0606020202030204" pitchFamily="34" charset="0"/>
              </a:rPr>
              <a:t>Sortimenten</a:t>
            </a:r>
            <a:r>
              <a:rPr lang="fr-FR" baseline="0" dirty="0" smtClean="0">
                <a:latin typeface="Arial Narrow" panose="020B0606020202030204" pitchFamily="34" charset="0"/>
              </a:rPr>
              <a:t> und </a:t>
            </a:r>
            <a:r>
              <a:rPr lang="fr-FR" baseline="0" dirty="0" err="1" smtClean="0">
                <a:latin typeface="Arial Narrow" panose="020B0606020202030204" pitchFamily="34" charset="0"/>
              </a:rPr>
              <a:t>am</a:t>
            </a:r>
            <a:r>
              <a:rPr lang="fr-FR" baseline="0" dirty="0" smtClean="0">
                <a:latin typeface="Arial Narrow" panose="020B0606020202030204" pitchFamily="34" charset="0"/>
              </a:rPr>
              <a:t> Ende des </a:t>
            </a:r>
            <a:r>
              <a:rPr lang="fr-FR" baseline="0" dirty="0" err="1" smtClean="0">
                <a:latin typeface="Arial Narrow" panose="020B0606020202030204" pitchFamily="34" charset="0"/>
              </a:rPr>
              <a:t>Lebenszyklus</a:t>
            </a:r>
            <a:r>
              <a:rPr lang="fr-FR" baseline="0" dirty="0" smtClean="0">
                <a:latin typeface="Arial Narrow" panose="020B0606020202030204" pitchFamily="34" charset="0"/>
              </a:rPr>
              <a:t> </a:t>
            </a:r>
            <a:r>
              <a:rPr lang="fr-FR" baseline="0" dirty="0" err="1" smtClean="0">
                <a:latin typeface="Arial Narrow" panose="020B0606020202030204" pitchFamily="34" charset="0"/>
              </a:rPr>
              <a:t>energetische</a:t>
            </a:r>
            <a:r>
              <a:rPr lang="fr-FR" baseline="0" dirty="0" smtClean="0">
                <a:latin typeface="Arial Narrow" panose="020B0606020202030204" pitchFamily="34" charset="0"/>
              </a:rPr>
              <a:t> </a:t>
            </a:r>
            <a:r>
              <a:rPr lang="fr-FR" baseline="0" dirty="0" err="1" smtClean="0">
                <a:latin typeface="Arial Narrow" panose="020B0606020202030204" pitchFamily="34" charset="0"/>
              </a:rPr>
              <a:t>Nutzung</a:t>
            </a:r>
            <a:r>
              <a:rPr lang="fr-FR" baseline="0" dirty="0" smtClean="0">
                <a:latin typeface="Arial Narrow" panose="020B0606020202030204" pitchFamily="34" charset="0"/>
              </a:rPr>
              <a:t> – dies </a:t>
            </a:r>
            <a:r>
              <a:rPr lang="fr-FR" baseline="0" dirty="0" err="1" smtClean="0">
                <a:latin typeface="Arial Narrow" panose="020B0606020202030204" pitchFamily="34" charset="0"/>
              </a:rPr>
              <a:t>ergibt</a:t>
            </a:r>
            <a:r>
              <a:rPr lang="fr-FR" baseline="0" dirty="0" smtClean="0">
                <a:latin typeface="Arial Narrow" panose="020B0606020202030204" pitchFamily="34" charset="0"/>
              </a:rPr>
              <a:t> die </a:t>
            </a:r>
            <a:r>
              <a:rPr lang="fr-FR" baseline="0" dirty="0" err="1" smtClean="0">
                <a:latin typeface="Arial Narrow" panose="020B0606020202030204" pitchFamily="34" charset="0"/>
              </a:rPr>
              <a:t>höchste</a:t>
            </a:r>
            <a:r>
              <a:rPr lang="fr-FR" baseline="0" dirty="0" smtClean="0">
                <a:latin typeface="Arial Narrow" panose="020B0606020202030204" pitchFamily="34" charset="0"/>
              </a:rPr>
              <a:t> </a:t>
            </a:r>
            <a:r>
              <a:rPr lang="fr-FR" baseline="0" dirty="0" err="1" smtClean="0">
                <a:latin typeface="Arial Narrow" panose="020B0606020202030204" pitchFamily="34" charset="0"/>
              </a:rPr>
              <a:t>Wertschöpfung</a:t>
            </a:r>
            <a:endParaRPr lang="de-CH" dirty="0">
              <a:latin typeface="Arial Narrow" panose="020B0606020202030204" pitchFamily="34" charset="0"/>
            </a:endParaRPr>
          </a:p>
          <a:p>
            <a:pPr marL="237322" indent="-237322">
              <a:buAutoNum type="arabicPeriod"/>
            </a:pPr>
            <a:r>
              <a:rPr lang="de-CH" dirty="0" smtClean="0">
                <a:latin typeface="Arial Narrow" panose="020B0606020202030204" pitchFamily="34" charset="0"/>
              </a:rPr>
              <a:t>Namhafte Architekten verwenden Schweizer Holz: </a:t>
            </a:r>
            <a:br>
              <a:rPr lang="de-CH" dirty="0" smtClean="0">
                <a:latin typeface="Arial Narrow" panose="020B0606020202030204" pitchFamily="34" charset="0"/>
              </a:rPr>
            </a:br>
            <a:r>
              <a:rPr lang="de-CH" dirty="0" smtClean="0">
                <a:latin typeface="Arial Narrow" panose="020B0606020202030204" pitchFamily="34" charset="0"/>
              </a:rPr>
              <a:t>Herzog und </a:t>
            </a:r>
            <a:r>
              <a:rPr lang="de-CH" dirty="0" err="1" smtClean="0">
                <a:latin typeface="Arial Narrow" panose="020B0606020202030204" pitchFamily="34" charset="0"/>
              </a:rPr>
              <a:t>Demeuron</a:t>
            </a:r>
            <a:r>
              <a:rPr lang="de-CH" dirty="0" smtClean="0">
                <a:latin typeface="Arial Narrow" panose="020B0606020202030204" pitchFamily="34" charset="0"/>
              </a:rPr>
              <a:t> (Restaurant </a:t>
            </a:r>
            <a:r>
              <a:rPr lang="de-CH" dirty="0" err="1" smtClean="0">
                <a:latin typeface="Arial Narrow" panose="020B0606020202030204" pitchFamily="34" charset="0"/>
              </a:rPr>
              <a:t>Chäserrugg</a:t>
            </a:r>
            <a:r>
              <a:rPr lang="de-CH" dirty="0" smtClean="0">
                <a:latin typeface="Arial Narrow" panose="020B0606020202030204" pitchFamily="34" charset="0"/>
              </a:rPr>
              <a:t> im </a:t>
            </a:r>
            <a:r>
              <a:rPr lang="de-CH" dirty="0" err="1" smtClean="0">
                <a:latin typeface="Arial Narrow" panose="020B0606020202030204" pitchFamily="34" charset="0"/>
              </a:rPr>
              <a:t>Toggenburg</a:t>
            </a:r>
            <a:r>
              <a:rPr lang="de-CH" dirty="0" smtClean="0">
                <a:latin typeface="Arial Narrow" panose="020B0606020202030204" pitchFamily="34" charset="0"/>
              </a:rPr>
              <a:t>); </a:t>
            </a:r>
            <a:br>
              <a:rPr lang="de-CH" dirty="0" smtClean="0">
                <a:latin typeface="Arial Narrow" panose="020B0606020202030204" pitchFamily="34" charset="0"/>
              </a:rPr>
            </a:br>
            <a:r>
              <a:rPr lang="de-CH" dirty="0" err="1" smtClean="0">
                <a:latin typeface="Arial Narrow" panose="020B0606020202030204" pitchFamily="34" charset="0"/>
              </a:rPr>
              <a:t>Gion</a:t>
            </a:r>
            <a:r>
              <a:rPr lang="de-CH" dirty="0" smtClean="0">
                <a:latin typeface="Arial Narrow" panose="020B0606020202030204" pitchFamily="34" charset="0"/>
              </a:rPr>
              <a:t> Caminada (Holzturm im Tierpark Goldau), </a:t>
            </a:r>
            <a:br>
              <a:rPr lang="de-CH" dirty="0" smtClean="0">
                <a:latin typeface="Arial Narrow" panose="020B0606020202030204" pitchFamily="34" charset="0"/>
              </a:rPr>
            </a:br>
            <a:r>
              <a:rPr lang="de-CH" dirty="0" err="1" smtClean="0">
                <a:latin typeface="Arial Narrow" panose="020B0606020202030204" pitchFamily="34" charset="0"/>
              </a:rPr>
              <a:t>Deillon</a:t>
            </a:r>
            <a:r>
              <a:rPr lang="de-CH" dirty="0" smtClean="0">
                <a:latin typeface="Arial Narrow" panose="020B0606020202030204" pitchFamily="34" charset="0"/>
              </a:rPr>
              <a:t> </a:t>
            </a:r>
            <a:r>
              <a:rPr lang="de-CH" dirty="0" err="1" smtClean="0">
                <a:latin typeface="Arial Narrow" panose="020B0606020202030204" pitchFamily="34" charset="0"/>
              </a:rPr>
              <a:t>Delley</a:t>
            </a:r>
            <a:r>
              <a:rPr lang="de-CH" dirty="0" smtClean="0">
                <a:latin typeface="Arial Narrow" panose="020B0606020202030204" pitchFamily="34" charset="0"/>
              </a:rPr>
              <a:t> (</a:t>
            </a:r>
            <a:r>
              <a:rPr lang="de-CH" dirty="0" err="1" smtClean="0">
                <a:latin typeface="Arial Narrow" panose="020B0606020202030204" pitchFamily="34" charset="0"/>
              </a:rPr>
              <a:t>Bâtiment</a:t>
            </a:r>
            <a:r>
              <a:rPr lang="de-CH" dirty="0" smtClean="0">
                <a:latin typeface="Arial Narrow" panose="020B0606020202030204" pitchFamily="34" charset="0"/>
              </a:rPr>
              <a:t> administrativ de la </a:t>
            </a:r>
            <a:r>
              <a:rPr lang="de-CH" dirty="0" err="1" smtClean="0">
                <a:latin typeface="Arial Narrow" panose="020B0606020202030204" pitchFamily="34" charset="0"/>
              </a:rPr>
              <a:t>police</a:t>
            </a:r>
            <a:r>
              <a:rPr lang="de-CH" dirty="0" smtClean="0">
                <a:latin typeface="Arial Narrow" panose="020B0606020202030204" pitchFamily="34" charset="0"/>
              </a:rPr>
              <a:t> </a:t>
            </a:r>
            <a:r>
              <a:rPr lang="de-CH" dirty="0" err="1" smtClean="0">
                <a:latin typeface="Arial Narrow" panose="020B0606020202030204" pitchFamily="34" charset="0"/>
              </a:rPr>
              <a:t>cantonale</a:t>
            </a:r>
            <a:r>
              <a:rPr lang="de-CH" dirty="0" smtClean="0">
                <a:latin typeface="Arial Narrow" panose="020B0606020202030204" pitchFamily="34" charset="0"/>
              </a:rPr>
              <a:t> de Fribourg)</a:t>
            </a:r>
            <a:br>
              <a:rPr lang="de-CH" dirty="0" smtClean="0">
                <a:latin typeface="Arial Narrow" panose="020B0606020202030204" pitchFamily="34" charset="0"/>
              </a:rPr>
            </a:br>
            <a:r>
              <a:rPr lang="de-CH" dirty="0" smtClean="0">
                <a:latin typeface="Arial Narrow" panose="020B0606020202030204" pitchFamily="34" charset="0"/>
              </a:rPr>
              <a:t>&gt; Preisträger des durch das BAFU/Aktionsplan Holz unterstützten Prix Lignum (2018)</a:t>
            </a:r>
          </a:p>
          <a:p>
            <a:pPr marL="237322" indent="-237322">
              <a:buAutoNum type="arabicPeriod"/>
            </a:pPr>
            <a:endParaRPr lang="de-CH"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5</a:t>
            </a:fld>
            <a:endParaRPr lang="de-CH"/>
          </a:p>
        </p:txBody>
      </p:sp>
    </p:spTree>
    <p:extLst>
      <p:ext uri="{BB962C8B-B14F-4D97-AF65-F5344CB8AC3E}">
        <p14:creationId xmlns:p14="http://schemas.microsoft.com/office/powerpoint/2010/main" val="59331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37322" indent="-237322">
              <a:buFont typeface="+mj-lt"/>
              <a:buAutoNum type="arabicPeriod"/>
            </a:pPr>
            <a:r>
              <a:rPr lang="de-CH" dirty="0" smtClean="0">
                <a:latin typeface="Arial Narrow" panose="020B0606020202030204" pitchFamily="34" charset="0"/>
              </a:rPr>
              <a:t>Die Bedeutung der Wald- und Holzwirtschaft ist bedeutend für den Arbeitsstandort Schweiz. Nebst der guten Verankerung im Dualen Schulsystem, ist die Fachhochschule Holz in Biel eine der </a:t>
            </a:r>
            <a:r>
              <a:rPr lang="de-CH" dirty="0" err="1" smtClean="0">
                <a:latin typeface="Arial Narrow" panose="020B0606020202030204" pitchFamily="34" charset="0"/>
              </a:rPr>
              <a:t>herausragendsten</a:t>
            </a:r>
            <a:r>
              <a:rPr lang="de-CH" dirty="0" smtClean="0">
                <a:latin typeface="Arial Narrow" panose="020B0606020202030204" pitchFamily="34" charset="0"/>
              </a:rPr>
              <a:t> Bildungsinstitutionen Europas. Auch in den ETH-Institutionen spielt Holz eine wichtige Rolle</a:t>
            </a:r>
          </a:p>
          <a:p>
            <a:pPr marL="237322" indent="-237322">
              <a:buFont typeface="+mj-lt"/>
              <a:buAutoNum type="arabicPeriod"/>
            </a:pPr>
            <a:r>
              <a:rPr lang="de-CH" dirty="0" smtClean="0">
                <a:latin typeface="Arial Narrow" panose="020B0606020202030204" pitchFamily="34" charset="0"/>
              </a:rPr>
              <a:t>Insbesondere die Holzwirtschaft leistet einen hohen Beitrag an die Schweizerische Wertschöpfung.</a:t>
            </a:r>
          </a:p>
          <a:p>
            <a:pPr marL="237322" indent="-237322">
              <a:buFont typeface="+mj-lt"/>
              <a:buAutoNum type="arabicPeriod"/>
            </a:pPr>
            <a:r>
              <a:rPr lang="de-CH" dirty="0" smtClean="0">
                <a:latin typeface="Arial Narrow" panose="020B0606020202030204" pitchFamily="34" charset="0"/>
              </a:rPr>
              <a:t>Das nachhaltig nutzbare Potenzial von Holz aus dem Schweizer Wald beträgt 8.2 </a:t>
            </a:r>
            <a:r>
              <a:rPr lang="de-CH" dirty="0" err="1" smtClean="0">
                <a:latin typeface="Arial Narrow" panose="020B0606020202030204" pitchFamily="34" charset="0"/>
              </a:rPr>
              <a:t>Mio</a:t>
            </a:r>
            <a:r>
              <a:rPr lang="de-CH" dirty="0" smtClean="0">
                <a:latin typeface="Arial Narrow" panose="020B0606020202030204" pitchFamily="34" charset="0"/>
              </a:rPr>
              <a:t> m3/a. </a:t>
            </a:r>
            <a:br>
              <a:rPr lang="de-CH" dirty="0" smtClean="0">
                <a:latin typeface="Arial Narrow" panose="020B0606020202030204" pitchFamily="34" charset="0"/>
              </a:rPr>
            </a:br>
            <a:r>
              <a:rPr lang="de-CH" dirty="0" smtClean="0">
                <a:latin typeface="Arial Narrow" panose="020B0606020202030204" pitchFamily="34" charset="0"/>
              </a:rPr>
              <a:t>Heute wird tatsächlich rund 5 </a:t>
            </a:r>
            <a:r>
              <a:rPr lang="de-CH" dirty="0" err="1" smtClean="0">
                <a:latin typeface="Arial Narrow" panose="020B0606020202030204" pitchFamily="34" charset="0"/>
              </a:rPr>
              <a:t>Mio</a:t>
            </a:r>
            <a:r>
              <a:rPr lang="de-CH" dirty="0" smtClean="0">
                <a:latin typeface="Arial Narrow" panose="020B0606020202030204" pitchFamily="34" charset="0"/>
              </a:rPr>
              <a:t> m3/a genutzt, das nachhaltig nutzbare Potenzial wird bei Weitem nicht ausgeschöpft – dies unter Berücksichtigung wichtiger Waldleistungen wie Biodiversität, Naturgefahrenprävention. Eine nachhaltige Holznutzung beinhaltet die drei</a:t>
            </a:r>
            <a:r>
              <a:rPr lang="de-CH" baseline="0" dirty="0" smtClean="0">
                <a:latin typeface="Arial Narrow" panose="020B0606020202030204" pitchFamily="34" charset="0"/>
              </a:rPr>
              <a:t> Pfeiler der Nachhaltigkeit: Soziales, Ökonomisches, Ökologisches</a:t>
            </a:r>
            <a:endParaRPr lang="de-CH"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6</a:t>
            </a:fld>
            <a:endParaRPr lang="de-CH"/>
          </a:p>
        </p:txBody>
      </p:sp>
    </p:spTree>
    <p:extLst>
      <p:ext uri="{BB962C8B-B14F-4D97-AF65-F5344CB8AC3E}">
        <p14:creationId xmlns:p14="http://schemas.microsoft.com/office/powerpoint/2010/main" val="190444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449"/>
              </a:spcBef>
              <a:spcAft>
                <a:spcPts val="0"/>
              </a:spcAft>
            </a:pPr>
            <a:r>
              <a:rPr lang="fr-FR" dirty="0" smtClean="0">
                <a:latin typeface="Arial Narrow" panose="020B0606020202030204" pitchFamily="34" charset="0"/>
              </a:rPr>
              <a:t>Die</a:t>
            </a:r>
            <a:r>
              <a:rPr lang="fr-FR" baseline="0" dirty="0" smtClean="0">
                <a:latin typeface="Arial Narrow" panose="020B0606020202030204" pitchFamily="34" charset="0"/>
              </a:rPr>
              <a:t> </a:t>
            </a:r>
            <a:r>
              <a:rPr lang="fr-FR" baseline="0" dirty="0" err="1" smtClean="0">
                <a:latin typeface="Arial Narrow" panose="020B0606020202030204" pitchFamily="34" charset="0"/>
              </a:rPr>
              <a:t>Waldpolitik</a:t>
            </a:r>
            <a:r>
              <a:rPr lang="fr-FR" baseline="0" dirty="0" smtClean="0">
                <a:latin typeface="Arial Narrow" panose="020B0606020202030204" pitchFamily="34" charset="0"/>
              </a:rPr>
              <a:t> und die </a:t>
            </a:r>
            <a:r>
              <a:rPr lang="fr-FR" baseline="0" dirty="0" err="1" smtClean="0">
                <a:latin typeface="Arial Narrow" panose="020B0606020202030204" pitchFamily="34" charset="0"/>
              </a:rPr>
              <a:t>Ressourcenpolitik</a:t>
            </a:r>
            <a:r>
              <a:rPr lang="fr-FR" baseline="0" dirty="0" smtClean="0">
                <a:latin typeface="Arial Narrow" panose="020B0606020202030204" pitchFamily="34" charset="0"/>
              </a:rPr>
              <a:t> Holz </a:t>
            </a:r>
            <a:r>
              <a:rPr lang="fr-FR" baseline="0" dirty="0" err="1" smtClean="0">
                <a:latin typeface="Arial Narrow" panose="020B0606020202030204" pitchFamily="34" charset="0"/>
              </a:rPr>
              <a:t>sind</a:t>
            </a:r>
            <a:r>
              <a:rPr lang="fr-FR" baseline="0" dirty="0" smtClean="0">
                <a:latin typeface="Arial Narrow" panose="020B0606020202030204" pitchFamily="34" charset="0"/>
              </a:rPr>
              <a:t> </a:t>
            </a:r>
            <a:r>
              <a:rPr lang="fr-FR" baseline="0" dirty="0" err="1" smtClean="0">
                <a:latin typeface="Arial Narrow" panose="020B0606020202030204" pitchFamily="34" charset="0"/>
              </a:rPr>
              <a:t>eingebettet</a:t>
            </a:r>
            <a:r>
              <a:rPr lang="fr-FR" baseline="0" dirty="0" smtClean="0">
                <a:latin typeface="Arial Narrow" panose="020B0606020202030204" pitchFamily="34" charset="0"/>
              </a:rPr>
              <a:t> in </a:t>
            </a:r>
            <a:r>
              <a:rPr lang="fr-FR" baseline="0" dirty="0" err="1" smtClean="0">
                <a:latin typeface="Arial Narrow" panose="020B0606020202030204" pitchFamily="34" charset="0"/>
              </a:rPr>
              <a:t>andere</a:t>
            </a:r>
            <a:r>
              <a:rPr lang="fr-FR" baseline="0" dirty="0" smtClean="0">
                <a:latin typeface="Arial Narrow" panose="020B0606020202030204" pitchFamily="34" charset="0"/>
              </a:rPr>
              <a:t> </a:t>
            </a:r>
            <a:r>
              <a:rPr lang="fr-FR" baseline="0" dirty="0" err="1" smtClean="0">
                <a:latin typeface="Arial Narrow" panose="020B0606020202030204" pitchFamily="34" charset="0"/>
              </a:rPr>
              <a:t>Bundespolitiken</a:t>
            </a:r>
            <a:r>
              <a:rPr lang="fr-FR" baseline="0" dirty="0" smtClean="0">
                <a:latin typeface="Arial Narrow" panose="020B0606020202030204" pitchFamily="34" charset="0"/>
              </a:rPr>
              <a:t>: Energie- </a:t>
            </a:r>
            <a:r>
              <a:rPr lang="fr-FR" baseline="0" dirty="0" err="1" smtClean="0">
                <a:latin typeface="Arial Narrow" panose="020B0606020202030204" pitchFamily="34" charset="0"/>
              </a:rPr>
              <a:t>und</a:t>
            </a:r>
            <a:r>
              <a:rPr lang="fr-FR" baseline="0" dirty="0" smtClean="0">
                <a:latin typeface="Arial Narrow" panose="020B0606020202030204" pitchFamily="34" charset="0"/>
              </a:rPr>
              <a:t> </a:t>
            </a:r>
            <a:r>
              <a:rPr lang="fr-FR" baseline="0" dirty="0" err="1" smtClean="0">
                <a:latin typeface="Arial Narrow" panose="020B0606020202030204" pitchFamily="34" charset="0"/>
              </a:rPr>
              <a:t>Klimapolitik</a:t>
            </a:r>
            <a:r>
              <a:rPr lang="fr-FR" baseline="0" dirty="0" smtClean="0">
                <a:latin typeface="Arial Narrow" panose="020B0606020202030204" pitchFamily="34" charset="0"/>
              </a:rPr>
              <a:t> </a:t>
            </a:r>
            <a:r>
              <a:rPr lang="fr-FR" baseline="0" dirty="0" err="1" smtClean="0">
                <a:latin typeface="Arial Narrow" panose="020B0606020202030204" pitchFamily="34" charset="0"/>
              </a:rPr>
              <a:t>sowie</a:t>
            </a:r>
            <a:r>
              <a:rPr lang="fr-FR" baseline="0" dirty="0" smtClean="0">
                <a:latin typeface="Arial Narrow" panose="020B0606020202030204" pitchFamily="34" charset="0"/>
              </a:rPr>
              <a:t> </a:t>
            </a:r>
            <a:r>
              <a:rPr lang="fr-FR" baseline="0" dirty="0" err="1" smtClean="0">
                <a:latin typeface="Arial Narrow" panose="020B0606020202030204" pitchFamily="34" charset="0"/>
              </a:rPr>
              <a:t>Regionalpolitik</a:t>
            </a:r>
            <a:r>
              <a:rPr lang="fr-FR" baseline="0" dirty="0" smtClean="0">
                <a:latin typeface="Arial Narrow" panose="020B0606020202030204" pitchFamily="34" charset="0"/>
              </a:rPr>
              <a:t>. </a:t>
            </a:r>
          </a:p>
          <a:p>
            <a:pPr>
              <a:spcBef>
                <a:spcPts val="449"/>
              </a:spcBef>
              <a:spcAft>
                <a:spcPts val="0"/>
              </a:spcAft>
            </a:pPr>
            <a:r>
              <a:rPr lang="fr-FR" dirty="0" smtClean="0">
                <a:latin typeface="Arial Narrow" panose="020B0606020202030204" pitchFamily="34" charset="0"/>
              </a:rPr>
              <a:t>La </a:t>
            </a:r>
            <a:r>
              <a:rPr lang="fr-FR" dirty="0">
                <a:latin typeface="Arial Narrow" panose="020B0606020202030204" pitchFamily="34" charset="0"/>
              </a:rPr>
              <a:t>politique de la ressource bois vise un façonnage, une transformation et une valorisation durables et efficaces en matière d’utilisation du bois issu des forêts suisses. </a:t>
            </a:r>
            <a:endParaRPr lang="fr-FR" dirty="0" smtClean="0">
              <a:latin typeface="Arial Narrow" panose="020B0606020202030204" pitchFamily="34" charset="0"/>
            </a:endParaRPr>
          </a:p>
          <a:p>
            <a:pPr>
              <a:spcBef>
                <a:spcPts val="449"/>
              </a:spcBef>
              <a:spcAft>
                <a:spcPts val="0"/>
              </a:spcAft>
            </a:pPr>
            <a:endParaRPr lang="fr-FR" dirty="0" smtClean="0">
              <a:latin typeface="Arial Narrow" panose="020B0606020202030204" pitchFamily="34" charset="0"/>
            </a:endParaRPr>
          </a:p>
          <a:p>
            <a:pPr>
              <a:spcBef>
                <a:spcPts val="449"/>
              </a:spcBef>
              <a:spcAft>
                <a:spcPts val="0"/>
              </a:spcAft>
            </a:pPr>
            <a:r>
              <a:rPr lang="fr-FR" dirty="0" smtClean="0">
                <a:latin typeface="Arial Narrow" panose="020B0606020202030204" pitchFamily="34" charset="0"/>
              </a:rPr>
              <a:t>Elle </a:t>
            </a:r>
            <a:r>
              <a:rPr lang="fr-FR" dirty="0">
                <a:latin typeface="Arial Narrow" panose="020B0606020202030204" pitchFamily="34" charset="0"/>
              </a:rPr>
              <a:t>apporte de cette manière la plus grande contribution possible aux politiques forestière, climatique et énergétique</a:t>
            </a:r>
            <a:r>
              <a:rPr lang="fr-FR" dirty="0" smtClean="0">
                <a:latin typeface="Arial Narrow" panose="020B0606020202030204" pitchFamily="34" charset="0"/>
              </a:rPr>
              <a:t>. (source: RPH)</a:t>
            </a:r>
            <a:endParaRPr lang="de-CH" kern="0" dirty="0" smtClean="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7</a:t>
            </a:fld>
            <a:endParaRPr lang="de-CH" dirty="0"/>
          </a:p>
        </p:txBody>
      </p:sp>
    </p:spTree>
    <p:extLst>
      <p:ext uri="{BB962C8B-B14F-4D97-AF65-F5344CB8AC3E}">
        <p14:creationId xmlns:p14="http://schemas.microsoft.com/office/powerpoint/2010/main" val="112003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449"/>
              </a:spcBef>
              <a:spcAft>
                <a:spcPts val="0"/>
              </a:spcAft>
            </a:pPr>
            <a:r>
              <a:rPr lang="fr-FR" dirty="0" smtClean="0">
                <a:latin typeface="Arial Narrow" panose="020B0606020202030204" pitchFamily="34" charset="0"/>
              </a:rPr>
              <a:t>Die</a:t>
            </a:r>
            <a:r>
              <a:rPr lang="fr-FR" baseline="0" dirty="0" smtClean="0">
                <a:latin typeface="Arial Narrow" panose="020B0606020202030204" pitchFamily="34" charset="0"/>
              </a:rPr>
              <a:t> </a:t>
            </a:r>
            <a:r>
              <a:rPr lang="fr-FR" baseline="0" dirty="0" err="1" smtClean="0">
                <a:latin typeface="Arial Narrow" panose="020B0606020202030204" pitchFamily="34" charset="0"/>
              </a:rPr>
              <a:t>Waldpolitik</a:t>
            </a:r>
            <a:r>
              <a:rPr lang="fr-FR" baseline="0" dirty="0" smtClean="0">
                <a:latin typeface="Arial Narrow" panose="020B0606020202030204" pitchFamily="34" charset="0"/>
              </a:rPr>
              <a:t> und die </a:t>
            </a:r>
            <a:r>
              <a:rPr lang="fr-FR" baseline="0" dirty="0" err="1" smtClean="0">
                <a:latin typeface="Arial Narrow" panose="020B0606020202030204" pitchFamily="34" charset="0"/>
              </a:rPr>
              <a:t>Ressourcenpolitik</a:t>
            </a:r>
            <a:r>
              <a:rPr lang="fr-FR" baseline="0" dirty="0" smtClean="0">
                <a:latin typeface="Arial Narrow" panose="020B0606020202030204" pitchFamily="34" charset="0"/>
              </a:rPr>
              <a:t> Holz </a:t>
            </a:r>
            <a:r>
              <a:rPr lang="fr-FR" baseline="0" dirty="0" err="1" smtClean="0">
                <a:latin typeface="Arial Narrow" panose="020B0606020202030204" pitchFamily="34" charset="0"/>
              </a:rPr>
              <a:t>sind</a:t>
            </a:r>
            <a:r>
              <a:rPr lang="fr-FR" baseline="0" dirty="0" smtClean="0">
                <a:latin typeface="Arial Narrow" panose="020B0606020202030204" pitchFamily="34" charset="0"/>
              </a:rPr>
              <a:t> </a:t>
            </a:r>
            <a:r>
              <a:rPr lang="fr-FR" baseline="0" dirty="0" err="1" smtClean="0">
                <a:latin typeface="Arial Narrow" panose="020B0606020202030204" pitchFamily="34" charset="0"/>
              </a:rPr>
              <a:t>eingebettet</a:t>
            </a:r>
            <a:r>
              <a:rPr lang="fr-FR" baseline="0" dirty="0" smtClean="0">
                <a:latin typeface="Arial Narrow" panose="020B0606020202030204" pitchFamily="34" charset="0"/>
              </a:rPr>
              <a:t> in </a:t>
            </a:r>
            <a:r>
              <a:rPr lang="fr-FR" baseline="0" dirty="0" err="1" smtClean="0">
                <a:latin typeface="Arial Narrow" panose="020B0606020202030204" pitchFamily="34" charset="0"/>
              </a:rPr>
              <a:t>andere</a:t>
            </a:r>
            <a:r>
              <a:rPr lang="fr-FR" baseline="0" dirty="0" smtClean="0">
                <a:latin typeface="Arial Narrow" panose="020B0606020202030204" pitchFamily="34" charset="0"/>
              </a:rPr>
              <a:t> </a:t>
            </a:r>
            <a:r>
              <a:rPr lang="fr-FR" baseline="0" dirty="0" err="1" smtClean="0">
                <a:latin typeface="Arial Narrow" panose="020B0606020202030204" pitchFamily="34" charset="0"/>
              </a:rPr>
              <a:t>Bundespolitiken</a:t>
            </a:r>
            <a:r>
              <a:rPr lang="fr-FR" baseline="0" dirty="0" smtClean="0">
                <a:latin typeface="Arial Narrow" panose="020B0606020202030204" pitchFamily="34" charset="0"/>
              </a:rPr>
              <a:t>: Energie- </a:t>
            </a:r>
            <a:r>
              <a:rPr lang="fr-FR" baseline="0" dirty="0" err="1" smtClean="0">
                <a:latin typeface="Arial Narrow" panose="020B0606020202030204" pitchFamily="34" charset="0"/>
              </a:rPr>
              <a:t>und</a:t>
            </a:r>
            <a:r>
              <a:rPr lang="fr-FR" baseline="0" dirty="0" smtClean="0">
                <a:latin typeface="Arial Narrow" panose="020B0606020202030204" pitchFamily="34" charset="0"/>
              </a:rPr>
              <a:t> </a:t>
            </a:r>
            <a:r>
              <a:rPr lang="fr-FR" baseline="0" dirty="0" err="1" smtClean="0">
                <a:latin typeface="Arial Narrow" panose="020B0606020202030204" pitchFamily="34" charset="0"/>
              </a:rPr>
              <a:t>Klimapolitik</a:t>
            </a:r>
            <a:r>
              <a:rPr lang="fr-FR" baseline="0" dirty="0" smtClean="0">
                <a:latin typeface="Arial Narrow" panose="020B0606020202030204" pitchFamily="34" charset="0"/>
              </a:rPr>
              <a:t> </a:t>
            </a:r>
            <a:r>
              <a:rPr lang="fr-FR" baseline="0" dirty="0" err="1" smtClean="0">
                <a:latin typeface="Arial Narrow" panose="020B0606020202030204" pitchFamily="34" charset="0"/>
              </a:rPr>
              <a:t>sowie</a:t>
            </a:r>
            <a:r>
              <a:rPr lang="fr-FR" baseline="0" dirty="0" smtClean="0">
                <a:latin typeface="Arial Narrow" panose="020B0606020202030204" pitchFamily="34" charset="0"/>
              </a:rPr>
              <a:t> </a:t>
            </a:r>
            <a:r>
              <a:rPr lang="fr-FR" baseline="0" dirty="0" err="1" smtClean="0">
                <a:latin typeface="Arial Narrow" panose="020B0606020202030204" pitchFamily="34" charset="0"/>
              </a:rPr>
              <a:t>Regionalpolitik</a:t>
            </a:r>
            <a:r>
              <a:rPr lang="fr-FR" baseline="0" dirty="0" smtClean="0">
                <a:latin typeface="Arial Narrow" panose="020B0606020202030204" pitchFamily="34" charset="0"/>
              </a:rPr>
              <a:t>. </a:t>
            </a:r>
          </a:p>
          <a:p>
            <a:pPr>
              <a:spcBef>
                <a:spcPts val="449"/>
              </a:spcBef>
              <a:spcAft>
                <a:spcPts val="0"/>
              </a:spcAft>
            </a:pPr>
            <a:endParaRPr lang="fr-FR" baseline="0" dirty="0" smtClean="0">
              <a:latin typeface="Arial Narrow" panose="020B0606020202030204" pitchFamily="34" charset="0"/>
            </a:endParaRPr>
          </a:p>
          <a:p>
            <a:pPr>
              <a:spcBef>
                <a:spcPts val="449"/>
              </a:spcBef>
              <a:spcAft>
                <a:spcPts val="0"/>
              </a:spcAft>
            </a:pPr>
            <a:r>
              <a:rPr lang="fr-FR" dirty="0" smtClean="0">
                <a:latin typeface="Arial Narrow" panose="020B0606020202030204" pitchFamily="34" charset="0"/>
              </a:rPr>
              <a:t>La </a:t>
            </a:r>
            <a:r>
              <a:rPr lang="fr-FR" dirty="0">
                <a:latin typeface="Arial Narrow" panose="020B0606020202030204" pitchFamily="34" charset="0"/>
              </a:rPr>
              <a:t>politique de la ressource bois vise un façonnage, une transformation et une valorisation durables et efficaces en matière d’utilisation du bois issu des forêts suisses. </a:t>
            </a:r>
            <a:endParaRPr lang="fr-FR" dirty="0" smtClean="0">
              <a:latin typeface="Arial Narrow" panose="020B0606020202030204" pitchFamily="34" charset="0"/>
            </a:endParaRPr>
          </a:p>
          <a:p>
            <a:pPr>
              <a:spcBef>
                <a:spcPts val="449"/>
              </a:spcBef>
              <a:spcAft>
                <a:spcPts val="0"/>
              </a:spcAft>
            </a:pPr>
            <a:endParaRPr lang="fr-FR" dirty="0" smtClean="0">
              <a:latin typeface="Arial Narrow" panose="020B0606020202030204" pitchFamily="34" charset="0"/>
            </a:endParaRPr>
          </a:p>
          <a:p>
            <a:pPr>
              <a:spcBef>
                <a:spcPts val="449"/>
              </a:spcBef>
              <a:spcAft>
                <a:spcPts val="0"/>
              </a:spcAft>
            </a:pPr>
            <a:r>
              <a:rPr lang="fr-FR" dirty="0" smtClean="0">
                <a:latin typeface="Arial Narrow" panose="020B0606020202030204" pitchFamily="34" charset="0"/>
              </a:rPr>
              <a:t>Elle </a:t>
            </a:r>
            <a:r>
              <a:rPr lang="fr-FR" dirty="0">
                <a:latin typeface="Arial Narrow" panose="020B0606020202030204" pitchFamily="34" charset="0"/>
              </a:rPr>
              <a:t>apporte de cette manière la plus grande contribution possible aux politiques forestière, climatique et énergétique</a:t>
            </a:r>
            <a:r>
              <a:rPr lang="fr-FR" dirty="0" smtClean="0">
                <a:latin typeface="Arial Narrow" panose="020B0606020202030204" pitchFamily="34" charset="0"/>
              </a:rPr>
              <a:t>. (source: RPH)</a:t>
            </a:r>
            <a:endParaRPr lang="de-CH" kern="0" dirty="0" smtClean="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8</a:t>
            </a:fld>
            <a:endParaRPr lang="de-CH" dirty="0"/>
          </a:p>
        </p:txBody>
      </p:sp>
    </p:spTree>
    <p:extLst>
      <p:ext uri="{BB962C8B-B14F-4D97-AF65-F5344CB8AC3E}">
        <p14:creationId xmlns:p14="http://schemas.microsoft.com/office/powerpoint/2010/main" val="286927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a:lnSpc>
                <a:spcPts val="3110"/>
              </a:lnSpc>
              <a:spcBef>
                <a:spcPts val="311"/>
              </a:spcBef>
              <a:spcAft>
                <a:spcPts val="622"/>
              </a:spcAft>
            </a:pPr>
            <a:r>
              <a:rPr lang="de-CH" sz="2100" b="1" dirty="0">
                <a:latin typeface="Arial Narrow" panose="020B0606020202030204" pitchFamily="34" charset="0"/>
                <a:cs typeface="Times New Roman" pitchFamily="18" charset="0"/>
              </a:rPr>
              <a:t>Waldgesetz</a:t>
            </a:r>
            <a:r>
              <a:rPr lang="de-CH" sz="2100" dirty="0">
                <a:latin typeface="Arial Narrow" panose="020B0606020202030204" pitchFamily="34" charset="0"/>
                <a:cs typeface="Times New Roman" pitchFamily="18" charset="0"/>
              </a:rPr>
              <a:t> </a:t>
            </a:r>
          </a:p>
          <a:p>
            <a:pPr marL="842548" lvl="1" indent="-842548">
              <a:lnSpc>
                <a:spcPts val="3110"/>
              </a:lnSpc>
              <a:spcBef>
                <a:spcPts val="311"/>
              </a:spcBef>
              <a:spcAft>
                <a:spcPts val="622"/>
              </a:spcAft>
            </a:pPr>
            <a:r>
              <a:rPr lang="de-CH" sz="2100" dirty="0">
                <a:latin typeface="Arial Narrow" panose="020B0606020202030204" pitchFamily="34" charset="0"/>
                <a:cs typeface="Times New Roman" pitchFamily="18" charset="0"/>
              </a:rPr>
              <a:t>Art. 1 : 	</a:t>
            </a:r>
            <a:r>
              <a:rPr lang="de-CH" sz="2100" b="1" dirty="0">
                <a:latin typeface="Arial Narrow" panose="020B0606020202030204" pitchFamily="34" charset="0"/>
                <a:cs typeface="Times New Roman" pitchFamily="18" charset="0"/>
              </a:rPr>
              <a:t>Waldfunktionen</a:t>
            </a:r>
            <a:r>
              <a:rPr lang="de-CH" sz="2100" dirty="0">
                <a:latin typeface="Arial Narrow" panose="020B0606020202030204" pitchFamily="34" charset="0"/>
                <a:cs typeface="Times New Roman" pitchFamily="18" charset="0"/>
              </a:rPr>
              <a:t> erfüllen; Waldwirtschaft fördern und erhalten</a:t>
            </a:r>
          </a:p>
          <a:p>
            <a:pPr marL="842548" lvl="1" indent="-842548">
              <a:lnSpc>
                <a:spcPts val="3110"/>
              </a:lnSpc>
              <a:spcBef>
                <a:spcPts val="311"/>
              </a:spcBef>
              <a:spcAft>
                <a:spcPts val="622"/>
              </a:spcAft>
            </a:pPr>
            <a:r>
              <a:rPr lang="de-CH" sz="2100" dirty="0">
                <a:latin typeface="Arial Narrow" panose="020B0606020202030204" pitchFamily="34" charset="0"/>
                <a:cs typeface="Times New Roman" pitchFamily="18" charset="0"/>
              </a:rPr>
              <a:t>Art. 20: 	</a:t>
            </a:r>
            <a:r>
              <a:rPr lang="de-CH" sz="2100" b="1" dirty="0">
                <a:latin typeface="Arial Narrow" panose="020B0606020202030204" pitchFamily="34" charset="0"/>
                <a:cs typeface="Times New Roman" pitchFamily="18" charset="0"/>
              </a:rPr>
              <a:t>Bewirtschaftungsgrundsätze</a:t>
            </a:r>
            <a:r>
              <a:rPr lang="de-CH" sz="2100" dirty="0">
                <a:latin typeface="Arial Narrow" panose="020B0606020202030204" pitchFamily="34" charset="0"/>
                <a:cs typeface="Times New Roman" pitchFamily="18" charset="0"/>
              </a:rPr>
              <a:t>: Der Wald ist so zu bewirtschaften, dass er seine Funktionen dauernd und uneingeschränkt erfüllen kann (Nachhaltigkeit).</a:t>
            </a:r>
          </a:p>
          <a:p>
            <a:pPr marL="842548" lvl="1" indent="-842548">
              <a:lnSpc>
                <a:spcPts val="3110"/>
              </a:lnSpc>
              <a:spcBef>
                <a:spcPts val="311"/>
              </a:spcBef>
              <a:spcAft>
                <a:spcPts val="622"/>
              </a:spcAft>
            </a:pPr>
            <a:r>
              <a:rPr lang="de-CH" sz="2100" dirty="0">
                <a:latin typeface="Arial Narrow" panose="020B0606020202030204" pitchFamily="34" charset="0"/>
                <a:cs typeface="Times New Roman" pitchFamily="18" charset="0"/>
              </a:rPr>
              <a:t>Art. 34a: Der Bund </a:t>
            </a:r>
            <a:r>
              <a:rPr lang="de-CH" sz="2100" b="1" dirty="0">
                <a:latin typeface="Arial Narrow" panose="020B0606020202030204" pitchFamily="34" charset="0"/>
                <a:cs typeface="Times New Roman" pitchFamily="18" charset="0"/>
              </a:rPr>
              <a:t>fördert den Absatz und die Verwertung </a:t>
            </a:r>
            <a:r>
              <a:rPr lang="de-CH" sz="2100" dirty="0">
                <a:latin typeface="Arial Narrow" panose="020B0606020202030204" pitchFamily="34" charset="0"/>
                <a:cs typeface="Times New Roman" pitchFamily="18" charset="0"/>
              </a:rPr>
              <a:t>von nachhaltig produziertem Holz, insbesondere mittels der Unterstützung von innovativen Projekten.</a:t>
            </a:r>
          </a:p>
          <a:p>
            <a:pPr marL="842548" lvl="1" indent="-842548">
              <a:lnSpc>
                <a:spcPts val="3110"/>
              </a:lnSpc>
              <a:spcBef>
                <a:spcPts val="311"/>
              </a:spcBef>
              <a:spcAft>
                <a:spcPts val="622"/>
              </a:spcAft>
            </a:pPr>
            <a:r>
              <a:rPr lang="de-CH" sz="2100" dirty="0">
                <a:latin typeface="Arial Narrow" panose="020B0606020202030204" pitchFamily="34" charset="0"/>
                <a:cs typeface="Times New Roman" pitchFamily="18" charset="0"/>
              </a:rPr>
              <a:t>Art. 34b:	Der Bund fördert bei der </a:t>
            </a:r>
            <a:r>
              <a:rPr lang="de-CH" sz="2100" b="1" dirty="0">
                <a:latin typeface="Arial Narrow" panose="020B0606020202030204" pitchFamily="34" charset="0"/>
                <a:cs typeface="Times New Roman" pitchFamily="18" charset="0"/>
              </a:rPr>
              <a:t>Planung, der Errichtung und dem Betrieb eigener Bauten und Anlagen </a:t>
            </a:r>
            <a:r>
              <a:rPr lang="de-CH" sz="2100" dirty="0">
                <a:latin typeface="Arial Narrow" panose="020B0606020202030204" pitchFamily="34" charset="0"/>
                <a:cs typeface="Times New Roman" pitchFamily="18" charset="0"/>
              </a:rPr>
              <a:t>soweit geeignet die Verwendung von nachhaltig produziertem Holz.</a:t>
            </a:r>
            <a:endParaRPr lang="de-CH" sz="2300" dirty="0">
              <a:cs typeface="Times New Roman" pitchFamily="18" charset="0"/>
            </a:endParaRPr>
          </a:p>
          <a:p>
            <a:pPr indent="-298989"/>
            <a:endParaRPr lang="fr-FR" dirty="0" smtClean="0">
              <a:latin typeface="Arial Narrow" panose="020B0606020202030204" pitchFamily="34" charset="0"/>
            </a:endParaRPr>
          </a:p>
          <a:p>
            <a:pPr indent="-298989" defTabSz="947867">
              <a:defRPr/>
            </a:pPr>
            <a:r>
              <a:rPr lang="de-CH" dirty="0">
                <a:latin typeface="Arial Narrow" panose="020B0606020202030204" pitchFamily="34" charset="0"/>
                <a:cs typeface="Times New Roman" pitchFamily="18" charset="0"/>
              </a:rPr>
              <a:t>(Hinweis: Erholung und sauberes Trinkwasser aus dem Wald werden nicht gefördert)  </a:t>
            </a:r>
          </a:p>
          <a:p>
            <a:pPr indent="-298989"/>
            <a:endParaRPr lang="fr-FR" dirty="0" smtClean="0">
              <a:latin typeface="Arial Narrow" panose="020B0606020202030204" pitchFamily="34" charset="0"/>
            </a:endParaRPr>
          </a:p>
          <a:p>
            <a:pPr indent="-298989"/>
            <a:endParaRPr lang="fr-FR" dirty="0" smtClean="0">
              <a:latin typeface="Arial Narrow" panose="020B0606020202030204" pitchFamily="34" charset="0"/>
            </a:endParaRPr>
          </a:p>
          <a:p>
            <a:pPr indent="-298989"/>
            <a:r>
              <a:rPr lang="fr-FR" dirty="0" smtClean="0">
                <a:latin typeface="Arial Narrow" panose="020B0606020202030204" pitchFamily="34" charset="0"/>
              </a:rPr>
              <a:t>1 </a:t>
            </a:r>
            <a:r>
              <a:rPr lang="fr-FR" baseline="0" dirty="0" smtClean="0">
                <a:latin typeface="Arial Narrow" panose="020B0606020202030204" pitchFamily="34" charset="0"/>
              </a:rPr>
              <a:t>   </a:t>
            </a:r>
            <a:r>
              <a:rPr lang="fr-FR" dirty="0" smtClean="0">
                <a:latin typeface="Arial Narrow" panose="020B0606020202030204" pitchFamily="34" charset="0"/>
              </a:rPr>
              <a:t>Im </a:t>
            </a:r>
            <a:r>
              <a:rPr lang="fr-FR" dirty="0" err="1">
                <a:latin typeface="Arial Narrow" panose="020B0606020202030204" pitchFamily="34" charset="0"/>
              </a:rPr>
              <a:t>Zweckartikel</a:t>
            </a:r>
            <a:r>
              <a:rPr lang="fr-FR" dirty="0">
                <a:latin typeface="Arial Narrow" panose="020B0606020202030204" pitchFamily="34" charset="0"/>
              </a:rPr>
              <a:t> des </a:t>
            </a:r>
            <a:r>
              <a:rPr lang="fr-FR" dirty="0" err="1">
                <a:latin typeface="Arial Narrow" panose="020B0606020202030204" pitchFamily="34" charset="0"/>
              </a:rPr>
              <a:t>Waldgesetzes</a:t>
            </a:r>
            <a:r>
              <a:rPr lang="fr-FR" dirty="0">
                <a:latin typeface="Arial Narrow" panose="020B0606020202030204" pitchFamily="34" charset="0"/>
              </a:rPr>
              <a:t> </a:t>
            </a:r>
            <a:r>
              <a:rPr lang="fr-FR" dirty="0" err="1">
                <a:latin typeface="Arial Narrow" panose="020B0606020202030204" pitchFamily="34" charset="0"/>
              </a:rPr>
              <a:t>steht</a:t>
            </a:r>
            <a:r>
              <a:rPr lang="fr-FR" dirty="0">
                <a:latin typeface="Arial Narrow" panose="020B0606020202030204" pitchFamily="34" charset="0"/>
              </a:rPr>
              <a:t> </a:t>
            </a:r>
            <a:r>
              <a:rPr lang="fr-FR" dirty="0" err="1">
                <a:latin typeface="Arial Narrow" panose="020B0606020202030204" pitchFamily="34" charset="0"/>
              </a:rPr>
              <a:t>u.a</a:t>
            </a:r>
            <a:r>
              <a:rPr lang="fr-FR" dirty="0">
                <a:latin typeface="Arial Narrow" panose="020B0606020202030204" pitchFamily="34" charset="0"/>
              </a:rPr>
              <a:t>., </a:t>
            </a:r>
            <a:r>
              <a:rPr lang="fr-FR" dirty="0" err="1">
                <a:latin typeface="Arial Narrow" panose="020B0606020202030204" pitchFamily="34" charset="0"/>
              </a:rPr>
              <a:t>dass</a:t>
            </a:r>
            <a:r>
              <a:rPr lang="fr-FR" dirty="0">
                <a:latin typeface="Arial Narrow" panose="020B0606020202030204" pitchFamily="34" charset="0"/>
              </a:rPr>
              <a:t> die </a:t>
            </a:r>
            <a:r>
              <a:rPr lang="fr-FR" dirty="0" err="1">
                <a:latin typeface="Arial Narrow" panose="020B0606020202030204" pitchFamily="34" charset="0"/>
              </a:rPr>
              <a:t>Waldwirtschaft</a:t>
            </a:r>
            <a:r>
              <a:rPr lang="fr-FR" dirty="0">
                <a:latin typeface="Arial Narrow" panose="020B0606020202030204" pitchFamily="34" charset="0"/>
              </a:rPr>
              <a:t> </a:t>
            </a:r>
            <a:r>
              <a:rPr lang="fr-FR" dirty="0" err="1">
                <a:latin typeface="Arial Narrow" panose="020B0606020202030204" pitchFamily="34" charset="0"/>
              </a:rPr>
              <a:t>gefördert</a:t>
            </a:r>
            <a:r>
              <a:rPr lang="fr-FR" dirty="0">
                <a:latin typeface="Arial Narrow" panose="020B0606020202030204" pitchFamily="34" charset="0"/>
              </a:rPr>
              <a:t> und </a:t>
            </a:r>
            <a:r>
              <a:rPr lang="fr-FR" dirty="0" err="1">
                <a:latin typeface="Arial Narrow" panose="020B0606020202030204" pitchFamily="34" charset="0"/>
              </a:rPr>
              <a:t>erhalten</a:t>
            </a:r>
            <a:r>
              <a:rPr lang="fr-FR" dirty="0">
                <a:latin typeface="Arial Narrow" panose="020B0606020202030204" pitchFamily="34" charset="0"/>
              </a:rPr>
              <a:t> </a:t>
            </a:r>
            <a:r>
              <a:rPr lang="fr-FR" dirty="0" err="1">
                <a:latin typeface="Arial Narrow" panose="020B0606020202030204" pitchFamily="34" charset="0"/>
              </a:rPr>
              <a:t>werden</a:t>
            </a:r>
            <a:r>
              <a:rPr lang="fr-FR" dirty="0">
                <a:latin typeface="Arial Narrow" panose="020B0606020202030204" pitchFamily="34" charset="0"/>
              </a:rPr>
              <a:t> </a:t>
            </a:r>
            <a:r>
              <a:rPr lang="fr-FR" dirty="0" err="1">
                <a:latin typeface="Arial Narrow" panose="020B0606020202030204" pitchFamily="34" charset="0"/>
              </a:rPr>
              <a:t>soll</a:t>
            </a:r>
            <a:r>
              <a:rPr lang="fr-FR" dirty="0">
                <a:latin typeface="Arial Narrow" panose="020B0606020202030204" pitchFamily="34" charset="0"/>
              </a:rPr>
              <a:t>. </a:t>
            </a:r>
            <a:endParaRPr lang="fr-FR" dirty="0" smtClean="0">
              <a:latin typeface="Arial Narrow" panose="020B0606020202030204" pitchFamily="34" charset="0"/>
            </a:endParaRPr>
          </a:p>
          <a:p>
            <a:pPr indent="-298989"/>
            <a:r>
              <a:rPr lang="fr-FR" dirty="0" smtClean="0">
                <a:latin typeface="Arial Narrow" panose="020B0606020202030204" pitchFamily="34" charset="0"/>
              </a:rPr>
              <a:t>20  Dies </a:t>
            </a:r>
            <a:r>
              <a:rPr lang="fr-FR" dirty="0" err="1" smtClean="0">
                <a:latin typeface="Arial Narrow" panose="020B0606020202030204" pitchFamily="34" charset="0"/>
              </a:rPr>
              <a:t>wird</a:t>
            </a:r>
            <a:r>
              <a:rPr lang="fr-FR" dirty="0" smtClean="0">
                <a:latin typeface="Arial Narrow" panose="020B0606020202030204" pitchFamily="34" charset="0"/>
              </a:rPr>
              <a:t> in den </a:t>
            </a:r>
            <a:r>
              <a:rPr lang="fr-FR" dirty="0" err="1" smtClean="0">
                <a:latin typeface="Arial Narrow" panose="020B0606020202030204" pitchFamily="34" charset="0"/>
              </a:rPr>
              <a:t>Bewirtschaftungsgrundsätzen</a:t>
            </a:r>
            <a:r>
              <a:rPr lang="fr-FR" dirty="0" smtClean="0">
                <a:latin typeface="Arial Narrow" panose="020B0606020202030204" pitchFamily="34" charset="0"/>
              </a:rPr>
              <a:t> </a:t>
            </a:r>
            <a:r>
              <a:rPr lang="fr-FR" dirty="0" err="1" smtClean="0">
                <a:latin typeface="Arial Narrow" panose="020B0606020202030204" pitchFamily="34" charset="0"/>
              </a:rPr>
              <a:t>noch</a:t>
            </a:r>
            <a:r>
              <a:rPr lang="fr-FR" dirty="0" smtClean="0">
                <a:latin typeface="Arial Narrow" panose="020B0606020202030204" pitchFamily="34" charset="0"/>
              </a:rPr>
              <a:t> </a:t>
            </a:r>
            <a:r>
              <a:rPr lang="fr-FR" dirty="0" err="1" smtClean="0">
                <a:latin typeface="Arial Narrow" panose="020B0606020202030204" pitchFamily="34" charset="0"/>
              </a:rPr>
              <a:t>spezifiziert</a:t>
            </a:r>
            <a:r>
              <a:rPr lang="fr-FR" dirty="0" smtClean="0">
                <a:latin typeface="Arial Narrow" panose="020B0606020202030204" pitchFamily="34" charset="0"/>
              </a:rPr>
              <a:t>.</a:t>
            </a:r>
          </a:p>
          <a:p>
            <a:pPr indent="-298989"/>
            <a:endParaRPr lang="fr-FR" dirty="0" smtClean="0">
              <a:latin typeface="Arial Narrow" panose="020B0606020202030204" pitchFamily="34" charset="0"/>
            </a:endParaRPr>
          </a:p>
          <a:p>
            <a:pPr indent="-298989"/>
            <a:r>
              <a:rPr lang="fr-FR" dirty="0" err="1" smtClean="0">
                <a:latin typeface="Arial Narrow" panose="020B0606020202030204" pitchFamily="34" charset="0"/>
              </a:rPr>
              <a:t>Seit</a:t>
            </a:r>
            <a:r>
              <a:rPr lang="fr-FR" dirty="0" smtClean="0">
                <a:latin typeface="Arial Narrow" panose="020B0606020202030204" pitchFamily="34" charset="0"/>
              </a:rPr>
              <a:t> </a:t>
            </a:r>
            <a:r>
              <a:rPr lang="fr-FR" dirty="0" err="1" smtClean="0">
                <a:latin typeface="Arial Narrow" panose="020B0606020202030204" pitchFamily="34" charset="0"/>
              </a:rPr>
              <a:t>anfangs</a:t>
            </a:r>
            <a:r>
              <a:rPr lang="fr-FR" dirty="0" smtClean="0">
                <a:latin typeface="Arial Narrow" panose="020B0606020202030204" pitchFamily="34" charset="0"/>
              </a:rPr>
              <a:t> 2017 </a:t>
            </a:r>
            <a:r>
              <a:rPr lang="fr-FR" dirty="0" err="1" smtClean="0">
                <a:latin typeface="Arial Narrow" panose="020B0606020202030204" pitchFamily="34" charset="0"/>
              </a:rPr>
              <a:t>sind</a:t>
            </a:r>
            <a:r>
              <a:rPr lang="fr-FR" dirty="0" smtClean="0">
                <a:latin typeface="Arial Narrow" panose="020B0606020202030204" pitchFamily="34" charset="0"/>
              </a:rPr>
              <a:t> </a:t>
            </a:r>
            <a:r>
              <a:rPr lang="fr-FR" dirty="0" err="1" smtClean="0">
                <a:latin typeface="Arial Narrow" panose="020B0606020202030204" pitchFamily="34" charset="0"/>
              </a:rPr>
              <a:t>zwei</a:t>
            </a:r>
            <a:r>
              <a:rPr lang="fr-FR" dirty="0" smtClean="0">
                <a:latin typeface="Arial Narrow" panose="020B0606020202030204" pitchFamily="34" charset="0"/>
              </a:rPr>
              <a:t> </a:t>
            </a:r>
            <a:r>
              <a:rPr lang="fr-FR" dirty="0" err="1" smtClean="0">
                <a:latin typeface="Arial Narrow" panose="020B0606020202030204" pitchFamily="34" charset="0"/>
              </a:rPr>
              <a:t>neue</a:t>
            </a:r>
            <a:r>
              <a:rPr lang="fr-FR" dirty="0" smtClean="0">
                <a:latin typeface="Arial Narrow" panose="020B0606020202030204" pitchFamily="34" charset="0"/>
              </a:rPr>
              <a:t> </a:t>
            </a:r>
            <a:r>
              <a:rPr lang="fr-FR" dirty="0" err="1" smtClean="0">
                <a:latin typeface="Arial Narrow" panose="020B0606020202030204" pitchFamily="34" charset="0"/>
              </a:rPr>
              <a:t>Artikel</a:t>
            </a:r>
            <a:r>
              <a:rPr lang="fr-FR" dirty="0" smtClean="0">
                <a:latin typeface="Arial Narrow" panose="020B0606020202030204" pitchFamily="34" charset="0"/>
              </a:rPr>
              <a:t> in Kraft, welche </a:t>
            </a:r>
          </a:p>
          <a:p>
            <a:pPr indent="-298989"/>
            <a:endParaRPr lang="fr-FR" dirty="0" smtClean="0">
              <a:latin typeface="Arial Narrow" panose="020B0606020202030204" pitchFamily="34" charset="0"/>
            </a:endParaRPr>
          </a:p>
          <a:p>
            <a:pPr indent="-298989"/>
            <a:r>
              <a:rPr lang="fr-FR" dirty="0" smtClean="0">
                <a:latin typeface="Arial Narrow" panose="020B0606020202030204" pitchFamily="34" charset="0"/>
              </a:rPr>
              <a:t>34a</a:t>
            </a:r>
            <a:r>
              <a:rPr lang="fr-FR" baseline="0" dirty="0" smtClean="0">
                <a:latin typeface="Arial Narrow" panose="020B0606020202030204" pitchFamily="34" charset="0"/>
              </a:rPr>
              <a:t> </a:t>
            </a:r>
            <a:r>
              <a:rPr lang="fr-FR" dirty="0" err="1" smtClean="0">
                <a:latin typeface="Arial Narrow" panose="020B0606020202030204" pitchFamily="34" charset="0"/>
              </a:rPr>
              <a:t>einerseits</a:t>
            </a:r>
            <a:r>
              <a:rPr lang="fr-FR" dirty="0" smtClean="0">
                <a:latin typeface="Arial Narrow" panose="020B0606020202030204" pitchFamily="34" charset="0"/>
              </a:rPr>
              <a:t> die </a:t>
            </a:r>
            <a:r>
              <a:rPr lang="fr-FR" dirty="0" err="1" smtClean="0">
                <a:latin typeface="Arial Narrow" panose="020B0606020202030204" pitchFamily="34" charset="0"/>
              </a:rPr>
              <a:t>Absatzförderung</a:t>
            </a:r>
            <a:r>
              <a:rPr lang="fr-FR" dirty="0" smtClean="0">
                <a:latin typeface="Arial Narrow" panose="020B0606020202030204" pitchFamily="34" charset="0"/>
              </a:rPr>
              <a:t> von </a:t>
            </a:r>
            <a:r>
              <a:rPr lang="fr-FR" dirty="0" err="1" smtClean="0">
                <a:latin typeface="Arial Narrow" panose="020B0606020202030204" pitchFamily="34" charset="0"/>
              </a:rPr>
              <a:t>nachhaltig</a:t>
            </a:r>
            <a:r>
              <a:rPr lang="fr-FR" dirty="0" smtClean="0">
                <a:latin typeface="Arial Narrow" panose="020B0606020202030204" pitchFamily="34" charset="0"/>
              </a:rPr>
              <a:t> </a:t>
            </a:r>
            <a:r>
              <a:rPr lang="fr-FR" dirty="0" err="1" smtClean="0">
                <a:latin typeface="Arial Narrow" panose="020B0606020202030204" pitchFamily="34" charset="0"/>
              </a:rPr>
              <a:t>produziertem</a:t>
            </a:r>
            <a:r>
              <a:rPr lang="fr-FR" dirty="0" smtClean="0">
                <a:latin typeface="Arial Narrow" panose="020B0606020202030204" pitchFamily="34" charset="0"/>
              </a:rPr>
              <a:t> Holz (Schweizer Holz) </a:t>
            </a:r>
            <a:r>
              <a:rPr lang="fr-FR" dirty="0" err="1" smtClean="0">
                <a:latin typeface="Arial Narrow" panose="020B0606020202030204" pitchFamily="34" charset="0"/>
              </a:rPr>
              <a:t>zum</a:t>
            </a:r>
            <a:r>
              <a:rPr lang="fr-FR" dirty="0" smtClean="0">
                <a:latin typeface="Arial Narrow" panose="020B0606020202030204" pitchFamily="34" charset="0"/>
              </a:rPr>
              <a:t> </a:t>
            </a:r>
            <a:r>
              <a:rPr lang="fr-FR" dirty="0" err="1" smtClean="0">
                <a:latin typeface="Arial Narrow" panose="020B0606020202030204" pitchFamily="34" charset="0"/>
              </a:rPr>
              <a:t>Ziel</a:t>
            </a:r>
            <a:r>
              <a:rPr lang="fr-FR" dirty="0" smtClean="0">
                <a:latin typeface="Arial Narrow" panose="020B0606020202030204" pitchFamily="34" charset="0"/>
              </a:rPr>
              <a:t> </a:t>
            </a:r>
            <a:r>
              <a:rPr lang="fr-FR" dirty="0" err="1" smtClean="0">
                <a:latin typeface="Arial Narrow" panose="020B0606020202030204" pitchFamily="34" charset="0"/>
              </a:rPr>
              <a:t>haben</a:t>
            </a:r>
            <a:r>
              <a:rPr lang="fr-FR" dirty="0" smtClean="0">
                <a:latin typeface="Arial Narrow" panose="020B0606020202030204" pitchFamily="34" charset="0"/>
              </a:rPr>
              <a:t> (Art. 34a mit </a:t>
            </a:r>
            <a:r>
              <a:rPr lang="fr-FR" dirty="0" err="1" smtClean="0">
                <a:latin typeface="Arial Narrow" panose="020B0606020202030204" pitchFamily="34" charset="0"/>
              </a:rPr>
              <a:t>seinem</a:t>
            </a:r>
            <a:r>
              <a:rPr lang="fr-FR" dirty="0" smtClean="0">
                <a:latin typeface="Arial Narrow" panose="020B0606020202030204" pitchFamily="34" charset="0"/>
              </a:rPr>
              <a:t> </a:t>
            </a:r>
            <a:r>
              <a:rPr lang="fr-FR" dirty="0" err="1" smtClean="0">
                <a:latin typeface="Arial Narrow" panose="020B0606020202030204" pitchFamily="34" charset="0"/>
              </a:rPr>
              <a:t>Umsetzungsinstrument</a:t>
            </a:r>
            <a:r>
              <a:rPr lang="fr-FR" dirty="0" smtClean="0">
                <a:latin typeface="Arial Narrow" panose="020B0606020202030204" pitchFamily="34" charset="0"/>
              </a:rPr>
              <a:t> </a:t>
            </a:r>
            <a:br>
              <a:rPr lang="fr-FR" dirty="0" smtClean="0">
                <a:latin typeface="Arial Narrow" panose="020B0606020202030204" pitchFamily="34" charset="0"/>
              </a:rPr>
            </a:br>
            <a:r>
              <a:rPr lang="fr-FR" dirty="0" smtClean="0">
                <a:latin typeface="Arial Narrow" panose="020B0606020202030204" pitchFamily="34" charset="0"/>
              </a:rPr>
              <a:t>      </a:t>
            </a:r>
            <a:r>
              <a:rPr lang="fr-FR" dirty="0" err="1" smtClean="0">
                <a:latin typeface="Arial Narrow" panose="020B0606020202030204" pitchFamily="34" charset="0"/>
              </a:rPr>
              <a:t>Aktionsplan</a:t>
            </a:r>
            <a:r>
              <a:rPr lang="fr-FR" dirty="0" smtClean="0">
                <a:latin typeface="Arial Narrow" panose="020B0606020202030204" pitchFamily="34" charset="0"/>
              </a:rPr>
              <a:t> Holz). </a:t>
            </a:r>
            <a:r>
              <a:rPr lang="de-CH" dirty="0" smtClean="0">
                <a:latin typeface="Arial Narrow" panose="020B0606020202030204" pitchFamily="34" charset="0"/>
              </a:rPr>
              <a:t>Hinweis: das Wording ist hier wichtig: das war den Kompromiss damit der Text WTO-</a:t>
            </a:r>
            <a:r>
              <a:rPr lang="de-CH" dirty="0" err="1" smtClean="0">
                <a:latin typeface="Arial Narrow" panose="020B0606020202030204" pitchFamily="34" charset="0"/>
              </a:rPr>
              <a:t>Konfrom</a:t>
            </a:r>
            <a:r>
              <a:rPr lang="de-CH" dirty="0" smtClean="0">
                <a:latin typeface="Arial Narrow" panose="020B0606020202030204" pitchFamily="34" charset="0"/>
              </a:rPr>
              <a:t> war.</a:t>
            </a:r>
            <a:endParaRPr lang="fr-FR" dirty="0" smtClean="0">
              <a:latin typeface="Arial Narrow" panose="020B0606020202030204" pitchFamily="34" charset="0"/>
            </a:endParaRPr>
          </a:p>
          <a:p>
            <a:pPr indent="-298989"/>
            <a:r>
              <a:rPr lang="fr-FR" dirty="0" smtClean="0">
                <a:latin typeface="Arial Narrow" panose="020B0606020202030204" pitchFamily="34" charset="0"/>
              </a:rPr>
              <a:t>34b</a:t>
            </a:r>
            <a:r>
              <a:rPr lang="fr-FR" baseline="0" dirty="0" smtClean="0">
                <a:latin typeface="Arial Narrow" panose="020B0606020202030204" pitchFamily="34" charset="0"/>
              </a:rPr>
              <a:t> </a:t>
            </a:r>
            <a:r>
              <a:rPr lang="fr-FR" dirty="0" smtClean="0">
                <a:latin typeface="Arial Narrow" panose="020B0606020202030204" pitchFamily="34" charset="0"/>
              </a:rPr>
              <a:t>mit </a:t>
            </a:r>
            <a:r>
              <a:rPr lang="fr-FR" dirty="0" err="1" smtClean="0">
                <a:latin typeface="Arial Narrow" panose="020B0606020202030204" pitchFamily="34" charset="0"/>
              </a:rPr>
              <a:t>Artikel</a:t>
            </a:r>
            <a:r>
              <a:rPr lang="fr-FR" dirty="0" smtClean="0">
                <a:latin typeface="Arial Narrow" panose="020B0606020202030204" pitchFamily="34" charset="0"/>
              </a:rPr>
              <a:t> 34b </a:t>
            </a:r>
            <a:r>
              <a:rPr lang="fr-FR" dirty="0" err="1" smtClean="0">
                <a:latin typeface="Arial Narrow" panose="020B0606020202030204" pitchFamily="34" charset="0"/>
              </a:rPr>
              <a:t>soll</a:t>
            </a:r>
            <a:r>
              <a:rPr lang="fr-FR" dirty="0" smtClean="0">
                <a:latin typeface="Arial Narrow" panose="020B0606020202030204" pitchFamily="34" charset="0"/>
              </a:rPr>
              <a:t> </a:t>
            </a:r>
            <a:r>
              <a:rPr lang="fr-FR" dirty="0" err="1" smtClean="0">
                <a:latin typeface="Arial Narrow" panose="020B0606020202030204" pitchFamily="34" charset="0"/>
              </a:rPr>
              <a:t>zudem</a:t>
            </a:r>
            <a:r>
              <a:rPr lang="fr-FR" dirty="0" smtClean="0">
                <a:latin typeface="Arial Narrow" panose="020B0606020202030204" pitchFamily="34" charset="0"/>
              </a:rPr>
              <a:t> </a:t>
            </a:r>
            <a:r>
              <a:rPr lang="fr-FR" dirty="0" err="1" smtClean="0">
                <a:latin typeface="Arial Narrow" panose="020B0606020202030204" pitchFamily="34" charset="0"/>
              </a:rPr>
              <a:t>bei</a:t>
            </a:r>
            <a:r>
              <a:rPr lang="fr-FR" dirty="0" smtClean="0">
                <a:latin typeface="Arial Narrow" panose="020B0606020202030204" pitchFamily="34" charset="0"/>
              </a:rPr>
              <a:t> </a:t>
            </a:r>
            <a:r>
              <a:rPr lang="fr-FR" dirty="0" err="1" smtClean="0">
                <a:latin typeface="Arial Narrow" panose="020B0606020202030204" pitchFamily="34" charset="0"/>
              </a:rPr>
              <a:t>Bauten</a:t>
            </a:r>
            <a:r>
              <a:rPr lang="fr-FR" dirty="0" smtClean="0">
                <a:latin typeface="Arial Narrow" panose="020B0606020202030204" pitchFamily="34" charset="0"/>
              </a:rPr>
              <a:t> und </a:t>
            </a:r>
            <a:r>
              <a:rPr lang="fr-FR" dirty="0" err="1" smtClean="0">
                <a:latin typeface="Arial Narrow" panose="020B0606020202030204" pitchFamily="34" charset="0"/>
              </a:rPr>
              <a:t>Anlagen</a:t>
            </a:r>
            <a:r>
              <a:rPr lang="fr-FR" dirty="0" smtClean="0">
                <a:latin typeface="Arial Narrow" panose="020B0606020202030204" pitchFamily="34" charset="0"/>
              </a:rPr>
              <a:t> </a:t>
            </a:r>
            <a:r>
              <a:rPr lang="fr-FR" dirty="0" err="1" smtClean="0">
                <a:latin typeface="Arial Narrow" panose="020B0606020202030204" pitchFamily="34" charset="0"/>
              </a:rPr>
              <a:t>sowie</a:t>
            </a:r>
            <a:r>
              <a:rPr lang="fr-FR" dirty="0" smtClean="0">
                <a:latin typeface="Arial Narrow" panose="020B0606020202030204" pitchFamily="34" charset="0"/>
              </a:rPr>
              <a:t> der </a:t>
            </a:r>
            <a:r>
              <a:rPr lang="fr-FR" dirty="0" err="1" smtClean="0">
                <a:latin typeface="Arial Narrow" panose="020B0606020202030204" pitchFamily="34" charset="0"/>
              </a:rPr>
              <a:t>Beschaffung</a:t>
            </a:r>
            <a:r>
              <a:rPr lang="fr-FR" dirty="0" smtClean="0">
                <a:latin typeface="Arial Narrow" panose="020B0606020202030204" pitchFamily="34" charset="0"/>
              </a:rPr>
              <a:t> von </a:t>
            </a:r>
            <a:r>
              <a:rPr lang="fr-FR" dirty="0" err="1" smtClean="0">
                <a:latin typeface="Arial Narrow" panose="020B0606020202030204" pitchFamily="34" charset="0"/>
              </a:rPr>
              <a:t>Holzerzeugnissen</a:t>
            </a:r>
            <a:r>
              <a:rPr lang="fr-FR" dirty="0" smtClean="0">
                <a:latin typeface="Arial Narrow" panose="020B0606020202030204" pitchFamily="34" charset="0"/>
              </a:rPr>
              <a:t> des </a:t>
            </a:r>
            <a:r>
              <a:rPr lang="fr-FR" dirty="0" err="1" smtClean="0">
                <a:latin typeface="Arial Narrow" panose="020B0606020202030204" pitchFamily="34" charset="0"/>
              </a:rPr>
              <a:t>Bundes</a:t>
            </a:r>
            <a:r>
              <a:rPr lang="fr-FR" dirty="0" smtClean="0">
                <a:latin typeface="Arial Narrow" panose="020B0606020202030204" pitchFamily="34" charset="0"/>
              </a:rPr>
              <a:t> </a:t>
            </a:r>
            <a:r>
              <a:rPr lang="fr-FR" dirty="0" err="1" smtClean="0">
                <a:latin typeface="Arial Narrow" panose="020B0606020202030204" pitchFamily="34" charset="0"/>
              </a:rPr>
              <a:t>nachhaltig</a:t>
            </a:r>
            <a:r>
              <a:rPr lang="fr-FR" dirty="0" smtClean="0">
                <a:latin typeface="Arial Narrow" panose="020B0606020202030204" pitchFamily="34" charset="0"/>
              </a:rPr>
              <a:t> </a:t>
            </a:r>
            <a:r>
              <a:rPr lang="fr-FR" dirty="0" err="1" smtClean="0">
                <a:latin typeface="Arial Narrow" panose="020B0606020202030204" pitchFamily="34" charset="0"/>
              </a:rPr>
              <a:t>produziertes</a:t>
            </a:r>
            <a:r>
              <a:rPr lang="fr-FR" dirty="0" smtClean="0">
                <a:latin typeface="Arial Narrow" panose="020B0606020202030204" pitchFamily="34" charset="0"/>
              </a:rPr>
              <a:t>  Holz </a:t>
            </a:r>
            <a:r>
              <a:rPr lang="fr-FR" dirty="0" err="1" smtClean="0">
                <a:latin typeface="Arial Narrow" panose="020B0606020202030204" pitchFamily="34" charset="0"/>
              </a:rPr>
              <a:t>eingesetzt</a:t>
            </a:r>
            <a:r>
              <a:rPr lang="fr-FR" dirty="0" smtClean="0">
                <a:latin typeface="Arial Narrow" panose="020B0606020202030204" pitchFamily="34" charset="0"/>
              </a:rPr>
              <a:t> </a:t>
            </a:r>
            <a:br>
              <a:rPr lang="fr-FR" dirty="0" smtClean="0">
                <a:latin typeface="Arial Narrow" panose="020B0606020202030204" pitchFamily="34" charset="0"/>
              </a:rPr>
            </a:br>
            <a:r>
              <a:rPr lang="fr-FR" dirty="0" smtClean="0">
                <a:latin typeface="Arial Narrow" panose="020B0606020202030204" pitchFamily="34" charset="0"/>
              </a:rPr>
              <a:t>       </a:t>
            </a:r>
            <a:r>
              <a:rPr lang="fr-FR" dirty="0" err="1" smtClean="0">
                <a:latin typeface="Arial Narrow" panose="020B0606020202030204" pitchFamily="34" charset="0"/>
              </a:rPr>
              <a:t>werden</a:t>
            </a:r>
            <a:r>
              <a:rPr lang="fr-FR" dirty="0" smtClean="0">
                <a:latin typeface="Arial Narrow" panose="020B0606020202030204" pitchFamily="34" charset="0"/>
              </a:rPr>
              <a:t>. </a:t>
            </a:r>
            <a:r>
              <a:rPr lang="fr-FR" dirty="0" err="1" smtClean="0">
                <a:latin typeface="Arial Narrow" panose="020B0606020202030204" pitchFamily="34" charset="0"/>
              </a:rPr>
              <a:t>Aktuell</a:t>
            </a:r>
            <a:r>
              <a:rPr lang="fr-FR" dirty="0" smtClean="0">
                <a:latin typeface="Arial Narrow" panose="020B0606020202030204" pitchFamily="34" charset="0"/>
              </a:rPr>
              <a:t> </a:t>
            </a:r>
            <a:r>
              <a:rPr lang="fr-FR" dirty="0" err="1" smtClean="0">
                <a:latin typeface="Arial Narrow" panose="020B0606020202030204" pitchFamily="34" charset="0"/>
              </a:rPr>
              <a:t>werden</a:t>
            </a:r>
            <a:r>
              <a:rPr lang="fr-FR" dirty="0" smtClean="0">
                <a:latin typeface="Arial Narrow" panose="020B0606020202030204" pitchFamily="34" charset="0"/>
              </a:rPr>
              <a:t> </a:t>
            </a:r>
            <a:r>
              <a:rPr lang="fr-FR" dirty="0" err="1" smtClean="0">
                <a:latin typeface="Arial Narrow" panose="020B0606020202030204" pitchFamily="34" charset="0"/>
              </a:rPr>
              <a:t>Entscheidungshilfen</a:t>
            </a:r>
            <a:r>
              <a:rPr lang="fr-FR" baseline="0" dirty="0" smtClean="0">
                <a:latin typeface="Arial Narrow" panose="020B0606020202030204" pitchFamily="34" charset="0"/>
              </a:rPr>
              <a:t> </a:t>
            </a:r>
            <a:r>
              <a:rPr lang="fr-FR" baseline="0" dirty="0" err="1" smtClean="0">
                <a:latin typeface="Arial Narrow" panose="020B0606020202030204" pitchFamily="34" charset="0"/>
              </a:rPr>
              <a:t>für</a:t>
            </a:r>
            <a:r>
              <a:rPr lang="fr-FR" baseline="0" dirty="0" smtClean="0">
                <a:latin typeface="Arial Narrow" panose="020B0606020202030204" pitchFamily="34" charset="0"/>
              </a:rPr>
              <a:t> </a:t>
            </a:r>
            <a:r>
              <a:rPr lang="fr-FR" dirty="0">
                <a:latin typeface="Arial Narrow" panose="020B0606020202030204" pitchFamily="34" charset="0"/>
              </a:rPr>
              <a:t>die </a:t>
            </a:r>
            <a:r>
              <a:rPr lang="de-CH" dirty="0">
                <a:latin typeface="Arial Narrow" panose="020B0606020202030204" pitchFamily="34" charset="0"/>
              </a:rPr>
              <a:t>Koordinationskonferenz der Bau- und Liegenschaftsorgane der öffentlichen Bauherren KBOB </a:t>
            </a:r>
            <a:br>
              <a:rPr lang="de-CH" dirty="0">
                <a:latin typeface="Arial Narrow" panose="020B0606020202030204" pitchFamily="34" charset="0"/>
              </a:rPr>
            </a:br>
            <a:r>
              <a:rPr lang="de-CH" dirty="0">
                <a:latin typeface="Arial Narrow" panose="020B0606020202030204" pitchFamily="34" charset="0"/>
              </a:rPr>
              <a:t>       </a:t>
            </a:r>
            <a:r>
              <a:rPr lang="fr-FR" dirty="0" err="1">
                <a:latin typeface="Arial Narrow" panose="020B0606020202030204" pitchFamily="34" charset="0"/>
              </a:rPr>
              <a:t>erstellt</a:t>
            </a:r>
            <a:r>
              <a:rPr lang="fr-FR" dirty="0">
                <a:latin typeface="Arial Narrow" panose="020B0606020202030204" pitchFamily="34" charset="0"/>
              </a:rPr>
              <a:t>, welche </a:t>
            </a:r>
            <a:r>
              <a:rPr lang="fr-FR" dirty="0" err="1">
                <a:latin typeface="Arial Narrow" panose="020B0606020202030204" pitchFamily="34" charset="0"/>
              </a:rPr>
              <a:t>öffentliche</a:t>
            </a:r>
            <a:r>
              <a:rPr lang="fr-FR" dirty="0">
                <a:latin typeface="Arial Narrow" panose="020B0606020202030204" pitchFamily="34" charset="0"/>
              </a:rPr>
              <a:t> </a:t>
            </a:r>
            <a:r>
              <a:rPr lang="fr-FR" dirty="0" err="1">
                <a:latin typeface="Arial Narrow" panose="020B0606020202030204" pitchFamily="34" charset="0"/>
              </a:rPr>
              <a:t>Bauherrschaften</a:t>
            </a:r>
            <a:r>
              <a:rPr lang="fr-FR" dirty="0">
                <a:latin typeface="Arial Narrow" panose="020B0606020202030204" pitchFamily="34" charset="0"/>
              </a:rPr>
              <a:t> </a:t>
            </a:r>
            <a:r>
              <a:rPr lang="fr-FR" baseline="0" dirty="0" err="1" smtClean="0">
                <a:latin typeface="Arial Narrow" panose="020B0606020202030204" pitchFamily="34" charset="0"/>
              </a:rPr>
              <a:t>unterstützen</a:t>
            </a:r>
            <a:r>
              <a:rPr lang="fr-FR" baseline="0" dirty="0" smtClean="0">
                <a:latin typeface="Arial Narrow" panose="020B0606020202030204" pitchFamily="34" charset="0"/>
              </a:rPr>
              <a:t>.</a:t>
            </a:r>
            <a:endParaRPr lang="fr-FR" dirty="0" smtClean="0">
              <a:latin typeface="Arial Narrow" panose="020B0606020202030204" pitchFamily="34" charset="0"/>
            </a:endParaRPr>
          </a:p>
          <a:p>
            <a:pPr indent="-298989"/>
            <a:r>
              <a:rPr lang="de-CH" baseline="0" dirty="0" smtClean="0">
                <a:latin typeface="Arial Narrow" panose="020B0606020202030204" pitchFamily="34" charset="0"/>
              </a:rPr>
              <a:t>        </a:t>
            </a:r>
            <a:r>
              <a:rPr lang="de-CH" dirty="0" smtClean="0">
                <a:latin typeface="Arial Narrow" panose="020B0606020202030204" pitchFamily="34" charset="0"/>
              </a:rPr>
              <a:t>Kantone</a:t>
            </a:r>
            <a:r>
              <a:rPr lang="de-CH" dirty="0">
                <a:latin typeface="Arial Narrow" panose="020B0606020202030204" pitchFamily="34" charset="0"/>
              </a:rPr>
              <a:t>: z.B. kennen bereits Fribourg, Luzern, Bern, Zug ähnliche Gesetzgebungen </a:t>
            </a:r>
          </a:p>
          <a:p>
            <a:pPr marL="177991" indent="-474645">
              <a:buFont typeface="Symbol" panose="05050102010706020507" pitchFamily="18" charset="2"/>
              <a:buChar char="-"/>
            </a:pPr>
            <a:endParaRPr lang="fr-FR" dirty="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F894A5FD-EFAC-439D-A8A0-23144F107198}" type="slidenum">
              <a:rPr lang="de-CH" smtClean="0"/>
              <a:pPr/>
              <a:t>9</a:t>
            </a:fld>
            <a:endParaRPr lang="de-CH"/>
          </a:p>
        </p:txBody>
      </p:sp>
    </p:spTree>
    <p:extLst>
      <p:ext uri="{BB962C8B-B14F-4D97-AF65-F5344CB8AC3E}">
        <p14:creationId xmlns:p14="http://schemas.microsoft.com/office/powerpoint/2010/main" val="1382621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3554" name="Rectangle 2"/>
          <p:cNvSpPr>
            <a:spLocks noGrp="1" noChangeArrowheads="1"/>
          </p:cNvSpPr>
          <p:nvPr>
            <p:ph type="ctrTitle" hasCustomPrompt="1"/>
          </p:nvPr>
        </p:nvSpPr>
        <p:spPr>
          <a:xfrm>
            <a:off x="1233487" y="1703243"/>
            <a:ext cx="7275512" cy="2339975"/>
          </a:xfrm>
        </p:spPr>
        <p:txBody>
          <a:bodyPr/>
          <a:lstStyle>
            <a:lvl1pPr>
              <a:defRPr sz="4800"/>
            </a:lvl1pPr>
          </a:lstStyle>
          <a:p>
            <a:r>
              <a:rPr lang="en-GB" dirty="0" err="1" smtClean="0"/>
              <a:t>Aktionsplan</a:t>
            </a:r>
            <a:r>
              <a:rPr lang="en-GB" dirty="0" smtClean="0"/>
              <a:t> </a:t>
            </a:r>
            <a:r>
              <a:rPr lang="en-GB" dirty="0" err="1"/>
              <a:t>Holz</a:t>
            </a:r>
            <a:endParaRPr lang="en-GB" dirty="0"/>
          </a:p>
        </p:txBody>
      </p:sp>
      <p:sp>
        <p:nvSpPr>
          <p:cNvPr id="23555" name="Rectangle 3"/>
          <p:cNvSpPr>
            <a:spLocks noGrp="1" noChangeArrowheads="1"/>
          </p:cNvSpPr>
          <p:nvPr>
            <p:ph type="subTitle" idx="1" hasCustomPrompt="1"/>
          </p:nvPr>
        </p:nvSpPr>
        <p:spPr>
          <a:xfrm>
            <a:off x="1218045" y="4094883"/>
            <a:ext cx="7277101" cy="1279525"/>
          </a:xfrm>
        </p:spPr>
        <p:txBody>
          <a:bodyPr/>
          <a:lstStyle>
            <a:lvl1pPr marL="0" indent="0">
              <a:buFontTx/>
              <a:buNone/>
              <a:defRPr sz="2000" baseline="0"/>
            </a:lvl1pPr>
          </a:lstStyle>
          <a:p>
            <a:r>
              <a:rPr lang="en-GB" dirty="0" smtClean="0"/>
              <a:t>Datum </a:t>
            </a:r>
            <a:r>
              <a:rPr lang="en-GB" dirty="0" err="1" smtClean="0"/>
              <a:t>der</a:t>
            </a:r>
            <a:r>
              <a:rPr lang="en-GB" dirty="0" smtClean="0"/>
              <a:t> </a:t>
            </a:r>
            <a:r>
              <a:rPr lang="en-GB" dirty="0" err="1" smtClean="0"/>
              <a:t>Präsentation</a:t>
            </a:r>
            <a:endParaRPr lang="en-GB" dirty="0"/>
          </a:p>
        </p:txBody>
      </p:sp>
      <p:pic>
        <p:nvPicPr>
          <p:cNvPr id="7" name="Picture 37" descr="Logo_CMYK_pos"/>
          <p:cNvPicPr>
            <a:picLocks noChangeAspect="1" noChangeArrowheads="1"/>
          </p:cNvPicPr>
          <p:nvPr userDrawn="1"/>
        </p:nvPicPr>
        <p:blipFill>
          <a:blip r:embed="rId2" cstate="print"/>
          <a:srcRect/>
          <a:stretch>
            <a:fillRect/>
          </a:stretch>
        </p:blipFill>
        <p:spPr bwMode="auto">
          <a:xfrm>
            <a:off x="927100" y="387350"/>
            <a:ext cx="1997075" cy="508000"/>
          </a:xfrm>
          <a:prstGeom prst="rect">
            <a:avLst/>
          </a:prstGeom>
          <a:noFill/>
          <a:ln w="9525">
            <a:noFill/>
            <a:miter lim="800000"/>
            <a:headEnd/>
            <a:tailEnd/>
          </a:ln>
        </p:spPr>
      </p:pic>
      <p:sp>
        <p:nvSpPr>
          <p:cNvPr id="11" name="Text Box 32"/>
          <p:cNvSpPr txBox="1">
            <a:spLocks noChangeArrowheads="1"/>
          </p:cNvSpPr>
          <p:nvPr userDrawn="1"/>
        </p:nvSpPr>
        <p:spPr bwMode="auto">
          <a:xfrm>
            <a:off x="4572000" y="387350"/>
            <a:ext cx="4095750" cy="615553"/>
          </a:xfrm>
          <a:prstGeom prst="rect">
            <a:avLst/>
          </a:prstGeom>
          <a:noFill/>
          <a:ln w="9525">
            <a:noFill/>
            <a:miter lim="800000"/>
            <a:headEnd/>
            <a:tailEnd/>
          </a:ln>
          <a:effectLst/>
        </p:spPr>
        <p:txBody>
          <a:bodyPr lIns="0" tIns="0" rIns="0" bIns="0">
            <a:spAutoFit/>
          </a:bodyPr>
          <a:lstStyle/>
          <a:p>
            <a:r>
              <a:rPr lang="de-CH" sz="800" dirty="0"/>
              <a:t>Eidgenössisches Departement für </a:t>
            </a:r>
          </a:p>
          <a:p>
            <a:r>
              <a:rPr lang="de-CH" sz="800" dirty="0"/>
              <a:t>Umwelt, Verkehr, Energie und Kommunikation UVEK</a:t>
            </a:r>
          </a:p>
          <a:p>
            <a:endParaRPr lang="de-CH" sz="800" b="1" dirty="0"/>
          </a:p>
          <a:p>
            <a:r>
              <a:rPr lang="de-CH" sz="800" b="1" dirty="0"/>
              <a:t>Bundesamt für Umwelt </a:t>
            </a:r>
            <a:r>
              <a:rPr lang="de-CH" sz="800" b="1" dirty="0" smtClean="0"/>
              <a:t>BAFU</a:t>
            </a:r>
          </a:p>
          <a:p>
            <a:endParaRPr lang="de-CH" sz="800"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1338" y="323850"/>
            <a:ext cx="1866900" cy="589597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511300" y="323850"/>
            <a:ext cx="5227638" cy="58959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524000" y="323850"/>
            <a:ext cx="7234238" cy="58959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fld id="{15BAB3E8-B1A5-42BB-B132-4778B4990429}" type="datetime1">
              <a:rPr lang="de-CH"/>
              <a:pPr/>
              <a:t>29.01.2019</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fld id="{CC43965B-D794-4C5B-9ED4-FCBA93E12A94}" type="slidenum">
              <a:rPr lang="de-CH"/>
              <a:pPr/>
              <a:t>‹N°›</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fld id="{9C173B99-E012-4477-BA89-64C0C63036F7}" type="datetime1">
              <a:rPr lang="de-CH"/>
              <a:pPr/>
              <a:t>29.01.2019</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fld id="{AEBA41A2-D263-4C24-9CFA-14AC7ED26829}" type="slidenum">
              <a:rPr lang="de-CH"/>
              <a:pPr/>
              <a:t>‹N°›</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fld id="{C05EA4EE-928C-44D6-B1C4-F292B039DABB}" type="datetime1">
              <a:rPr lang="de-CH"/>
              <a:pPr/>
              <a:t>29.01.2019</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fld id="{EB224AAB-25A3-40A3-9145-61AE5D562005}" type="slidenum">
              <a:rPr lang="de-CH"/>
              <a:pPr/>
              <a:t>‹N°›</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3"/>
          <p:cNvSpPr>
            <a:spLocks noGrp="1"/>
          </p:cNvSpPr>
          <p:nvPr>
            <p:ph type="dt" sz="half" idx="10"/>
          </p:nvPr>
        </p:nvSpPr>
        <p:spPr/>
        <p:txBody>
          <a:bodyPr/>
          <a:lstStyle>
            <a:lvl1pPr>
              <a:defRPr/>
            </a:lvl1pPr>
          </a:lstStyle>
          <a:p>
            <a:fld id="{A3D50612-6DD2-4931-90A8-3B2319E400F4}" type="datetime1">
              <a:rPr lang="de-CH"/>
              <a:pPr/>
              <a:t>29.01.2019</a:t>
            </a:fld>
            <a:endParaRPr lang="de-CH"/>
          </a:p>
        </p:txBody>
      </p:sp>
      <p:sp>
        <p:nvSpPr>
          <p:cNvPr id="6" name="Fußzeilenplatzhalter 4"/>
          <p:cNvSpPr>
            <a:spLocks noGrp="1"/>
          </p:cNvSpPr>
          <p:nvPr>
            <p:ph type="ftr" sz="quarter" idx="11"/>
          </p:nvPr>
        </p:nvSpPr>
        <p:spPr/>
        <p:txBody>
          <a:bodyPr/>
          <a:lstStyle>
            <a:lvl1pPr>
              <a:defRPr/>
            </a:lvl1pPr>
          </a:lstStyle>
          <a:p>
            <a:pPr>
              <a:defRPr/>
            </a:pPr>
            <a:endParaRPr lang="de-CH"/>
          </a:p>
        </p:txBody>
      </p:sp>
      <p:sp>
        <p:nvSpPr>
          <p:cNvPr id="7" name="Foliennummernplatzhalter 5"/>
          <p:cNvSpPr>
            <a:spLocks noGrp="1"/>
          </p:cNvSpPr>
          <p:nvPr>
            <p:ph type="sldNum" sz="quarter" idx="12"/>
          </p:nvPr>
        </p:nvSpPr>
        <p:spPr/>
        <p:txBody>
          <a:bodyPr/>
          <a:lstStyle>
            <a:lvl1pPr>
              <a:defRPr/>
            </a:lvl1pPr>
          </a:lstStyle>
          <a:p>
            <a:fld id="{933A8DBA-67F5-4547-800F-35F6FB3453B6}" type="slidenum">
              <a:rPr lang="de-CH"/>
              <a:pPr/>
              <a:t>‹N°›</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3"/>
          <p:cNvSpPr>
            <a:spLocks noGrp="1"/>
          </p:cNvSpPr>
          <p:nvPr>
            <p:ph type="dt" sz="half" idx="10"/>
          </p:nvPr>
        </p:nvSpPr>
        <p:spPr/>
        <p:txBody>
          <a:bodyPr/>
          <a:lstStyle>
            <a:lvl1pPr>
              <a:defRPr/>
            </a:lvl1pPr>
          </a:lstStyle>
          <a:p>
            <a:fld id="{AE3648E9-C3C9-4172-8A31-BD18BDB91516}" type="datetime1">
              <a:rPr lang="de-CH"/>
              <a:pPr/>
              <a:t>29.01.2019</a:t>
            </a:fld>
            <a:endParaRPr lang="de-CH"/>
          </a:p>
        </p:txBody>
      </p:sp>
      <p:sp>
        <p:nvSpPr>
          <p:cNvPr id="8" name="Fußzeilenplatzhalter 4"/>
          <p:cNvSpPr>
            <a:spLocks noGrp="1"/>
          </p:cNvSpPr>
          <p:nvPr>
            <p:ph type="ftr" sz="quarter" idx="11"/>
          </p:nvPr>
        </p:nvSpPr>
        <p:spPr/>
        <p:txBody>
          <a:bodyPr/>
          <a:lstStyle>
            <a:lvl1pPr>
              <a:defRPr/>
            </a:lvl1pPr>
          </a:lstStyle>
          <a:p>
            <a:pPr>
              <a:defRPr/>
            </a:pPr>
            <a:endParaRPr lang="de-CH"/>
          </a:p>
        </p:txBody>
      </p:sp>
      <p:sp>
        <p:nvSpPr>
          <p:cNvPr id="9" name="Foliennummernplatzhalter 5"/>
          <p:cNvSpPr>
            <a:spLocks noGrp="1"/>
          </p:cNvSpPr>
          <p:nvPr>
            <p:ph type="sldNum" sz="quarter" idx="12"/>
          </p:nvPr>
        </p:nvSpPr>
        <p:spPr/>
        <p:txBody>
          <a:bodyPr/>
          <a:lstStyle>
            <a:lvl1pPr>
              <a:defRPr/>
            </a:lvl1pPr>
          </a:lstStyle>
          <a:p>
            <a:fld id="{52B5F0AF-BF53-450C-9520-8E3A670047C7}" type="slidenum">
              <a:rPr lang="de-CH"/>
              <a:pPr/>
              <a:t>‹N°›</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3"/>
          <p:cNvSpPr>
            <a:spLocks noGrp="1"/>
          </p:cNvSpPr>
          <p:nvPr>
            <p:ph type="dt" sz="half" idx="10"/>
          </p:nvPr>
        </p:nvSpPr>
        <p:spPr/>
        <p:txBody>
          <a:bodyPr/>
          <a:lstStyle>
            <a:lvl1pPr>
              <a:defRPr/>
            </a:lvl1pPr>
          </a:lstStyle>
          <a:p>
            <a:fld id="{E53A3E14-8E20-4CC0-82D6-E87282A3172B}" type="datetime1">
              <a:rPr lang="de-CH"/>
              <a:pPr/>
              <a:t>29.01.2019</a:t>
            </a:fld>
            <a:endParaRPr lang="de-CH"/>
          </a:p>
        </p:txBody>
      </p:sp>
      <p:sp>
        <p:nvSpPr>
          <p:cNvPr id="4" name="Fußzeilenplatzhalter 4"/>
          <p:cNvSpPr>
            <a:spLocks noGrp="1"/>
          </p:cNvSpPr>
          <p:nvPr>
            <p:ph type="ftr" sz="quarter" idx="11"/>
          </p:nvPr>
        </p:nvSpPr>
        <p:spPr/>
        <p:txBody>
          <a:bodyPr/>
          <a:lstStyle>
            <a:lvl1pPr>
              <a:defRPr/>
            </a:lvl1pPr>
          </a:lstStyle>
          <a:p>
            <a:pPr>
              <a:defRPr/>
            </a:pPr>
            <a:endParaRPr lang="de-CH"/>
          </a:p>
        </p:txBody>
      </p:sp>
      <p:sp>
        <p:nvSpPr>
          <p:cNvPr id="5" name="Foliennummernplatzhalter 5"/>
          <p:cNvSpPr>
            <a:spLocks noGrp="1"/>
          </p:cNvSpPr>
          <p:nvPr>
            <p:ph type="sldNum" sz="quarter" idx="12"/>
          </p:nvPr>
        </p:nvSpPr>
        <p:spPr/>
        <p:txBody>
          <a:bodyPr/>
          <a:lstStyle>
            <a:lvl1pPr>
              <a:defRPr/>
            </a:lvl1pPr>
          </a:lstStyle>
          <a:p>
            <a:fld id="{3F943111-BFEE-4FBB-9221-145426111FC4}" type="slidenum">
              <a:rPr lang="de-CH"/>
              <a:pPr/>
              <a:t>‹N°›</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fld id="{0767AF59-D0A5-4782-BB0E-BA46345813E6}" type="datetime1">
              <a:rPr lang="de-CH"/>
              <a:pPr/>
              <a:t>29.01.2019</a:t>
            </a:fld>
            <a:endParaRPr lang="de-CH"/>
          </a:p>
        </p:txBody>
      </p:sp>
      <p:sp>
        <p:nvSpPr>
          <p:cNvPr id="3" name="Fußzeilenplatzhalter 4"/>
          <p:cNvSpPr>
            <a:spLocks noGrp="1"/>
          </p:cNvSpPr>
          <p:nvPr>
            <p:ph type="ftr" sz="quarter" idx="11"/>
          </p:nvPr>
        </p:nvSpPr>
        <p:spPr/>
        <p:txBody>
          <a:bodyPr/>
          <a:lstStyle>
            <a:lvl1pPr>
              <a:defRPr/>
            </a:lvl1pPr>
          </a:lstStyle>
          <a:p>
            <a:pPr>
              <a:defRPr/>
            </a:pPr>
            <a:endParaRPr lang="de-CH"/>
          </a:p>
        </p:txBody>
      </p:sp>
      <p:sp>
        <p:nvSpPr>
          <p:cNvPr id="4" name="Foliennummernplatzhalter 5"/>
          <p:cNvSpPr>
            <a:spLocks noGrp="1"/>
          </p:cNvSpPr>
          <p:nvPr>
            <p:ph type="sldNum" sz="quarter" idx="12"/>
          </p:nvPr>
        </p:nvSpPr>
        <p:spPr/>
        <p:txBody>
          <a:bodyPr/>
          <a:lstStyle>
            <a:lvl1pPr>
              <a:defRPr/>
            </a:lvl1pPr>
          </a:lstStyle>
          <a:p>
            <a:fld id="{24553CCC-0124-48DA-BFC2-FABFFAC93605}" type="slidenum">
              <a:rPr lang="de-CH"/>
              <a:pPr/>
              <a:t>‹N°›</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fld id="{0F373129-AD0A-40CA-87BF-3F011A7E3DC0}" type="datetime1">
              <a:rPr lang="de-CH"/>
              <a:pPr/>
              <a:t>29.01.2019</a:t>
            </a:fld>
            <a:endParaRPr lang="de-CH"/>
          </a:p>
        </p:txBody>
      </p:sp>
      <p:sp>
        <p:nvSpPr>
          <p:cNvPr id="6" name="Fußzeilenplatzhalter 4"/>
          <p:cNvSpPr>
            <a:spLocks noGrp="1"/>
          </p:cNvSpPr>
          <p:nvPr>
            <p:ph type="ftr" sz="quarter" idx="11"/>
          </p:nvPr>
        </p:nvSpPr>
        <p:spPr/>
        <p:txBody>
          <a:bodyPr/>
          <a:lstStyle>
            <a:lvl1pPr>
              <a:defRPr/>
            </a:lvl1pPr>
          </a:lstStyle>
          <a:p>
            <a:pPr>
              <a:defRPr/>
            </a:pPr>
            <a:endParaRPr lang="de-CH"/>
          </a:p>
        </p:txBody>
      </p:sp>
      <p:sp>
        <p:nvSpPr>
          <p:cNvPr id="7" name="Foliennummernplatzhalter 5"/>
          <p:cNvSpPr>
            <a:spLocks noGrp="1"/>
          </p:cNvSpPr>
          <p:nvPr>
            <p:ph type="sldNum" sz="quarter" idx="12"/>
          </p:nvPr>
        </p:nvSpPr>
        <p:spPr/>
        <p:txBody>
          <a:bodyPr/>
          <a:lstStyle>
            <a:lvl1pPr>
              <a:defRPr/>
            </a:lvl1pPr>
          </a:lstStyle>
          <a:p>
            <a:fld id="{3734C065-E8E7-4D47-A366-41FCF8D45389}" type="slidenum">
              <a:rPr lang="de-CH"/>
              <a:pPr/>
              <a:t>‹N°›</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fld id="{FA557387-7AB5-4790-BE8A-F102C88C1C5A}" type="datetime1">
              <a:rPr lang="de-CH"/>
              <a:pPr/>
              <a:t>29.01.2019</a:t>
            </a:fld>
            <a:endParaRPr lang="de-CH"/>
          </a:p>
        </p:txBody>
      </p:sp>
      <p:sp>
        <p:nvSpPr>
          <p:cNvPr id="6" name="Fußzeilenplatzhalter 4"/>
          <p:cNvSpPr>
            <a:spLocks noGrp="1"/>
          </p:cNvSpPr>
          <p:nvPr>
            <p:ph type="ftr" sz="quarter" idx="11"/>
          </p:nvPr>
        </p:nvSpPr>
        <p:spPr/>
        <p:txBody>
          <a:bodyPr/>
          <a:lstStyle>
            <a:lvl1pPr>
              <a:defRPr/>
            </a:lvl1pPr>
          </a:lstStyle>
          <a:p>
            <a:pPr>
              <a:defRPr/>
            </a:pPr>
            <a:endParaRPr lang="de-CH"/>
          </a:p>
        </p:txBody>
      </p:sp>
      <p:sp>
        <p:nvSpPr>
          <p:cNvPr id="7" name="Foliennummernplatzhalter 5"/>
          <p:cNvSpPr>
            <a:spLocks noGrp="1"/>
          </p:cNvSpPr>
          <p:nvPr>
            <p:ph type="sldNum" sz="quarter" idx="12"/>
          </p:nvPr>
        </p:nvSpPr>
        <p:spPr/>
        <p:txBody>
          <a:bodyPr/>
          <a:lstStyle>
            <a:lvl1pPr>
              <a:defRPr/>
            </a:lvl1pPr>
          </a:lstStyle>
          <a:p>
            <a:fld id="{C2C67DB4-3B93-4D08-8817-DD91718CDF5A}" type="slidenum">
              <a:rPr lang="de-CH"/>
              <a:pPr/>
              <a:t>‹N°›</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fld id="{C8151E03-FDD6-4EA0-AAAE-FCA945878E92}" type="datetime1">
              <a:rPr lang="de-CH"/>
              <a:pPr/>
              <a:t>29.01.2019</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fld id="{565F7F37-D9B4-4852-99DA-199DD1B9EC34}" type="slidenum">
              <a:rPr lang="de-CH"/>
              <a:pPr/>
              <a:t>‹N°›</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fld id="{38F5702B-C2DE-4011-8F42-1EA4DAFFAE4A}" type="datetime1">
              <a:rPr lang="de-CH"/>
              <a:pPr/>
              <a:t>29.01.2019</a:t>
            </a:fld>
            <a:endParaRPr lang="de-CH"/>
          </a:p>
        </p:txBody>
      </p:sp>
      <p:sp>
        <p:nvSpPr>
          <p:cNvPr id="5" name="Fußzeilenplatzhalter 4"/>
          <p:cNvSpPr>
            <a:spLocks noGrp="1"/>
          </p:cNvSpPr>
          <p:nvPr>
            <p:ph type="ftr" sz="quarter" idx="11"/>
          </p:nvPr>
        </p:nvSpPr>
        <p:spPr/>
        <p:txBody>
          <a:bodyPr/>
          <a:lstStyle>
            <a:lvl1pPr>
              <a:defRPr/>
            </a:lvl1pPr>
          </a:lstStyle>
          <a:p>
            <a:pPr>
              <a:defRPr/>
            </a:pPr>
            <a:endParaRPr lang="de-CH"/>
          </a:p>
        </p:txBody>
      </p:sp>
      <p:sp>
        <p:nvSpPr>
          <p:cNvPr id="6" name="Foliennummernplatzhalter 5"/>
          <p:cNvSpPr>
            <a:spLocks noGrp="1"/>
          </p:cNvSpPr>
          <p:nvPr>
            <p:ph type="sldNum" sz="quarter" idx="12"/>
          </p:nvPr>
        </p:nvSpPr>
        <p:spPr/>
        <p:txBody>
          <a:bodyPr/>
          <a:lstStyle>
            <a:lvl1pPr>
              <a:defRPr/>
            </a:lvl1pPr>
          </a:lstStyle>
          <a:p>
            <a:fld id="{C715AA07-2FC0-410C-9085-9C7267F8471C}" type="slidenum">
              <a:rPr lang="de-CH"/>
              <a:pPr/>
              <a:t>‹N°›</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23999" y="2260600"/>
            <a:ext cx="6970713" cy="1943100"/>
          </a:xfrm>
        </p:spPr>
        <p:txBody>
          <a:bodyPr/>
          <a:lstStyle>
            <a:lvl1pPr algn="l">
              <a:defRPr sz="4000" b="1" cap="all"/>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523999" y="1346200"/>
            <a:ext cx="6970713" cy="533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
        <p:nvSpPr>
          <p:cNvPr id="3" name="Inhaltsplatzhalter 2"/>
          <p:cNvSpPr>
            <a:spLocks noGrp="1"/>
          </p:cNvSpPr>
          <p:nvPr>
            <p:ph sz="half" idx="1"/>
          </p:nvPr>
        </p:nvSpPr>
        <p:spPr>
          <a:xfrm>
            <a:off x="1524000" y="1449388"/>
            <a:ext cx="3509962" cy="4770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Inhaltsplatzhalter 2"/>
          <p:cNvSpPr>
            <a:spLocks noGrp="1"/>
          </p:cNvSpPr>
          <p:nvPr>
            <p:ph sz="half" idx="10"/>
          </p:nvPr>
        </p:nvSpPr>
        <p:spPr>
          <a:xfrm>
            <a:off x="5245099" y="1449388"/>
            <a:ext cx="3522663" cy="4770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24000" y="304800"/>
            <a:ext cx="7289800" cy="1473200"/>
          </a:xfrm>
        </p:spPr>
        <p:txBody>
          <a:bodyPr/>
          <a:lstStyle>
            <a:lvl1pPr>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524000" y="17764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1524000" y="2428875"/>
            <a:ext cx="3582988" cy="3743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Textplatzhalter 2"/>
          <p:cNvSpPr>
            <a:spLocks noGrp="1"/>
          </p:cNvSpPr>
          <p:nvPr>
            <p:ph type="body" idx="10"/>
          </p:nvPr>
        </p:nvSpPr>
        <p:spPr>
          <a:xfrm>
            <a:off x="5245100" y="1776413"/>
            <a:ext cx="35448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8" name="Inhaltsplatzhalter 3"/>
          <p:cNvSpPr>
            <a:spLocks noGrp="1"/>
          </p:cNvSpPr>
          <p:nvPr>
            <p:ph sz="half" idx="11"/>
          </p:nvPr>
        </p:nvSpPr>
        <p:spPr>
          <a:xfrm>
            <a:off x="5245100" y="2428875"/>
            <a:ext cx="3544888" cy="3743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71500" y="1098550"/>
            <a:ext cx="28940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657600" y="342900"/>
            <a:ext cx="5029200" cy="57832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571500" y="2273300"/>
            <a:ext cx="2894013" cy="3852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24000" y="4800600"/>
            <a:ext cx="72009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524000" y="444500"/>
            <a:ext cx="7188200" cy="4283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524000" y="5367338"/>
            <a:ext cx="7188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7"/>
          <p:cNvSpPr>
            <a:spLocks noGrp="1" noChangeArrowheads="1"/>
          </p:cNvSpPr>
          <p:nvPr>
            <p:ph type="title"/>
          </p:nvPr>
        </p:nvSpPr>
        <p:spPr bwMode="auto">
          <a:xfrm>
            <a:off x="1310640" y="323850"/>
            <a:ext cx="7234238" cy="98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Der </a:t>
            </a:r>
            <a:r>
              <a:rPr lang="en-GB" dirty="0" err="1" smtClean="0"/>
              <a:t>Titel</a:t>
            </a:r>
            <a:r>
              <a:rPr lang="en-GB" dirty="0" smtClean="0"/>
              <a:t> </a:t>
            </a:r>
            <a:r>
              <a:rPr lang="en-GB" dirty="0" err="1" smtClean="0"/>
              <a:t>kann</a:t>
            </a:r>
            <a:r>
              <a:rPr lang="en-GB" dirty="0" smtClean="0"/>
              <a:t> </a:t>
            </a:r>
            <a:r>
              <a:rPr lang="en-GB" dirty="0" err="1" smtClean="0"/>
              <a:t>einzeilig</a:t>
            </a:r>
            <a:r>
              <a:rPr lang="en-GB" dirty="0" smtClean="0"/>
              <a:t> </a:t>
            </a:r>
            <a:r>
              <a:rPr lang="en-GB" dirty="0" err="1" smtClean="0"/>
              <a:t>sein</a:t>
            </a:r>
            <a:endParaRPr lang="en-GB" dirty="0" smtClean="0"/>
          </a:p>
        </p:txBody>
      </p:sp>
      <p:sp>
        <p:nvSpPr>
          <p:cNvPr id="1027" name="Rectangle 28"/>
          <p:cNvSpPr>
            <a:spLocks noGrp="1" noChangeArrowheads="1"/>
          </p:cNvSpPr>
          <p:nvPr>
            <p:ph type="body" idx="1"/>
          </p:nvPr>
        </p:nvSpPr>
        <p:spPr bwMode="auto">
          <a:xfrm>
            <a:off x="1310640" y="1449388"/>
            <a:ext cx="7234238" cy="4770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Um den </a:t>
            </a:r>
            <a:r>
              <a:rPr lang="en-GB" dirty="0" err="1" smtClean="0"/>
              <a:t>Fliesstext</a:t>
            </a:r>
            <a:r>
              <a:rPr lang="en-GB" dirty="0" smtClean="0"/>
              <a:t> </a:t>
            </a:r>
            <a:r>
              <a:rPr lang="en-GB" dirty="0" err="1" smtClean="0"/>
              <a:t>übersichtlich</a:t>
            </a:r>
            <a:r>
              <a:rPr lang="en-GB" dirty="0" smtClean="0"/>
              <a:t> </a:t>
            </a:r>
            <a:r>
              <a:rPr lang="en-GB" dirty="0" err="1" smtClean="0"/>
              <a:t>zu</a:t>
            </a:r>
            <a:r>
              <a:rPr lang="en-GB" dirty="0" smtClean="0"/>
              <a:t> </a:t>
            </a:r>
            <a:r>
              <a:rPr lang="en-GB" dirty="0" err="1" smtClean="0"/>
              <a:t>halten</a:t>
            </a:r>
            <a:r>
              <a:rPr lang="en-GB" dirty="0" smtClean="0"/>
              <a:t>, </a:t>
            </a:r>
            <a:r>
              <a:rPr lang="en-GB" dirty="0" err="1" smtClean="0"/>
              <a:t>sollten</a:t>
            </a:r>
            <a:r>
              <a:rPr lang="en-GB" dirty="0" smtClean="0"/>
              <a:t> </a:t>
            </a:r>
            <a:r>
              <a:rPr lang="en-GB" dirty="0" err="1" smtClean="0"/>
              <a:t>Abschnitte</a:t>
            </a:r>
            <a:endParaRPr lang="en-GB" dirty="0" smtClean="0"/>
          </a:p>
          <a:p>
            <a:pPr lvl="0"/>
            <a:r>
              <a:rPr lang="en-GB" dirty="0" err="1" smtClean="0"/>
              <a:t>gemacht</a:t>
            </a:r>
            <a:r>
              <a:rPr lang="en-GB" dirty="0" smtClean="0"/>
              <a:t> </a:t>
            </a:r>
            <a:r>
              <a:rPr lang="en-GB" dirty="0" err="1" smtClean="0"/>
              <a:t>werden</a:t>
            </a:r>
            <a:r>
              <a:rPr lang="en-GB" dirty="0" smtClean="0"/>
              <a:t>. </a:t>
            </a:r>
            <a:r>
              <a:rPr lang="en-GB" dirty="0" err="1" smtClean="0"/>
              <a:t>Diese</a:t>
            </a:r>
            <a:r>
              <a:rPr lang="en-GB" dirty="0" smtClean="0"/>
              <a:t> </a:t>
            </a:r>
            <a:r>
              <a:rPr lang="en-GB" dirty="0" err="1" smtClean="0"/>
              <a:t>werden</a:t>
            </a:r>
            <a:r>
              <a:rPr lang="en-GB" dirty="0" smtClean="0"/>
              <a:t> </a:t>
            </a:r>
            <a:r>
              <a:rPr lang="en-GB" dirty="0" err="1" smtClean="0"/>
              <a:t>zur</a:t>
            </a:r>
            <a:r>
              <a:rPr lang="en-GB" dirty="0" smtClean="0"/>
              <a:t> </a:t>
            </a:r>
            <a:r>
              <a:rPr lang="en-GB" dirty="0" err="1" smtClean="0"/>
              <a:t>besseren</a:t>
            </a:r>
            <a:r>
              <a:rPr lang="en-GB" dirty="0" smtClean="0"/>
              <a:t> </a:t>
            </a:r>
            <a:r>
              <a:rPr lang="en-GB" dirty="0" err="1" smtClean="0"/>
              <a:t>Lesbarkeit</a:t>
            </a:r>
            <a:endParaRPr lang="en-GB" dirty="0" smtClean="0"/>
          </a:p>
          <a:p>
            <a:pPr lvl="0"/>
            <a:r>
              <a:rPr lang="en-GB" dirty="0" err="1" smtClean="0"/>
              <a:t>jeweils</a:t>
            </a:r>
            <a:r>
              <a:rPr lang="en-GB" dirty="0" smtClean="0"/>
              <a:t> </a:t>
            </a:r>
            <a:r>
              <a:rPr lang="en-GB" dirty="0" err="1" smtClean="0"/>
              <a:t>mit</a:t>
            </a:r>
            <a:r>
              <a:rPr lang="en-GB" dirty="0" smtClean="0"/>
              <a:t> </a:t>
            </a:r>
            <a:r>
              <a:rPr lang="en-GB" dirty="0" err="1" smtClean="0"/>
              <a:t>eine</a:t>
            </a:r>
            <a:r>
              <a:rPr lang="en-GB" dirty="0" smtClean="0"/>
              <a:t> </a:t>
            </a:r>
            <a:r>
              <a:rPr lang="en-GB" dirty="0" err="1" smtClean="0"/>
              <a:t>Blindzeile</a:t>
            </a:r>
            <a:r>
              <a:rPr lang="en-GB" dirty="0" smtClean="0"/>
              <a:t> </a:t>
            </a:r>
            <a:r>
              <a:rPr lang="en-GB" dirty="0" err="1" smtClean="0"/>
              <a:t>getrennt</a:t>
            </a:r>
            <a:r>
              <a:rPr lang="en-GB" dirty="0" smtClean="0"/>
              <a:t>.</a:t>
            </a:r>
            <a:br>
              <a:rPr lang="en-GB" dirty="0" smtClean="0"/>
            </a:br>
            <a:endParaRPr lang="en-GB" dirty="0" smtClean="0"/>
          </a:p>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Vorlagentextes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smtClean="0"/>
          </a:p>
        </p:txBody>
      </p:sp>
      <p:sp>
        <p:nvSpPr>
          <p:cNvPr id="2" name="Text Box 25"/>
          <p:cNvSpPr txBox="1">
            <a:spLocks noChangeArrowheads="1"/>
          </p:cNvSpPr>
          <p:nvPr/>
        </p:nvSpPr>
        <p:spPr bwMode="auto">
          <a:xfrm>
            <a:off x="533400" y="304800"/>
            <a:ext cx="5105400" cy="457200"/>
          </a:xfrm>
          <a:prstGeom prst="rect">
            <a:avLst/>
          </a:prstGeom>
          <a:noFill/>
          <a:ln>
            <a:noFill/>
          </a:ln>
          <a:extLst/>
        </p:spPr>
        <p:txBody>
          <a:bodyPr>
            <a:spAutoFit/>
          </a:bodyPr>
          <a:lstStyle>
            <a:lvl1pPr>
              <a:defRPr sz="1100">
                <a:solidFill>
                  <a:schemeClr val="tx1"/>
                </a:solidFill>
                <a:latin typeface="Arial" charset="0"/>
                <a:ea typeface="ＭＳ Ｐゴシック" charset="0"/>
                <a:cs typeface="ＭＳ Ｐゴシック" charset="0"/>
              </a:defRPr>
            </a:lvl1pPr>
            <a:lvl2pPr marL="742950" indent="-285750">
              <a:defRPr sz="1100">
                <a:solidFill>
                  <a:schemeClr val="tx1"/>
                </a:solidFill>
                <a:latin typeface="Arial" charset="0"/>
                <a:ea typeface="ＭＳ Ｐゴシック" charset="0"/>
              </a:defRPr>
            </a:lvl2pPr>
            <a:lvl3pPr marL="1143000" indent="-228600">
              <a:defRPr sz="1100">
                <a:solidFill>
                  <a:schemeClr val="tx1"/>
                </a:solidFill>
                <a:latin typeface="Arial" charset="0"/>
                <a:ea typeface="ＭＳ Ｐゴシック" charset="0"/>
              </a:defRPr>
            </a:lvl3pPr>
            <a:lvl4pPr marL="1600200" indent="-228600">
              <a:defRPr sz="1100">
                <a:solidFill>
                  <a:schemeClr val="tx1"/>
                </a:solidFill>
                <a:latin typeface="Arial" charset="0"/>
                <a:ea typeface="ＭＳ Ｐゴシック" charset="0"/>
              </a:defRPr>
            </a:lvl4pPr>
            <a:lvl5pPr marL="2057400" indent="-22860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a:spcBef>
                <a:spcPct val="50000"/>
              </a:spcBef>
              <a:defRPr/>
            </a:pPr>
            <a:endParaRPr lang="en-CA" sz="2400" smtClean="0"/>
          </a:p>
        </p:txBody>
      </p:sp>
      <p:sp>
        <p:nvSpPr>
          <p:cNvPr id="1057" name="Text Box 33"/>
          <p:cNvSpPr txBox="1">
            <a:spLocks noChangeArrowheads="1"/>
          </p:cNvSpPr>
          <p:nvPr/>
        </p:nvSpPr>
        <p:spPr bwMode="auto">
          <a:xfrm>
            <a:off x="6513513" y="6567488"/>
            <a:ext cx="2266950" cy="142875"/>
          </a:xfrm>
          <a:prstGeom prst="rect">
            <a:avLst/>
          </a:prstGeom>
          <a:noFill/>
          <a:ln w="9525">
            <a:noFill/>
            <a:miter lim="800000"/>
            <a:headEnd/>
            <a:tailEnd/>
          </a:ln>
          <a:effectLst/>
        </p:spPr>
        <p:txBody>
          <a:bodyPr lIns="0" tIns="0" rIns="0" bIns="0">
            <a:spAutoFit/>
          </a:bodyPr>
          <a:lstStyle/>
          <a:p>
            <a:pPr algn="r">
              <a:lnSpc>
                <a:spcPct val="105000"/>
              </a:lnSpc>
              <a:spcBef>
                <a:spcPct val="50000"/>
              </a:spcBef>
            </a:pPr>
            <a:fld id="{909D3BB2-D622-4294-BD2A-64F2B08849B6}" type="slidenum">
              <a:rPr lang="de-CH" sz="900"/>
              <a:pPr algn="r">
                <a:lnSpc>
                  <a:spcPct val="105000"/>
                </a:lnSpc>
                <a:spcBef>
                  <a:spcPct val="50000"/>
                </a:spcBef>
              </a:pPr>
              <a:t>‹N°›</a:t>
            </a:fld>
            <a:r>
              <a:rPr lang="de-CH" sz="900"/>
              <a:t> </a:t>
            </a:r>
          </a:p>
        </p:txBody>
      </p:sp>
      <p:pic>
        <p:nvPicPr>
          <p:cNvPr id="10" name="Picture 39" descr="Logo_col_wappen"/>
          <p:cNvPicPr>
            <a:picLocks noChangeAspect="1" noChangeArrowheads="1"/>
          </p:cNvPicPr>
          <p:nvPr userDrawn="1"/>
        </p:nvPicPr>
        <p:blipFill>
          <a:blip r:embed="rId14" cstate="print"/>
          <a:srcRect/>
          <a:stretch>
            <a:fillRect/>
          </a:stretch>
        </p:blipFill>
        <p:spPr bwMode="auto">
          <a:xfrm>
            <a:off x="360363" y="390525"/>
            <a:ext cx="266700" cy="304800"/>
          </a:xfrm>
          <a:prstGeom prst="rect">
            <a:avLst/>
          </a:prstGeom>
          <a:noFill/>
          <a:ln w="9525">
            <a:noFill/>
            <a:miter lim="800000"/>
            <a:headEnd/>
            <a:tailEnd/>
          </a:ln>
        </p:spPr>
      </p:pic>
      <p:sp>
        <p:nvSpPr>
          <p:cNvPr id="13" name="AutoShape 41"/>
          <p:cNvSpPr>
            <a:spLocks noChangeArrowheads="1"/>
          </p:cNvSpPr>
          <p:nvPr userDrawn="1"/>
        </p:nvSpPr>
        <p:spPr bwMode="auto">
          <a:xfrm>
            <a:off x="1225550" y="6335713"/>
            <a:ext cx="3557588" cy="204494"/>
          </a:xfrm>
          <a:prstGeom prst="octagon">
            <a:avLst>
              <a:gd name="adj" fmla="val 29287"/>
            </a:avLst>
          </a:prstGeom>
          <a:noFill/>
          <a:ln w="9525">
            <a:noFill/>
            <a:miter lim="800000"/>
            <a:headEnd/>
            <a:tailEnd/>
          </a:ln>
          <a:effectLst/>
        </p:spPr>
        <p:txBody>
          <a:bodyPr lIns="0" tIns="0" rIns="0" bIns="0">
            <a:spAutoFit/>
          </a:bodyPr>
          <a:lstStyle/>
          <a:p>
            <a:pPr>
              <a:lnSpc>
                <a:spcPct val="105000"/>
              </a:lnSpc>
              <a:spcBef>
                <a:spcPct val="50000"/>
              </a:spcBef>
            </a:pPr>
            <a:r>
              <a:rPr lang="de-CH" sz="900" b="1" dirty="0" smtClean="0"/>
              <a:t>Marc</a:t>
            </a:r>
            <a:r>
              <a:rPr lang="de-CH" sz="900" b="1" baseline="0" dirty="0" smtClean="0"/>
              <a:t> Chardonnens WOODRISE 30 </a:t>
            </a:r>
            <a:r>
              <a:rPr lang="de-CH" sz="900" b="1" baseline="0" dirty="0" err="1" smtClean="0"/>
              <a:t>janvier</a:t>
            </a:r>
            <a:r>
              <a:rPr lang="de-CH" sz="900" b="1" baseline="0" dirty="0" smtClean="0"/>
              <a:t> 2019</a:t>
            </a:r>
            <a:r>
              <a:rPr lang="de-CH" sz="900" dirty="0" smtClean="0"/>
              <a:t> </a:t>
            </a:r>
            <a:endParaRPr lang="de-CH" sz="900" b="1" i="0" dirty="0"/>
          </a:p>
        </p:txBody>
      </p:sp>
      <p:sp>
        <p:nvSpPr>
          <p:cNvPr id="14" name="Line 40"/>
          <p:cNvSpPr>
            <a:spLocks noChangeShapeType="1"/>
          </p:cNvSpPr>
          <p:nvPr userDrawn="1"/>
        </p:nvSpPr>
        <p:spPr bwMode="auto">
          <a:xfrm flipH="1">
            <a:off x="1285875" y="6354763"/>
            <a:ext cx="7496175" cy="0"/>
          </a:xfrm>
          <a:prstGeom prst="line">
            <a:avLst/>
          </a:prstGeom>
          <a:noFill/>
          <a:ln w="9525">
            <a:solidFill>
              <a:schemeClr val="tx1"/>
            </a:solidFill>
            <a:round/>
            <a:headEnd/>
            <a:tailEnd/>
          </a:ln>
          <a:effectLst/>
        </p:spPr>
        <p:txBody>
          <a:bodyPr/>
          <a:lstStyle/>
          <a:p>
            <a:endParaRPr lang="de-CH"/>
          </a:p>
        </p:txBody>
      </p:sp>
    </p:spTree>
  </p:cSld>
  <p:clrMap bg1="lt1" tx1="dk1" bg2="lt2" tx2="dk2" accent1="accent1" accent2="accent2" accent3="accent3" accent4="accent4" accent5="accent5" accent6="accent6" hlink="hlink" folHlink="folHlink"/>
  <p:sldLayoutIdLst>
    <p:sldLayoutId id="2147485945" r:id="rId1"/>
    <p:sldLayoutId id="2147485923" r:id="rId2"/>
    <p:sldLayoutId id="2147485924" r:id="rId3"/>
    <p:sldLayoutId id="2147485925" r:id="rId4"/>
    <p:sldLayoutId id="2147485926" r:id="rId5"/>
    <p:sldLayoutId id="2147485927" r:id="rId6"/>
    <p:sldLayoutId id="2147485928" r:id="rId7"/>
    <p:sldLayoutId id="2147485929" r:id="rId8"/>
    <p:sldLayoutId id="2147485930" r:id="rId9"/>
    <p:sldLayoutId id="2147485931" r:id="rId10"/>
    <p:sldLayoutId id="2147485932" r:id="rId11"/>
    <p:sldLayoutId id="2147485933"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ＭＳ Ｐゴシック" pitchFamily="34" charset="-128"/>
          <a:cs typeface="ＭＳ Ｐゴシック" pitchFamily="-1" charset="-128"/>
        </a:defRPr>
      </a:lvl1pPr>
      <a:lvl2pPr algn="l" rtl="0" eaLnBrk="0" fontAlgn="base" hangingPunct="0">
        <a:spcBef>
          <a:spcPct val="0"/>
        </a:spcBef>
        <a:spcAft>
          <a:spcPct val="0"/>
        </a:spcAft>
        <a:defRPr sz="3200" b="1">
          <a:solidFill>
            <a:schemeClr val="tx1"/>
          </a:solidFill>
          <a:latin typeface="Arial" pitchFamily="34" charset="0"/>
          <a:ea typeface="ＭＳ Ｐゴシック" pitchFamily="34" charset="-128"/>
          <a:cs typeface="ＭＳ Ｐゴシック" pitchFamily="-1" charset="-128"/>
        </a:defRPr>
      </a:lvl2pPr>
      <a:lvl3pPr algn="l" rtl="0" eaLnBrk="0" fontAlgn="base" hangingPunct="0">
        <a:spcBef>
          <a:spcPct val="0"/>
        </a:spcBef>
        <a:spcAft>
          <a:spcPct val="0"/>
        </a:spcAft>
        <a:defRPr sz="3200" b="1">
          <a:solidFill>
            <a:schemeClr val="tx1"/>
          </a:solidFill>
          <a:latin typeface="Arial" pitchFamily="34" charset="0"/>
          <a:ea typeface="ＭＳ Ｐゴシック" pitchFamily="34" charset="-128"/>
          <a:cs typeface="ＭＳ Ｐゴシック" pitchFamily="-1" charset="-128"/>
        </a:defRPr>
      </a:lvl3pPr>
      <a:lvl4pPr algn="l" rtl="0" eaLnBrk="0" fontAlgn="base" hangingPunct="0">
        <a:spcBef>
          <a:spcPct val="0"/>
        </a:spcBef>
        <a:spcAft>
          <a:spcPct val="0"/>
        </a:spcAft>
        <a:defRPr sz="3200" b="1">
          <a:solidFill>
            <a:schemeClr val="tx1"/>
          </a:solidFill>
          <a:latin typeface="Arial" pitchFamily="34" charset="0"/>
          <a:ea typeface="ＭＳ Ｐゴシック" pitchFamily="34" charset="-128"/>
          <a:cs typeface="ＭＳ Ｐゴシック" pitchFamily="-1" charset="-128"/>
        </a:defRPr>
      </a:lvl4pPr>
      <a:lvl5pPr algn="l" rtl="0" eaLnBrk="0" fontAlgn="base" hangingPunct="0">
        <a:spcBef>
          <a:spcPct val="0"/>
        </a:spcBef>
        <a:spcAft>
          <a:spcPct val="0"/>
        </a:spcAft>
        <a:defRPr sz="3200" b="1">
          <a:solidFill>
            <a:schemeClr val="tx1"/>
          </a:solidFill>
          <a:latin typeface="Arial" pitchFamily="34" charset="0"/>
          <a:ea typeface="ＭＳ Ｐゴシック" pitchFamily="34" charset="-128"/>
          <a:cs typeface="ＭＳ Ｐゴシック" pitchFamily="-1" charset="-128"/>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pitchFamily="-1" charset="-128"/>
        </a:defRPr>
      </a:lvl1pPr>
      <a:lvl2pPr marL="742950" indent="-285750" algn="l" rtl="0" eaLnBrk="0" fontAlgn="base" hangingPunct="0">
        <a:spcBef>
          <a:spcPct val="20000"/>
        </a:spcBef>
        <a:spcAft>
          <a:spcPct val="0"/>
        </a:spcAft>
        <a:buClr>
          <a:schemeClr val="bg2"/>
        </a:buClr>
        <a:buChar char="•"/>
        <a:defRPr sz="24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B2B2B2"/>
        </a:buClr>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C0C0C0"/>
        </a:buClr>
        <a:buChar char="•"/>
        <a:defRPr sz="24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DDDDDD"/>
        </a:buClr>
        <a:buChar char="•"/>
        <a:defRPr sz="2400">
          <a:solidFill>
            <a:schemeClr val="tx1"/>
          </a:solidFill>
          <a:latin typeface="+mn-lt"/>
          <a:ea typeface="ＭＳ Ｐゴシック" pitchFamily="34" charset="-128"/>
        </a:defRPr>
      </a:lvl5pPr>
      <a:lvl6pPr marL="2514600" indent="-228600" algn="l" rtl="0" fontAlgn="base">
        <a:spcBef>
          <a:spcPct val="20000"/>
        </a:spcBef>
        <a:spcAft>
          <a:spcPct val="0"/>
        </a:spcAft>
        <a:buClr>
          <a:srgbClr val="DDDDDD"/>
        </a:buClr>
        <a:buChar char="•"/>
        <a:defRPr sz="2400">
          <a:solidFill>
            <a:schemeClr val="tx1"/>
          </a:solidFill>
          <a:latin typeface="+mn-lt"/>
        </a:defRPr>
      </a:lvl6pPr>
      <a:lvl7pPr marL="2971800" indent="-228600" algn="l" rtl="0" fontAlgn="base">
        <a:spcBef>
          <a:spcPct val="20000"/>
        </a:spcBef>
        <a:spcAft>
          <a:spcPct val="0"/>
        </a:spcAft>
        <a:buClr>
          <a:srgbClr val="DDDDDD"/>
        </a:buClr>
        <a:buChar char="•"/>
        <a:defRPr sz="2400">
          <a:solidFill>
            <a:schemeClr val="tx1"/>
          </a:solidFill>
          <a:latin typeface="+mn-lt"/>
        </a:defRPr>
      </a:lvl7pPr>
      <a:lvl8pPr marL="3429000" indent="-228600" algn="l" rtl="0" fontAlgn="base">
        <a:spcBef>
          <a:spcPct val="20000"/>
        </a:spcBef>
        <a:spcAft>
          <a:spcPct val="0"/>
        </a:spcAft>
        <a:buClr>
          <a:srgbClr val="DDDDDD"/>
        </a:buClr>
        <a:buChar char="•"/>
        <a:defRPr sz="2400">
          <a:solidFill>
            <a:schemeClr val="tx1"/>
          </a:solidFill>
          <a:latin typeface="+mn-lt"/>
        </a:defRPr>
      </a:lvl8pPr>
      <a:lvl9pPr marL="3886200" indent="-228600" algn="l" rtl="0" fontAlgn="base">
        <a:spcBef>
          <a:spcPct val="20000"/>
        </a:spcBef>
        <a:spcAft>
          <a:spcPct val="0"/>
        </a:spcAft>
        <a:buClr>
          <a:srgbClr val="DDDDDD"/>
        </a:buClr>
        <a:buChar char="•"/>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CH" smtClean="0"/>
          </a:p>
        </p:txBody>
      </p:sp>
      <p:sp>
        <p:nvSpPr>
          <p:cNvPr id="3075"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41D7636-3458-43B7-98F8-55FA578BE57D}" type="datetime1">
              <a:rPr lang="de-CH"/>
              <a:pPr/>
              <a:t>29.01.2019</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mn-cs"/>
              </a:defRPr>
            </a:lvl1pPr>
          </a:lstStyle>
          <a:p>
            <a:pPr>
              <a:defRPr/>
            </a:pP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0B74087-E6C8-4C5C-AA21-76FC75BC8221}" type="slidenum">
              <a:rPr lang="de-CH"/>
              <a:pPr/>
              <a:t>‹N°›</a:t>
            </a:fld>
            <a:endParaRPr lang="de-CH"/>
          </a:p>
        </p:txBody>
      </p:sp>
    </p:spTree>
  </p:cSld>
  <p:clrMap bg1="lt1" tx1="dk1" bg2="lt2" tx2="dk2" accent1="accent1" accent2="accent2" accent3="accent3" accent4="accent4" accent5="accent5" accent6="accent6" hlink="hlink" folHlink="folHlink"/>
  <p:sldLayoutIdLst>
    <p:sldLayoutId id="2147485934" r:id="rId1"/>
    <p:sldLayoutId id="2147485935" r:id="rId2"/>
    <p:sldLayoutId id="2147485936" r:id="rId3"/>
    <p:sldLayoutId id="2147485937" r:id="rId4"/>
    <p:sldLayoutId id="2147485938" r:id="rId5"/>
    <p:sldLayoutId id="2147485939" r:id="rId6"/>
    <p:sldLayoutId id="2147485940" r:id="rId7"/>
    <p:sldLayoutId id="2147485941" r:id="rId8"/>
    <p:sldLayoutId id="2147485942" r:id="rId9"/>
    <p:sldLayoutId id="2147485943" r:id="rId10"/>
    <p:sldLayoutId id="214748594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0.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44.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1.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48.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2.emf"/><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5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4.xml"/><Relationship Id="rId7" Type="http://schemas.openxmlformats.org/officeDocument/2006/relationships/notesSlide" Target="../notesSlides/notesSlide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9.xml"/><Relationship Id="rId7" Type="http://schemas.openxmlformats.org/officeDocument/2006/relationships/image" Target="../media/image4.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custDataLst>
              <p:tags r:id="rId1"/>
            </p:custDataLst>
          </p:nvPr>
        </p:nvPicPr>
        <p:blipFill>
          <a:blip r:embed="rId4"/>
          <a:stretch>
            <a:fillRect/>
          </a:stretch>
        </p:blipFill>
        <p:spPr>
          <a:xfrm>
            <a:off x="-373987" y="0"/>
            <a:ext cx="9744720" cy="6658495"/>
          </a:xfrm>
          <a:prstGeom prst="rect">
            <a:avLst/>
          </a:prstGeom>
        </p:spPr>
      </p:pic>
    </p:spTree>
    <p:extLst>
      <p:ext uri="{BB962C8B-B14F-4D97-AF65-F5344CB8AC3E}">
        <p14:creationId xmlns:p14="http://schemas.microsoft.com/office/powerpoint/2010/main" val="3305440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bwMode="auto">
          <a:xfrm>
            <a:off x="1520571" y="397119"/>
            <a:ext cx="7462838" cy="989013"/>
          </a:xfrm>
          <a:prstGeom prst="rect">
            <a:avLst/>
          </a:prstGeom>
          <a:noFill/>
          <a:ln w="9525">
            <a:noFill/>
            <a:miter lim="800000"/>
            <a:headEnd/>
            <a:tailEnd/>
          </a:ln>
        </p:spPr>
        <p:txBody>
          <a:bodyPr lIns="0" tIns="0" rIns="0" bIns="0"/>
          <a:lstStyle/>
          <a:p>
            <a:pPr marL="514350" indent="-514350"/>
            <a:r>
              <a:rPr lang="fr-FR" sz="3200"/>
              <a:t/>
            </a:r>
            <a:br>
              <a:rPr lang="fr-FR" sz="3200"/>
            </a:br>
            <a:r>
              <a:rPr lang="fr-FR" sz="3200"/>
              <a:t/>
            </a:r>
            <a:br>
              <a:rPr lang="fr-FR" sz="3200"/>
            </a:br>
            <a:endParaRPr lang="de-CH" sz="2400" b="1" dirty="0"/>
          </a:p>
        </p:txBody>
      </p:sp>
      <p:sp>
        <p:nvSpPr>
          <p:cNvPr id="5" name="Rectangle 3"/>
          <p:cNvSpPr txBox="1">
            <a:spLocks noChangeArrowheads="1"/>
          </p:cNvSpPr>
          <p:nvPr>
            <p:custDataLst>
              <p:tags r:id="rId2"/>
            </p:custDataLst>
          </p:nvPr>
        </p:nvSpPr>
        <p:spPr bwMode="auto">
          <a:xfrm>
            <a:off x="1247508" y="360402"/>
            <a:ext cx="7833360" cy="98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dirty="0"/>
              <a:t>Politiques fédérales et conditions-cadres</a:t>
            </a:r>
          </a:p>
          <a:p>
            <a:pPr eaLnBrk="1" hangingPunct="1"/>
            <a:r>
              <a:rPr lang="fr-FR" sz="2000" i="1" dirty="0">
                <a:solidFill>
                  <a:schemeClr val="bg2">
                    <a:lumMod val="75000"/>
                  </a:schemeClr>
                </a:solidFill>
              </a:rPr>
              <a:t>Enjeux</a:t>
            </a:r>
          </a:p>
          <a:p>
            <a:pPr eaLnBrk="1" hangingPunct="1"/>
            <a:endParaRPr lang="de-CH" sz="2400" dirty="0">
              <a:solidFill>
                <a:srgbClr val="DCA36A"/>
              </a:solidFill>
            </a:endParaRPr>
          </a:p>
          <a:p>
            <a:pPr eaLnBrk="1" hangingPunct="1"/>
            <a:endParaRPr lang="de-CH" sz="2400" dirty="0">
              <a:solidFill>
                <a:srgbClr val="DCA36A"/>
              </a:solidFill>
            </a:endParaRPr>
          </a:p>
          <a:p>
            <a:pPr eaLnBrk="1" hangingPunct="1"/>
            <a:endParaRPr lang="de-CH" sz="2400" dirty="0"/>
          </a:p>
          <a:p>
            <a:pPr eaLnBrk="1" hangingPunct="1"/>
            <a:endParaRPr lang="de-CH" sz="2400" dirty="0" smtClean="0"/>
          </a:p>
          <a:p>
            <a:pPr eaLnBrk="1" hangingPunct="1"/>
            <a:endParaRPr lang="de-CH" sz="2400" dirty="0" smtClean="0"/>
          </a:p>
          <a:p>
            <a:pPr eaLnBrk="1" hangingPunct="1"/>
            <a:endParaRPr lang="de-CH" sz="2400" dirty="0" smtClean="0">
              <a:solidFill>
                <a:srgbClr val="DCA36A"/>
              </a:solidFill>
            </a:endParaRPr>
          </a:p>
          <a:p>
            <a:pPr eaLnBrk="1" hangingPunct="1"/>
            <a:endParaRPr lang="de-CH" sz="2400" dirty="0">
              <a:solidFill>
                <a:srgbClr val="DCA36A"/>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3200" b="1" i="0" u="none" strike="noStrike" kern="0" cap="none" spc="0" normalizeH="0" baseline="0" noProof="0" dirty="0" smtClean="0">
              <a:ln>
                <a:noFill/>
              </a:ln>
              <a:solidFill>
                <a:schemeClr val="tx1"/>
              </a:solidFill>
              <a:effectLst/>
              <a:uLnTx/>
              <a:uFillTx/>
              <a:latin typeface="+mj-lt"/>
              <a:ea typeface="ＭＳ Ｐゴシック" pitchFamily="34" charset="-128"/>
              <a:cs typeface="ＭＳ Ｐゴシック" pitchFamily="-1" charset="-128"/>
            </a:endParaRPr>
          </a:p>
        </p:txBody>
      </p:sp>
      <p:sp>
        <p:nvSpPr>
          <p:cNvPr id="12" name="Rechteck 4"/>
          <p:cNvSpPr>
            <a:spLocks noChangeArrowheads="1"/>
          </p:cNvSpPr>
          <p:nvPr>
            <p:custDataLst>
              <p:tags r:id="rId3"/>
            </p:custDataLst>
          </p:nvPr>
        </p:nvSpPr>
        <p:spPr bwMode="auto">
          <a:xfrm>
            <a:off x="1293372" y="1459401"/>
            <a:ext cx="7553506" cy="5169999"/>
          </a:xfrm>
          <a:prstGeom prst="rect">
            <a:avLst/>
          </a:prstGeom>
          <a:noFill/>
          <a:ln w="9525">
            <a:noFill/>
            <a:miter lim="800000"/>
            <a:headEnd/>
            <a:tailEnd/>
          </a:ln>
        </p:spPr>
        <p:txBody>
          <a:bodyPr lIns="0"/>
          <a:lstStyle/>
          <a:p>
            <a:pPr marL="812800" indent="-812800"/>
            <a:endParaRPr lang="de-CH" sz="2000" dirty="0">
              <a:latin typeface="Arial Narrow" panose="020B0606020202030204" pitchFamily="34" charset="0"/>
              <a:cs typeface="Times New Roman" pitchFamily="18" charset="0"/>
            </a:endParaRPr>
          </a:p>
          <a:p>
            <a:pPr marL="0" lvl="1">
              <a:lnSpc>
                <a:spcPts val="3000"/>
              </a:lnSpc>
              <a:spcBef>
                <a:spcPts val="300"/>
              </a:spcBef>
              <a:spcAft>
                <a:spcPts val="600"/>
              </a:spcAft>
            </a:pPr>
            <a:endParaRPr lang="de-CH" sz="2000" dirty="0" smtClean="0">
              <a:latin typeface="Arial Narrow" panose="020B0606020202030204" pitchFamily="34" charset="0"/>
              <a:cs typeface="Times New Roman" pitchFamily="18" charset="0"/>
            </a:endParaRPr>
          </a:p>
          <a:p>
            <a:pPr marL="342900" lvl="1" indent="-342900">
              <a:lnSpc>
                <a:spcPts val="3000"/>
              </a:lnSpc>
              <a:spcBef>
                <a:spcPts val="300"/>
              </a:spcBef>
              <a:spcAft>
                <a:spcPts val="600"/>
              </a:spcAft>
              <a:buFont typeface="Arial" panose="020B0604020202020204" pitchFamily="34" charset="0"/>
              <a:buChar char="►"/>
            </a:pPr>
            <a:endParaRPr lang="de-CH" sz="2200" dirty="0">
              <a:cs typeface="Times New Roman" pitchFamily="18" charset="0"/>
            </a:endParaRPr>
          </a:p>
        </p:txBody>
      </p:sp>
      <p:sp>
        <p:nvSpPr>
          <p:cNvPr id="6" name="Rechteck 4"/>
          <p:cNvSpPr>
            <a:spLocks noChangeArrowheads="1"/>
          </p:cNvSpPr>
          <p:nvPr>
            <p:custDataLst>
              <p:tags r:id="rId4"/>
            </p:custDataLst>
          </p:nvPr>
        </p:nvSpPr>
        <p:spPr bwMode="auto">
          <a:xfrm>
            <a:off x="1247508" y="1239430"/>
            <a:ext cx="7735901" cy="5169999"/>
          </a:xfrm>
          <a:prstGeom prst="rect">
            <a:avLst/>
          </a:prstGeom>
          <a:noFill/>
          <a:ln w="9525">
            <a:noFill/>
            <a:miter lim="800000"/>
            <a:headEnd/>
            <a:tailEnd/>
          </a:ln>
        </p:spPr>
        <p:txBody>
          <a:bodyPr lIns="0"/>
          <a:lstStyle/>
          <a:p>
            <a:pPr marL="363538" lvl="1" indent="-363538">
              <a:spcBef>
                <a:spcPts val="300"/>
              </a:spcBef>
              <a:spcAft>
                <a:spcPts val="300"/>
              </a:spcAft>
              <a:buFont typeface="Arial" panose="020B0604020202020204" pitchFamily="34" charset="0"/>
              <a:buChar char="•"/>
            </a:pPr>
            <a:r>
              <a:rPr lang="fr-FR" sz="1900" b="1" dirty="0">
                <a:latin typeface="Arial Narrow"/>
                <a:cs typeface="Times New Roman"/>
                <a:sym typeface="Arial Narrow"/>
              </a:rPr>
              <a:t>Structures : </a:t>
            </a:r>
            <a:r>
              <a:rPr lang="fr-FR" sz="1900" dirty="0">
                <a:latin typeface="Arial Narrow"/>
                <a:cs typeface="Times New Roman"/>
                <a:sym typeface="Arial Narrow"/>
              </a:rPr>
              <a:t>propriétés forestières de petite surface ; coopération interentreprises : </a:t>
            </a:r>
          </a:p>
          <a:p>
            <a:pPr marL="363538" lvl="1" indent="-363538">
              <a:spcBef>
                <a:spcPts val="300"/>
              </a:spcBef>
              <a:spcAft>
                <a:spcPts val="300"/>
              </a:spcAft>
              <a:buFont typeface="Arial" panose="020B0604020202020204" pitchFamily="34" charset="0"/>
              <a:buChar char="•"/>
            </a:pPr>
            <a:r>
              <a:rPr lang="fr-FR" sz="1900" b="1" dirty="0">
                <a:latin typeface="Arial Narrow"/>
                <a:cs typeface="Times New Roman"/>
                <a:sym typeface="Arial Narrow"/>
              </a:rPr>
              <a:t>Réchauffement climatique : </a:t>
            </a:r>
            <a:r>
              <a:rPr lang="fr-FR" sz="1900" dirty="0">
                <a:latin typeface="Arial Narrow"/>
                <a:cs typeface="Times New Roman"/>
                <a:sym typeface="Arial Narrow"/>
              </a:rPr>
              <a:t>une réalité qui accentue les défis à relever ; davantage de bois </a:t>
            </a:r>
            <a:r>
              <a:rPr lang="fr-FR" sz="1900" dirty="0" err="1">
                <a:latin typeface="Arial Narrow"/>
                <a:cs typeface="Times New Roman"/>
                <a:sym typeface="Arial Narrow"/>
              </a:rPr>
              <a:t>bostryché</a:t>
            </a:r>
            <a:r>
              <a:rPr lang="fr-FR" sz="1900" dirty="0">
                <a:latin typeface="Arial Narrow"/>
                <a:cs typeface="Times New Roman"/>
                <a:sym typeface="Arial Narrow"/>
              </a:rPr>
              <a:t> dû aux tempêtes et sécheresses </a:t>
            </a:r>
            <a:endParaRPr lang="de-CH" sz="1900" dirty="0">
              <a:latin typeface="Arial Narrow" panose="020B0606020202030204" pitchFamily="34" charset="0"/>
              <a:cs typeface="Times New Roman" pitchFamily="18" charset="0"/>
            </a:endParaRPr>
          </a:p>
          <a:p>
            <a:pPr marL="363538" lvl="1" indent="-363538">
              <a:spcBef>
                <a:spcPts val="300"/>
              </a:spcBef>
              <a:spcAft>
                <a:spcPts val="300"/>
              </a:spcAft>
              <a:buFont typeface="Arial" panose="020B0604020202020204" pitchFamily="34" charset="0"/>
              <a:buChar char="•"/>
            </a:pPr>
            <a:r>
              <a:rPr lang="fr-FR" sz="1900" b="1" dirty="0">
                <a:latin typeface="Arial Narrow"/>
                <a:cs typeface="Times New Roman"/>
                <a:sym typeface="Arial Narrow"/>
              </a:rPr>
              <a:t>Relief/topographie : </a:t>
            </a:r>
            <a:r>
              <a:rPr lang="fr-FR" sz="1900" dirty="0">
                <a:latin typeface="Arial Narrow"/>
                <a:cs typeface="Times New Roman"/>
                <a:sym typeface="Arial Narrow"/>
              </a:rPr>
              <a:t>50 % des forêts suisses sont des forêts protectrices (pentes abruptes)</a:t>
            </a:r>
          </a:p>
          <a:p>
            <a:pPr marL="363538" lvl="1" indent="-363538">
              <a:spcBef>
                <a:spcPts val="300"/>
              </a:spcBef>
              <a:spcAft>
                <a:spcPts val="300"/>
              </a:spcAft>
              <a:buFont typeface="Arial" panose="020B0604020202020204" pitchFamily="34" charset="0"/>
              <a:buChar char="•"/>
            </a:pPr>
            <a:r>
              <a:rPr lang="fr-FR" sz="1900" b="1" dirty="0">
                <a:latin typeface="Arial Narrow"/>
                <a:cs typeface="Times New Roman"/>
                <a:sym typeface="Arial Narrow"/>
              </a:rPr>
              <a:t>Offre : </a:t>
            </a:r>
            <a:r>
              <a:rPr lang="fr-FR" sz="1900" dirty="0">
                <a:latin typeface="Arial Narrow"/>
                <a:cs typeface="Times New Roman"/>
                <a:sym typeface="Arial Narrow"/>
              </a:rPr>
              <a:t>part des feuillus en augmentation (30 % actuellement) </a:t>
            </a:r>
            <a:endParaRPr lang="de-CH" sz="1900" dirty="0" smtClean="0">
              <a:latin typeface="Arial Narrow" panose="020B0606020202030204" pitchFamily="34" charset="0"/>
              <a:cs typeface="Times New Roman" pitchFamily="18" charset="0"/>
            </a:endParaRPr>
          </a:p>
          <a:p>
            <a:pPr marL="363538" lvl="1" indent="-363538">
              <a:spcBef>
                <a:spcPts val="300"/>
              </a:spcBef>
              <a:spcAft>
                <a:spcPts val="300"/>
              </a:spcAft>
              <a:buFont typeface="Arial" panose="020B0604020202020204" pitchFamily="34" charset="0"/>
              <a:buChar char="•"/>
            </a:pPr>
            <a:r>
              <a:rPr lang="fr-FR" sz="1900" b="1" dirty="0">
                <a:latin typeface="Arial Narrow"/>
                <a:cs typeface="Times New Roman"/>
                <a:sym typeface="Arial Narrow"/>
              </a:rPr>
              <a:t>Demande : </a:t>
            </a:r>
            <a:r>
              <a:rPr lang="fr-FR" sz="1900" dirty="0">
                <a:latin typeface="Arial Narrow"/>
                <a:cs typeface="Times New Roman"/>
                <a:sym typeface="Arial Narrow"/>
              </a:rPr>
              <a:t>bois en plein boom ; ce sont surtout les produits collés qui sont le plus vendus (bois importé)</a:t>
            </a:r>
          </a:p>
          <a:p>
            <a:pPr marL="363538" lvl="1" indent="-363538">
              <a:spcBef>
                <a:spcPts val="300"/>
              </a:spcBef>
              <a:spcAft>
                <a:spcPts val="300"/>
              </a:spcAft>
              <a:buFont typeface="Arial" panose="020B0604020202020204" pitchFamily="34" charset="0"/>
              <a:buChar char="•"/>
            </a:pPr>
            <a:r>
              <a:rPr lang="fr-FR" sz="1900" b="1" dirty="0">
                <a:latin typeface="Arial Narrow"/>
                <a:cs typeface="Times New Roman"/>
                <a:sym typeface="Arial Narrow"/>
              </a:rPr>
              <a:t>Conditions-cadres :</a:t>
            </a:r>
            <a:r>
              <a:rPr lang="fr-FR" sz="1900" dirty="0">
                <a:latin typeface="Arial Narrow"/>
                <a:cs typeface="Times New Roman"/>
                <a:sym typeface="Arial Narrow"/>
              </a:rPr>
              <a:t> aides financières de l'UE : implantations industrielles, investissements, surfaces industrielles à un prix avantageux</a:t>
            </a:r>
            <a:endParaRPr lang="de-CH" sz="1900" dirty="0">
              <a:latin typeface="Arial Narrow" panose="020B0606020202030204" pitchFamily="34" charset="0"/>
              <a:cs typeface="Times New Roman" pitchFamily="18" charset="0"/>
            </a:endParaRPr>
          </a:p>
          <a:p>
            <a:pPr marL="363538" lvl="1" indent="-363538">
              <a:spcBef>
                <a:spcPts val="300"/>
              </a:spcBef>
              <a:spcAft>
                <a:spcPts val="300"/>
              </a:spcAft>
              <a:buFont typeface="Arial" panose="020B0604020202020204" pitchFamily="34" charset="0"/>
              <a:buChar char="•"/>
            </a:pPr>
            <a:r>
              <a:rPr lang="fr-FR" sz="1900" b="1" dirty="0">
                <a:latin typeface="Arial Narrow"/>
                <a:cs typeface="Times New Roman"/>
                <a:sym typeface="Arial Narrow"/>
              </a:rPr>
              <a:t>Dépôts d'azote : </a:t>
            </a:r>
            <a:r>
              <a:rPr lang="fr-FR" sz="1900" dirty="0">
                <a:latin typeface="Arial Narrow"/>
                <a:cs typeface="Times New Roman"/>
                <a:sym typeface="Arial Narrow"/>
              </a:rPr>
              <a:t>60 % des forêts suisses sous stress en raison des dépôts d'azote</a:t>
            </a:r>
            <a:endParaRPr lang="de-CH" sz="1900" dirty="0" smtClean="0">
              <a:latin typeface="Arial Narrow" panose="020B0606020202030204" pitchFamily="34" charset="0"/>
              <a:cs typeface="Times New Roman" pitchFamily="18" charset="0"/>
            </a:endParaRPr>
          </a:p>
          <a:p>
            <a:pPr marL="363538" lvl="1" indent="-363538">
              <a:spcBef>
                <a:spcPts val="300"/>
              </a:spcBef>
              <a:spcAft>
                <a:spcPts val="300"/>
              </a:spcAft>
              <a:buFont typeface="Arial" panose="020B0604020202020204" pitchFamily="34" charset="0"/>
              <a:buChar char="•"/>
            </a:pPr>
            <a:r>
              <a:rPr lang="fr-FR" sz="1900" b="1" dirty="0">
                <a:latin typeface="Arial Narrow"/>
                <a:cs typeface="Times New Roman"/>
                <a:sym typeface="Arial Narrow"/>
              </a:rPr>
              <a:t>Franc fort/euro faible :</a:t>
            </a:r>
            <a:r>
              <a:rPr lang="fr-FR" sz="1900" dirty="0">
                <a:latin typeface="Arial Narrow"/>
                <a:cs typeface="Times New Roman"/>
                <a:sym typeface="Arial Narrow"/>
              </a:rPr>
              <a:t> abolition du cours plancher par la banque nationale en janvier 2015 -&gt; conséquences pour l'économie forestière et l'industrie du bois suisses perceptibles encore aujourd'hui </a:t>
            </a:r>
            <a:endParaRPr lang="de-CH" sz="1900" dirty="0">
              <a:cs typeface="Times New Roman" pitchFamily="18" charset="0"/>
            </a:endParaRPr>
          </a:p>
        </p:txBody>
      </p:sp>
    </p:spTree>
    <p:extLst>
      <p:ext uri="{BB962C8B-B14F-4D97-AF65-F5344CB8AC3E}">
        <p14:creationId xmlns:p14="http://schemas.microsoft.com/office/powerpoint/2010/main" val="2196350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custDataLst>
              <p:tags r:id="rId1"/>
            </p:custDataLst>
          </p:nvPr>
        </p:nvSpPr>
        <p:spPr bwMode="auto">
          <a:xfrm>
            <a:off x="1277157" y="362811"/>
            <a:ext cx="8041655" cy="98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300" b="1" dirty="0"/>
              <a:t>L'engagement de la Confédération </a:t>
            </a:r>
            <a:r>
              <a:rPr lang="fr-FR" sz="2300" b="1" dirty="0" smtClean="0"/>
              <a:t>pour </a:t>
            </a:r>
            <a:r>
              <a:rPr lang="fr-FR" sz="2300" b="1" dirty="0"/>
              <a:t>la forêt et le bois</a:t>
            </a:r>
            <a:endParaRPr lang="de-CH" sz="2300" dirty="0" smtClean="0">
              <a:solidFill>
                <a:srgbClr val="DCA36A"/>
              </a:solidFill>
            </a:endParaRPr>
          </a:p>
          <a:p>
            <a:pPr eaLnBrk="1" hangingPunct="1"/>
            <a:r>
              <a:rPr lang="fr-FR" sz="2000" i="1" dirty="0">
                <a:solidFill>
                  <a:schemeClr val="bg2">
                    <a:lumMod val="75000"/>
                  </a:schemeClr>
                </a:solidFill>
              </a:rPr>
              <a:t>Instruments</a:t>
            </a:r>
          </a:p>
          <a:p>
            <a:pPr eaLnBrk="1" hangingPunct="1"/>
            <a:endParaRPr lang="de-CH" sz="2400" dirty="0">
              <a:solidFill>
                <a:srgbClr val="DCA36A"/>
              </a:solidFill>
            </a:endParaRPr>
          </a:p>
          <a:p>
            <a:pPr eaLnBrk="1" hangingPunct="1"/>
            <a:endParaRPr lang="de-CH" sz="2400" dirty="0">
              <a:solidFill>
                <a:srgbClr val="DCA36A"/>
              </a:solidFill>
            </a:endParaRPr>
          </a:p>
          <a:p>
            <a:pPr eaLnBrk="1" hangingPunct="1"/>
            <a:endParaRPr lang="de-CH" sz="2400" dirty="0"/>
          </a:p>
          <a:p>
            <a:pPr eaLnBrk="1" hangingPunct="1"/>
            <a:endParaRPr lang="de-CH" sz="2400" dirty="0" smtClean="0"/>
          </a:p>
          <a:p>
            <a:pPr eaLnBrk="1" hangingPunct="1"/>
            <a:endParaRPr lang="de-CH" sz="2400" dirty="0" smtClean="0"/>
          </a:p>
          <a:p>
            <a:pPr eaLnBrk="1" hangingPunct="1"/>
            <a:endParaRPr lang="de-CH" sz="2400" dirty="0" smtClean="0">
              <a:solidFill>
                <a:srgbClr val="DCA36A"/>
              </a:solidFill>
            </a:endParaRPr>
          </a:p>
          <a:p>
            <a:pPr eaLnBrk="1" hangingPunct="1"/>
            <a:endParaRPr lang="de-CH" sz="2400" dirty="0">
              <a:solidFill>
                <a:srgbClr val="DCA36A"/>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3200" b="1" i="0" u="none" strike="noStrike" kern="0" cap="none" spc="0" normalizeH="0" baseline="0" noProof="0" dirty="0" smtClean="0">
              <a:ln>
                <a:noFill/>
              </a:ln>
              <a:solidFill>
                <a:schemeClr val="tx1"/>
              </a:solidFill>
              <a:effectLst/>
              <a:uLnTx/>
              <a:uFillTx/>
              <a:latin typeface="+mj-lt"/>
              <a:ea typeface="ＭＳ Ｐゴシック" pitchFamily="34" charset="-128"/>
              <a:cs typeface="ＭＳ Ｐゴシック" pitchFamily="-1" charset="-128"/>
            </a:endParaRPr>
          </a:p>
        </p:txBody>
      </p:sp>
      <p:sp>
        <p:nvSpPr>
          <p:cNvPr id="12" name="Rechteck 4"/>
          <p:cNvSpPr>
            <a:spLocks noChangeArrowheads="1"/>
          </p:cNvSpPr>
          <p:nvPr>
            <p:custDataLst>
              <p:tags r:id="rId2"/>
            </p:custDataLst>
          </p:nvPr>
        </p:nvSpPr>
        <p:spPr bwMode="auto">
          <a:xfrm>
            <a:off x="1277157" y="1123225"/>
            <a:ext cx="8448665" cy="5169999"/>
          </a:xfrm>
          <a:prstGeom prst="rect">
            <a:avLst/>
          </a:prstGeom>
          <a:noFill/>
          <a:ln w="9525">
            <a:noFill/>
            <a:miter lim="800000"/>
            <a:headEnd/>
            <a:tailEnd/>
          </a:ln>
        </p:spPr>
        <p:txBody>
          <a:bodyPr lIns="0"/>
          <a:lstStyle/>
          <a:p>
            <a:pPr marL="0" lvl="1">
              <a:spcBef>
                <a:spcPts val="300"/>
              </a:spcBef>
              <a:spcAft>
                <a:spcPts val="300"/>
              </a:spcAft>
            </a:pPr>
            <a:r>
              <a:rPr lang="fr-FR" sz="2000" b="1" dirty="0">
                <a:latin typeface="Arial Narrow"/>
                <a:cs typeface="Times New Roman"/>
                <a:sym typeface="Arial Narrow"/>
              </a:rPr>
              <a:t>Encouragement :</a:t>
            </a:r>
          </a:p>
          <a:p>
            <a:pPr lvl="1" indent="-457200">
              <a:spcBef>
                <a:spcPts val="300"/>
              </a:spcBef>
              <a:spcAft>
                <a:spcPts val="300"/>
              </a:spcAft>
              <a:buAutoNum type="arabicPeriod"/>
              <a:tabLst>
                <a:tab pos="5111750" algn="l"/>
              </a:tabLst>
            </a:pPr>
            <a:r>
              <a:rPr lang="fr-FR" sz="1900" dirty="0">
                <a:latin typeface="Arial Narrow"/>
                <a:cs typeface="Times New Roman"/>
                <a:sym typeface="Arial Narrow"/>
              </a:rPr>
              <a:t>Plan d'action bois </a:t>
            </a:r>
            <a:r>
              <a:rPr lang="fr-FR" sz="1900" dirty="0" smtClean="0">
                <a:latin typeface="Arial Narrow"/>
                <a:cs typeface="Times New Roman"/>
                <a:sym typeface="Arial Narrow"/>
              </a:rPr>
              <a:t>	   4      </a:t>
            </a:r>
            <a:r>
              <a:rPr lang="fr-FR" sz="1900" dirty="0" err="1" smtClean="0">
                <a:latin typeface="Arial Narrow"/>
                <a:cs typeface="Times New Roman"/>
                <a:sym typeface="Arial Narrow"/>
              </a:rPr>
              <a:t>mio</a:t>
            </a:r>
            <a:r>
              <a:rPr lang="fr-FR" sz="1900" dirty="0">
                <a:latin typeface="Arial Narrow"/>
                <a:cs typeface="Times New Roman"/>
                <a:sym typeface="Arial Narrow"/>
              </a:rPr>
              <a:t>. francs/an  </a:t>
            </a:r>
            <a:endParaRPr lang="de-CH" sz="1900" dirty="0" smtClean="0">
              <a:latin typeface="Arial Narrow" panose="020B0606020202030204" pitchFamily="34" charset="0"/>
              <a:cs typeface="Times New Roman" pitchFamily="18" charset="0"/>
            </a:endParaRPr>
          </a:p>
          <a:p>
            <a:pPr lvl="1" indent="-457200">
              <a:spcBef>
                <a:spcPts val="300"/>
              </a:spcBef>
              <a:spcAft>
                <a:spcPts val="300"/>
              </a:spcAft>
              <a:buAutoNum type="arabicPeriod"/>
              <a:tabLst>
                <a:tab pos="5111750" algn="l"/>
              </a:tabLst>
            </a:pPr>
            <a:r>
              <a:rPr lang="fr-FR" sz="1900" dirty="0">
                <a:latin typeface="Arial Narrow"/>
                <a:cs typeface="Times New Roman"/>
                <a:sym typeface="Arial Narrow"/>
              </a:rPr>
              <a:t>Fonds pour les recherches forestières et 	</a:t>
            </a:r>
            <a:br>
              <a:rPr lang="fr-FR" sz="1900" dirty="0">
                <a:latin typeface="Arial Narrow"/>
                <a:cs typeface="Times New Roman"/>
                <a:sym typeface="Arial Narrow"/>
              </a:rPr>
            </a:br>
            <a:r>
              <a:rPr lang="fr-FR" sz="1900" dirty="0" smtClean="0">
                <a:latin typeface="Arial Narrow"/>
                <a:cs typeface="Times New Roman"/>
                <a:sym typeface="Arial Narrow"/>
              </a:rPr>
              <a:t>l’utilisation </a:t>
            </a:r>
            <a:r>
              <a:rPr lang="fr-FR" sz="1900" dirty="0">
                <a:latin typeface="Arial Narrow"/>
                <a:cs typeface="Times New Roman"/>
                <a:sym typeface="Arial Narrow"/>
              </a:rPr>
              <a:t>du </a:t>
            </a:r>
            <a:r>
              <a:rPr lang="fr-FR" sz="1900" dirty="0" smtClean="0">
                <a:latin typeface="Arial Narrow"/>
                <a:cs typeface="Times New Roman"/>
                <a:sym typeface="Arial Narrow"/>
              </a:rPr>
              <a:t>bois 	   </a:t>
            </a:r>
            <a:r>
              <a:rPr lang="fr-FR" sz="1900" dirty="0">
                <a:latin typeface="Arial Narrow"/>
                <a:cs typeface="Times New Roman"/>
                <a:sym typeface="Arial Narrow"/>
              </a:rPr>
              <a:t>0,47 </a:t>
            </a:r>
            <a:r>
              <a:rPr lang="fr-FR" sz="1900" dirty="0" err="1">
                <a:latin typeface="Arial Narrow"/>
                <a:cs typeface="Times New Roman"/>
                <a:sym typeface="Arial Narrow"/>
              </a:rPr>
              <a:t>mio</a:t>
            </a:r>
            <a:r>
              <a:rPr lang="fr-FR" sz="1900" dirty="0">
                <a:latin typeface="Arial Narrow"/>
                <a:cs typeface="Times New Roman"/>
                <a:sym typeface="Arial Narrow"/>
              </a:rPr>
              <a:t>. francs/an </a:t>
            </a:r>
            <a:endParaRPr lang="de-CH" sz="1900" dirty="0">
              <a:latin typeface="Arial Narrow" panose="020B0606020202030204" pitchFamily="34" charset="0"/>
              <a:cs typeface="Times New Roman" pitchFamily="18" charset="0"/>
            </a:endParaRPr>
          </a:p>
          <a:p>
            <a:pPr lvl="1" indent="-457200">
              <a:spcBef>
                <a:spcPts val="300"/>
              </a:spcBef>
              <a:spcAft>
                <a:spcPts val="300"/>
              </a:spcAft>
              <a:buFontTx/>
              <a:buAutoNum type="arabicPeriod" startAt="3"/>
              <a:tabLst>
                <a:tab pos="5111750" algn="l"/>
              </a:tabLst>
            </a:pPr>
            <a:r>
              <a:rPr lang="fr-FR" sz="1900" dirty="0">
                <a:latin typeface="Arial Narrow"/>
                <a:cs typeface="Times New Roman"/>
                <a:sym typeface="Arial Narrow"/>
              </a:rPr>
              <a:t>Convention-programme « Forêts » </a:t>
            </a:r>
            <a:r>
              <a:rPr lang="fr-FR" sz="1900" dirty="0" smtClean="0">
                <a:latin typeface="Arial Narrow"/>
                <a:cs typeface="Times New Roman"/>
                <a:sym typeface="Arial Narrow"/>
              </a:rPr>
              <a:t>en </a:t>
            </a:r>
            <a:r>
              <a:rPr lang="fr-FR" sz="1900" dirty="0">
                <a:latin typeface="Arial Narrow"/>
                <a:cs typeface="Times New Roman"/>
                <a:sym typeface="Arial Narrow"/>
              </a:rPr>
              <a:t>2017 sans</a:t>
            </a:r>
            <a:br>
              <a:rPr lang="fr-FR" sz="1900" dirty="0">
                <a:latin typeface="Arial Narrow"/>
                <a:cs typeface="Times New Roman"/>
                <a:sym typeface="Arial Narrow"/>
              </a:rPr>
            </a:br>
            <a:r>
              <a:rPr lang="fr-FR" sz="1900" dirty="0">
                <a:latin typeface="Arial Narrow"/>
                <a:cs typeface="Times New Roman"/>
                <a:sym typeface="Arial Narrow"/>
              </a:rPr>
              <a:t>ouvrages </a:t>
            </a:r>
            <a:r>
              <a:rPr lang="fr-FR" sz="1900" dirty="0" smtClean="0">
                <a:latin typeface="Arial Narrow"/>
                <a:cs typeface="Times New Roman"/>
                <a:sym typeface="Arial Narrow"/>
              </a:rPr>
              <a:t>de protection 	 95      </a:t>
            </a:r>
            <a:r>
              <a:rPr lang="fr-FR" sz="1900" dirty="0" err="1" smtClean="0">
                <a:latin typeface="Arial Narrow"/>
                <a:cs typeface="Times New Roman"/>
                <a:sym typeface="Arial Narrow"/>
              </a:rPr>
              <a:t>mio</a:t>
            </a:r>
            <a:r>
              <a:rPr lang="fr-FR" sz="1900" dirty="0">
                <a:latin typeface="Arial Narrow"/>
                <a:cs typeface="Times New Roman"/>
                <a:sym typeface="Arial Narrow"/>
              </a:rPr>
              <a:t>. francs/an </a:t>
            </a:r>
            <a:r>
              <a:rPr lang="fr-FR" sz="1900" dirty="0" smtClean="0">
                <a:latin typeface="Arial Narrow"/>
                <a:cs typeface="Times New Roman"/>
                <a:sym typeface="Arial Narrow"/>
              </a:rPr>
              <a:t/>
            </a:r>
            <a:br>
              <a:rPr lang="fr-FR" sz="1900" dirty="0" smtClean="0">
                <a:latin typeface="Arial Narrow"/>
                <a:cs typeface="Times New Roman"/>
                <a:sym typeface="Arial Narrow"/>
              </a:rPr>
            </a:br>
            <a:r>
              <a:rPr lang="fr-FR" sz="1900" dirty="0" smtClean="0">
                <a:solidFill>
                  <a:schemeClr val="bg1">
                    <a:lumMod val="50000"/>
                  </a:schemeClr>
                </a:solidFill>
                <a:latin typeface="Arial Narrow"/>
                <a:cs typeface="Times New Roman"/>
                <a:sym typeface="Arial Narrow"/>
              </a:rPr>
              <a:t>&gt;</a:t>
            </a:r>
            <a:r>
              <a:rPr lang="fr-FR" sz="1900" dirty="0" smtClean="0">
                <a:latin typeface="Arial Narrow"/>
                <a:cs typeface="Times New Roman"/>
                <a:sym typeface="Arial Narrow"/>
              </a:rPr>
              <a:t> </a:t>
            </a:r>
            <a:r>
              <a:rPr lang="fr-FR" sz="1900" dirty="0" smtClean="0">
                <a:solidFill>
                  <a:schemeClr val="bg1">
                    <a:lumMod val="50000"/>
                  </a:schemeClr>
                </a:solidFill>
                <a:latin typeface="Arial Narrow"/>
                <a:cs typeface="Times New Roman"/>
                <a:sym typeface="Arial Narrow"/>
              </a:rPr>
              <a:t>forêts </a:t>
            </a:r>
            <a:r>
              <a:rPr lang="fr-FR" sz="1900" dirty="0">
                <a:solidFill>
                  <a:schemeClr val="bg1">
                    <a:lumMod val="50000"/>
                  </a:schemeClr>
                </a:solidFill>
                <a:latin typeface="Arial Narrow"/>
                <a:cs typeface="Times New Roman"/>
                <a:sym typeface="Arial Narrow"/>
              </a:rPr>
              <a:t>protectrices </a:t>
            </a:r>
            <a:r>
              <a:rPr lang="fr-FR" sz="1900" dirty="0" smtClean="0">
                <a:solidFill>
                  <a:schemeClr val="bg1">
                    <a:lumMod val="50000"/>
                  </a:schemeClr>
                </a:solidFill>
                <a:latin typeface="Arial Narrow"/>
                <a:cs typeface="Times New Roman"/>
                <a:sym typeface="Arial Narrow"/>
              </a:rPr>
              <a:t>	 68,3   </a:t>
            </a:r>
            <a:r>
              <a:rPr lang="fr-FR" sz="1900" dirty="0" err="1" smtClean="0">
                <a:solidFill>
                  <a:schemeClr val="bg1">
                    <a:lumMod val="50000"/>
                  </a:schemeClr>
                </a:solidFill>
                <a:latin typeface="Arial Narrow"/>
                <a:cs typeface="Times New Roman"/>
                <a:sym typeface="Arial Narrow"/>
              </a:rPr>
              <a:t>mio</a:t>
            </a:r>
            <a:r>
              <a:rPr lang="fr-FR" sz="1900" dirty="0">
                <a:solidFill>
                  <a:schemeClr val="bg1">
                    <a:lumMod val="50000"/>
                  </a:schemeClr>
                </a:solidFill>
                <a:latin typeface="Arial Narrow"/>
                <a:cs typeface="Times New Roman"/>
                <a:sym typeface="Arial Narrow"/>
              </a:rPr>
              <a:t>. francs/an </a:t>
            </a:r>
          </a:p>
          <a:p>
            <a:pPr marL="457200" lvl="2">
              <a:spcBef>
                <a:spcPts val="0"/>
              </a:spcBef>
              <a:spcAft>
                <a:spcPts val="0"/>
              </a:spcAft>
              <a:tabLst>
                <a:tab pos="5111750" algn="l"/>
              </a:tabLst>
            </a:pPr>
            <a:r>
              <a:rPr lang="fr-FR" sz="1900" dirty="0" smtClean="0">
                <a:solidFill>
                  <a:schemeClr val="bg1">
                    <a:lumMod val="50000"/>
                  </a:schemeClr>
                </a:solidFill>
                <a:latin typeface="Arial Narrow"/>
                <a:cs typeface="Times New Roman"/>
                <a:sym typeface="Arial Narrow"/>
              </a:rPr>
              <a:t>&gt; biodiversité </a:t>
            </a:r>
            <a:r>
              <a:rPr lang="fr-FR" sz="1900" dirty="0">
                <a:solidFill>
                  <a:schemeClr val="bg1">
                    <a:lumMod val="50000"/>
                  </a:schemeClr>
                </a:solidFill>
                <a:latin typeface="Arial Narrow"/>
                <a:cs typeface="Times New Roman"/>
                <a:sym typeface="Arial Narrow"/>
              </a:rPr>
              <a:t>en forêt </a:t>
            </a:r>
            <a:r>
              <a:rPr lang="fr-FR" sz="1900" dirty="0" smtClean="0">
                <a:solidFill>
                  <a:schemeClr val="bg1">
                    <a:lumMod val="50000"/>
                  </a:schemeClr>
                </a:solidFill>
                <a:latin typeface="Arial Narrow"/>
                <a:cs typeface="Times New Roman"/>
                <a:sym typeface="Arial Narrow"/>
              </a:rPr>
              <a:t>	   9,6   </a:t>
            </a:r>
            <a:r>
              <a:rPr lang="fr-FR" sz="1900" dirty="0" err="1" smtClean="0">
                <a:solidFill>
                  <a:schemeClr val="bg1">
                    <a:lumMod val="50000"/>
                  </a:schemeClr>
                </a:solidFill>
                <a:latin typeface="Arial Narrow"/>
                <a:cs typeface="Times New Roman"/>
                <a:sym typeface="Arial Narrow"/>
              </a:rPr>
              <a:t>mio</a:t>
            </a:r>
            <a:r>
              <a:rPr lang="fr-FR" sz="1900" dirty="0">
                <a:solidFill>
                  <a:schemeClr val="bg1">
                    <a:lumMod val="50000"/>
                  </a:schemeClr>
                </a:solidFill>
                <a:latin typeface="Arial Narrow"/>
                <a:cs typeface="Times New Roman"/>
                <a:sym typeface="Arial Narrow"/>
              </a:rPr>
              <a:t>. francs/an </a:t>
            </a:r>
          </a:p>
          <a:p>
            <a:pPr marL="457200" lvl="2">
              <a:spcBef>
                <a:spcPts val="0"/>
              </a:spcBef>
              <a:spcAft>
                <a:spcPts val="0"/>
              </a:spcAft>
              <a:tabLst>
                <a:tab pos="5111750" algn="l"/>
              </a:tabLst>
            </a:pPr>
            <a:r>
              <a:rPr lang="fr-FR" sz="1900" dirty="0" smtClean="0">
                <a:solidFill>
                  <a:schemeClr val="bg1">
                    <a:lumMod val="50000"/>
                  </a:schemeClr>
                </a:solidFill>
                <a:latin typeface="Arial Narrow"/>
                <a:cs typeface="Times New Roman"/>
                <a:sym typeface="Arial Narrow"/>
              </a:rPr>
              <a:t>&gt; gestion </a:t>
            </a:r>
            <a:r>
              <a:rPr lang="fr-FR" sz="1900" dirty="0">
                <a:solidFill>
                  <a:schemeClr val="bg1">
                    <a:lumMod val="50000"/>
                  </a:schemeClr>
                </a:solidFill>
                <a:latin typeface="Arial Narrow"/>
                <a:cs typeface="Times New Roman"/>
                <a:sym typeface="Arial Narrow"/>
              </a:rPr>
              <a:t>des forêts </a:t>
            </a:r>
            <a:r>
              <a:rPr lang="fr-FR" sz="1900" dirty="0" smtClean="0">
                <a:solidFill>
                  <a:schemeClr val="bg1">
                    <a:lumMod val="50000"/>
                  </a:schemeClr>
                </a:solidFill>
                <a:latin typeface="Arial Narrow"/>
                <a:cs typeface="Times New Roman"/>
                <a:sym typeface="Arial Narrow"/>
              </a:rPr>
              <a:t>	 17,2   </a:t>
            </a:r>
            <a:r>
              <a:rPr lang="fr-FR" sz="1900" dirty="0" err="1" smtClean="0">
                <a:solidFill>
                  <a:schemeClr val="bg1">
                    <a:lumMod val="50000"/>
                  </a:schemeClr>
                </a:solidFill>
                <a:latin typeface="Arial Narrow"/>
                <a:cs typeface="Times New Roman"/>
                <a:sym typeface="Arial Narrow"/>
              </a:rPr>
              <a:t>mio</a:t>
            </a:r>
            <a:r>
              <a:rPr lang="fr-FR" sz="1900" dirty="0">
                <a:solidFill>
                  <a:schemeClr val="bg1">
                    <a:lumMod val="50000"/>
                  </a:schemeClr>
                </a:solidFill>
                <a:latin typeface="Arial Narrow"/>
                <a:cs typeface="Times New Roman"/>
                <a:sym typeface="Arial Narrow"/>
              </a:rPr>
              <a:t>. </a:t>
            </a:r>
            <a:r>
              <a:rPr lang="fr-FR" sz="1900" dirty="0" smtClean="0">
                <a:solidFill>
                  <a:schemeClr val="bg1">
                    <a:lumMod val="50000"/>
                  </a:schemeClr>
                </a:solidFill>
                <a:latin typeface="Arial Narrow"/>
                <a:cs typeface="Times New Roman"/>
                <a:sym typeface="Arial Narrow"/>
              </a:rPr>
              <a:t>francs/an</a:t>
            </a:r>
            <a:br>
              <a:rPr lang="fr-FR" sz="1900" dirty="0" smtClean="0">
                <a:solidFill>
                  <a:schemeClr val="bg1">
                    <a:lumMod val="50000"/>
                  </a:schemeClr>
                </a:solidFill>
                <a:latin typeface="Arial Narrow"/>
                <a:cs typeface="Times New Roman"/>
                <a:sym typeface="Arial Narrow"/>
              </a:rPr>
            </a:br>
            <a:r>
              <a:rPr lang="fr-FR" sz="1900" dirty="0" smtClean="0">
                <a:solidFill>
                  <a:schemeClr val="bg1">
                    <a:lumMod val="50000"/>
                  </a:schemeClr>
                </a:solidFill>
                <a:latin typeface="Arial Narrow"/>
                <a:cs typeface="Times New Roman"/>
                <a:sym typeface="Arial Narrow"/>
              </a:rPr>
              <a:t>   dont structures et processus de gestion optimaux 	   1,1   moi. francs/an</a:t>
            </a:r>
            <a:endParaRPr lang="de-CH" sz="1900" dirty="0" smtClean="0">
              <a:solidFill>
                <a:schemeClr val="bg1">
                  <a:lumMod val="50000"/>
                </a:schemeClr>
              </a:solidFill>
              <a:latin typeface="Arial Narrow" panose="020B0606020202030204" pitchFamily="34" charset="0"/>
              <a:cs typeface="Times New Roman" pitchFamily="18" charset="0"/>
            </a:endParaRPr>
          </a:p>
          <a:p>
            <a:pPr lvl="1" indent="-457200">
              <a:spcBef>
                <a:spcPts val="300"/>
              </a:spcBef>
              <a:spcAft>
                <a:spcPts val="600"/>
              </a:spcAft>
              <a:buAutoNum type="arabicPeriod" startAt="3"/>
              <a:tabLst>
                <a:tab pos="5111750" algn="l"/>
              </a:tabLst>
            </a:pPr>
            <a:r>
              <a:rPr lang="fr-FR" sz="1900" dirty="0" smtClean="0">
                <a:latin typeface="Arial Narrow"/>
                <a:cs typeface="Times New Roman"/>
                <a:sym typeface="Arial Narrow"/>
              </a:rPr>
              <a:t>Crédit </a:t>
            </a:r>
            <a:r>
              <a:rPr lang="fr-FR" sz="1900" dirty="0">
                <a:latin typeface="Arial Narrow"/>
                <a:cs typeface="Times New Roman"/>
                <a:sym typeface="Arial Narrow"/>
              </a:rPr>
              <a:t>d'investissement pour l'économie forestière </a:t>
            </a:r>
            <a:r>
              <a:rPr lang="fr-FR" sz="1900" dirty="0" smtClean="0">
                <a:latin typeface="Arial Narrow"/>
                <a:cs typeface="Times New Roman"/>
                <a:sym typeface="Arial Narrow"/>
              </a:rPr>
              <a:t> 	   1-2   </a:t>
            </a:r>
            <a:r>
              <a:rPr lang="fr-FR" sz="1900" dirty="0" err="1" smtClean="0">
                <a:latin typeface="Arial Narrow"/>
                <a:cs typeface="Times New Roman"/>
                <a:sym typeface="Arial Narrow"/>
              </a:rPr>
              <a:t>mio</a:t>
            </a:r>
            <a:r>
              <a:rPr lang="fr-FR" sz="1900" dirty="0">
                <a:latin typeface="Arial Narrow"/>
                <a:cs typeface="Times New Roman"/>
                <a:sym typeface="Arial Narrow"/>
              </a:rPr>
              <a:t>. francs/an </a:t>
            </a:r>
          </a:p>
          <a:p>
            <a:pPr marL="0" lvl="1">
              <a:spcBef>
                <a:spcPts val="300"/>
              </a:spcBef>
              <a:spcAft>
                <a:spcPts val="300"/>
              </a:spcAft>
              <a:tabLst>
                <a:tab pos="5111750" algn="l"/>
              </a:tabLst>
            </a:pPr>
            <a:r>
              <a:rPr lang="fr-FR" sz="1900" b="1" dirty="0">
                <a:latin typeface="Arial Narrow"/>
                <a:cs typeface="Times New Roman"/>
                <a:sym typeface="Arial Narrow"/>
              </a:rPr>
              <a:t>Travail quotidien :</a:t>
            </a:r>
          </a:p>
          <a:p>
            <a:pPr marL="444500" lvl="1" indent="-444500">
              <a:spcBef>
                <a:spcPts val="300"/>
              </a:spcBef>
              <a:spcAft>
                <a:spcPts val="300"/>
              </a:spcAft>
              <a:tabLst>
                <a:tab pos="5111750" algn="l"/>
              </a:tabLst>
            </a:pPr>
            <a:r>
              <a:rPr lang="fr-FR" sz="1900" dirty="0">
                <a:latin typeface="Arial Narrow"/>
                <a:cs typeface="Times New Roman"/>
                <a:sym typeface="Arial Narrow"/>
              </a:rPr>
              <a:t>5. 	Interventions politiques dans des thèmes comme la protection des forêts, les changements climatiques, la promotion du bois</a:t>
            </a:r>
          </a:p>
          <a:p>
            <a:pPr marL="444500" lvl="1" indent="-444500">
              <a:spcBef>
                <a:spcPts val="300"/>
              </a:spcBef>
              <a:spcAft>
                <a:spcPts val="300"/>
              </a:spcAft>
              <a:tabLst>
                <a:tab pos="5111750" algn="l"/>
              </a:tabLst>
            </a:pPr>
            <a:r>
              <a:rPr lang="fr-FR" sz="1900" dirty="0">
                <a:latin typeface="Arial Narrow"/>
                <a:cs typeface="Times New Roman"/>
                <a:sym typeface="Arial Narrow"/>
              </a:rPr>
              <a:t>6. 	Communication, sensibilisation, etc.</a:t>
            </a:r>
          </a:p>
          <a:p>
            <a:pPr lvl="1" indent="-457200">
              <a:lnSpc>
                <a:spcPts val="3000"/>
              </a:lnSpc>
              <a:spcBef>
                <a:spcPts val="300"/>
              </a:spcBef>
              <a:spcAft>
                <a:spcPts val="600"/>
              </a:spcAft>
              <a:buAutoNum type="arabicPeriod"/>
            </a:pPr>
            <a:endParaRPr lang="de-CH" sz="2000" dirty="0">
              <a:latin typeface="Arial Narrow" panose="020B0606020202030204" pitchFamily="34" charset="0"/>
              <a:cs typeface="Times New Roman" pitchFamily="18" charset="0"/>
            </a:endParaRPr>
          </a:p>
          <a:p>
            <a:pPr marL="0" lvl="1">
              <a:lnSpc>
                <a:spcPts val="3000"/>
              </a:lnSpc>
              <a:spcBef>
                <a:spcPts val="300"/>
              </a:spcBef>
              <a:spcAft>
                <a:spcPts val="600"/>
              </a:spcAft>
            </a:pPr>
            <a:endParaRPr lang="de-CH" sz="2000" dirty="0" smtClean="0">
              <a:latin typeface="Arial Narrow" panose="020B0606020202030204" pitchFamily="34" charset="0"/>
              <a:cs typeface="Times New Roman" pitchFamily="18" charset="0"/>
            </a:endParaRPr>
          </a:p>
          <a:p>
            <a:pPr marL="342900" lvl="1" indent="-342900">
              <a:lnSpc>
                <a:spcPts val="3000"/>
              </a:lnSpc>
              <a:spcBef>
                <a:spcPts val="300"/>
              </a:spcBef>
              <a:spcAft>
                <a:spcPts val="600"/>
              </a:spcAft>
              <a:buFont typeface="Arial" panose="020B0604020202020204" pitchFamily="34" charset="0"/>
              <a:buChar char="►"/>
            </a:pPr>
            <a:endParaRPr lang="de-CH" sz="2200" dirty="0">
              <a:cs typeface="Times New Roman" pitchFamily="18" charset="0"/>
            </a:endParaRPr>
          </a:p>
        </p:txBody>
      </p:sp>
    </p:spTree>
    <p:extLst>
      <p:ext uri="{BB962C8B-B14F-4D97-AF65-F5344CB8AC3E}">
        <p14:creationId xmlns:p14="http://schemas.microsoft.com/office/powerpoint/2010/main" val="2653551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custDataLst>
              <p:tags r:id="rId1"/>
            </p:custDataLst>
          </p:nvPr>
        </p:nvSpPr>
        <p:spPr bwMode="auto">
          <a:xfrm>
            <a:off x="1293372" y="336159"/>
            <a:ext cx="7833360" cy="98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dirty="0"/>
              <a:t>Conclusion</a:t>
            </a:r>
            <a:endParaRPr lang="de-CH" sz="2800" dirty="0" smtClean="0">
              <a:solidFill>
                <a:srgbClr val="DCA36A"/>
              </a:solidFill>
            </a:endParaRPr>
          </a:p>
          <a:p>
            <a:pPr eaLnBrk="1" hangingPunct="1"/>
            <a:r>
              <a:rPr lang="fr-FR" sz="2000" i="1" dirty="0">
                <a:solidFill>
                  <a:schemeClr val="bg2">
                    <a:lumMod val="75000"/>
                  </a:schemeClr>
                </a:solidFill>
              </a:rPr>
              <a:t>Tendances positives</a:t>
            </a:r>
          </a:p>
          <a:p>
            <a:pPr eaLnBrk="1" hangingPunct="1"/>
            <a:endParaRPr lang="de-CH" sz="2400" dirty="0" smtClean="0">
              <a:solidFill>
                <a:srgbClr val="DCA36A"/>
              </a:solidFill>
            </a:endParaRPr>
          </a:p>
          <a:p>
            <a:pPr eaLnBrk="1" hangingPunct="1"/>
            <a:endParaRPr lang="de-CH" sz="2400" dirty="0">
              <a:solidFill>
                <a:srgbClr val="DCA36A"/>
              </a:solidFill>
            </a:endParaRPr>
          </a:p>
          <a:p>
            <a:pPr eaLnBrk="1" hangingPunct="1"/>
            <a:endParaRPr lang="de-CH" sz="2400" dirty="0">
              <a:solidFill>
                <a:srgbClr val="DCA36A"/>
              </a:solidFill>
            </a:endParaRPr>
          </a:p>
          <a:p>
            <a:pPr eaLnBrk="1" hangingPunct="1"/>
            <a:endParaRPr lang="de-CH" sz="2400" dirty="0"/>
          </a:p>
          <a:p>
            <a:pPr eaLnBrk="1" hangingPunct="1"/>
            <a:endParaRPr lang="de-CH" sz="2400" dirty="0" smtClean="0"/>
          </a:p>
          <a:p>
            <a:pPr eaLnBrk="1" hangingPunct="1"/>
            <a:endParaRPr lang="de-CH" sz="2400" dirty="0" smtClean="0"/>
          </a:p>
          <a:p>
            <a:pPr eaLnBrk="1" hangingPunct="1"/>
            <a:endParaRPr lang="de-CH" sz="2400" dirty="0" smtClean="0">
              <a:solidFill>
                <a:srgbClr val="DCA36A"/>
              </a:solidFill>
            </a:endParaRPr>
          </a:p>
          <a:p>
            <a:pPr eaLnBrk="1" hangingPunct="1"/>
            <a:endParaRPr lang="de-CH" sz="2400" dirty="0">
              <a:solidFill>
                <a:srgbClr val="DCA36A"/>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3200" b="1" i="0" u="none" strike="noStrike" kern="0" cap="none" spc="0" normalizeH="0" baseline="0" noProof="0" dirty="0" smtClean="0">
              <a:ln>
                <a:noFill/>
              </a:ln>
              <a:solidFill>
                <a:schemeClr val="tx1"/>
              </a:solidFill>
              <a:effectLst/>
              <a:uLnTx/>
              <a:uFillTx/>
              <a:latin typeface="+mj-lt"/>
              <a:ea typeface="ＭＳ Ｐゴシック" pitchFamily="34" charset="-128"/>
              <a:cs typeface="ＭＳ Ｐゴシック" pitchFamily="-1" charset="-128"/>
            </a:endParaRPr>
          </a:p>
        </p:txBody>
      </p:sp>
      <p:sp>
        <p:nvSpPr>
          <p:cNvPr id="12" name="Rechteck 4"/>
          <p:cNvSpPr>
            <a:spLocks noChangeArrowheads="1"/>
          </p:cNvSpPr>
          <p:nvPr>
            <p:custDataLst>
              <p:tags r:id="rId2"/>
            </p:custDataLst>
          </p:nvPr>
        </p:nvSpPr>
        <p:spPr bwMode="auto">
          <a:xfrm>
            <a:off x="1293372" y="1230149"/>
            <a:ext cx="7553506" cy="5169999"/>
          </a:xfrm>
          <a:prstGeom prst="rect">
            <a:avLst/>
          </a:prstGeom>
          <a:noFill/>
          <a:ln w="9525">
            <a:noFill/>
            <a:miter lim="800000"/>
            <a:headEnd/>
            <a:tailEnd/>
          </a:ln>
        </p:spPr>
        <p:txBody>
          <a:bodyPr lIns="0"/>
          <a:lstStyle/>
          <a:p>
            <a:pPr lvl="1" indent="-457200">
              <a:lnSpc>
                <a:spcPts val="3000"/>
              </a:lnSpc>
              <a:spcBef>
                <a:spcPts val="300"/>
              </a:spcBef>
              <a:spcAft>
                <a:spcPts val="600"/>
              </a:spcAft>
              <a:buAutoNum type="arabicPeriod"/>
            </a:pPr>
            <a:r>
              <a:rPr lang="fr-FR" sz="2000" dirty="0">
                <a:latin typeface="Arial Narrow"/>
                <a:cs typeface="Times New Roman"/>
                <a:sym typeface="Arial Narrow"/>
              </a:rPr>
              <a:t>La forêt et le bois sont appréciés.</a:t>
            </a:r>
          </a:p>
          <a:p>
            <a:pPr lvl="1" indent="-457200">
              <a:lnSpc>
                <a:spcPts val="3000"/>
              </a:lnSpc>
              <a:spcBef>
                <a:spcPts val="300"/>
              </a:spcBef>
              <a:spcAft>
                <a:spcPts val="600"/>
              </a:spcAft>
              <a:buAutoNum type="arabicPeriod"/>
            </a:pPr>
            <a:r>
              <a:rPr lang="fr-FR" sz="2000" dirty="0">
                <a:latin typeface="Arial Narrow"/>
                <a:cs typeface="Times New Roman"/>
                <a:sym typeface="Arial Narrow"/>
              </a:rPr>
              <a:t>Il existe une demande pour les constructions durables.</a:t>
            </a:r>
          </a:p>
          <a:p>
            <a:pPr lvl="1" indent="-457200">
              <a:lnSpc>
                <a:spcPts val="3000"/>
              </a:lnSpc>
              <a:spcBef>
                <a:spcPts val="300"/>
              </a:spcBef>
              <a:spcAft>
                <a:spcPts val="600"/>
              </a:spcAft>
              <a:buAutoNum type="arabicPeriod"/>
            </a:pPr>
            <a:r>
              <a:rPr lang="fr-FR" sz="2000" dirty="0">
                <a:latin typeface="Arial Narrow"/>
                <a:cs typeface="Times New Roman"/>
                <a:sym typeface="Arial Narrow"/>
              </a:rPr>
              <a:t>Il existe un intérêt pour les matières premières renouvelables et climatiquement neutres.</a:t>
            </a:r>
          </a:p>
          <a:p>
            <a:pPr lvl="1" indent="-457200">
              <a:lnSpc>
                <a:spcPts val="3000"/>
              </a:lnSpc>
              <a:spcBef>
                <a:spcPts val="300"/>
              </a:spcBef>
              <a:spcAft>
                <a:spcPts val="600"/>
              </a:spcAft>
              <a:buAutoNum type="arabicPeriod"/>
            </a:pPr>
            <a:r>
              <a:rPr lang="fr-FR" sz="2000" dirty="0">
                <a:latin typeface="Arial Narrow"/>
                <a:cs typeface="Times New Roman"/>
                <a:sym typeface="Arial Narrow"/>
              </a:rPr>
              <a:t>La tendance va aux circuits et offres régionaux.</a:t>
            </a:r>
          </a:p>
          <a:p>
            <a:pPr lvl="1" indent="-457200">
              <a:lnSpc>
                <a:spcPts val="3000"/>
              </a:lnSpc>
              <a:spcBef>
                <a:spcPts val="300"/>
              </a:spcBef>
              <a:spcAft>
                <a:spcPts val="600"/>
              </a:spcAft>
              <a:buAutoNum type="arabicPeriod"/>
            </a:pPr>
            <a:endParaRPr lang="de-CH" sz="2000" dirty="0">
              <a:latin typeface="Arial Narrow" panose="020B0606020202030204" pitchFamily="34" charset="0"/>
              <a:cs typeface="Times New Roman" pitchFamily="18" charset="0"/>
            </a:endParaRPr>
          </a:p>
          <a:p>
            <a:pPr marL="0" lvl="1">
              <a:lnSpc>
                <a:spcPts val="3000"/>
              </a:lnSpc>
              <a:spcBef>
                <a:spcPts val="300"/>
              </a:spcBef>
              <a:spcAft>
                <a:spcPts val="600"/>
              </a:spcAft>
            </a:pPr>
            <a:r>
              <a:rPr lang="fr-FR" sz="2000" dirty="0">
                <a:latin typeface="Arial Narrow"/>
                <a:cs typeface="Times New Roman"/>
                <a:sym typeface="Arial Narrow"/>
              </a:rPr>
              <a:t>&gt;</a:t>
            </a:r>
            <a:r>
              <a:rPr lang="fr-FR" sz="2000" dirty="0" smtClean="0">
                <a:latin typeface="Arial Narrow"/>
                <a:cs typeface="Times New Roman"/>
                <a:sym typeface="Arial Narrow"/>
              </a:rPr>
              <a:t> </a:t>
            </a:r>
            <a:r>
              <a:rPr lang="fr-FR" sz="2000" dirty="0">
                <a:latin typeface="Arial Narrow"/>
                <a:cs typeface="Times New Roman"/>
                <a:sym typeface="Arial Narrow"/>
              </a:rPr>
              <a:t>Ces tendances positives doivent être exploitées ; </a:t>
            </a:r>
            <a:r>
              <a:rPr lang="fr-FR" sz="2000" dirty="0" smtClean="0">
                <a:latin typeface="Arial Narrow"/>
                <a:cs typeface="Times New Roman"/>
                <a:sym typeface="Arial Narrow"/>
              </a:rPr>
              <a:t>p</a:t>
            </a:r>
            <a:r>
              <a:rPr lang="fr-FR" sz="2000" dirty="0">
                <a:latin typeface="Arial Narrow"/>
                <a:cs typeface="Times New Roman"/>
                <a:sym typeface="Arial Narrow"/>
              </a:rPr>
              <a:t>. ex. avec Marketing bois </a:t>
            </a:r>
            <a:r>
              <a:rPr lang="fr-FR" sz="2000" dirty="0" smtClean="0">
                <a:latin typeface="Arial Narrow"/>
                <a:cs typeface="Times New Roman"/>
                <a:sym typeface="Arial Narrow"/>
              </a:rPr>
              <a:t/>
            </a:r>
            <a:br>
              <a:rPr lang="fr-FR" sz="2000" dirty="0" smtClean="0">
                <a:latin typeface="Arial Narrow"/>
                <a:cs typeface="Times New Roman"/>
                <a:sym typeface="Arial Narrow"/>
              </a:rPr>
            </a:br>
            <a:r>
              <a:rPr lang="fr-FR" sz="2000" dirty="0" smtClean="0">
                <a:latin typeface="Arial Narrow"/>
                <a:cs typeface="Times New Roman"/>
                <a:sym typeface="Arial Narrow"/>
              </a:rPr>
              <a:t>   Suisse.</a:t>
            </a:r>
            <a:endParaRPr lang="fr-FR" sz="2000" dirty="0">
              <a:latin typeface="Arial Narrow"/>
              <a:cs typeface="Times New Roman"/>
              <a:sym typeface="Arial Narrow"/>
            </a:endParaRPr>
          </a:p>
          <a:p>
            <a:pPr marL="342900" lvl="1" indent="-342900">
              <a:lnSpc>
                <a:spcPts val="3000"/>
              </a:lnSpc>
              <a:spcBef>
                <a:spcPts val="300"/>
              </a:spcBef>
              <a:spcAft>
                <a:spcPts val="600"/>
              </a:spcAft>
              <a:buFont typeface="Arial" panose="020B0604020202020204" pitchFamily="34" charset="0"/>
              <a:buChar char="►"/>
            </a:pPr>
            <a:endParaRPr lang="de-CH" sz="2200" dirty="0">
              <a:cs typeface="Times New Roman" pitchFamily="18" charset="0"/>
            </a:endParaRPr>
          </a:p>
        </p:txBody>
      </p:sp>
    </p:spTree>
    <p:extLst>
      <p:ext uri="{BB962C8B-B14F-4D97-AF65-F5344CB8AC3E}">
        <p14:creationId xmlns:p14="http://schemas.microsoft.com/office/powerpoint/2010/main" val="1797269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bwMode="auto">
          <a:xfrm>
            <a:off x="1384040" y="323850"/>
            <a:ext cx="7462838" cy="989013"/>
          </a:xfrm>
          <a:prstGeom prst="rect">
            <a:avLst/>
          </a:prstGeom>
          <a:noFill/>
          <a:ln w="9525">
            <a:noFill/>
            <a:miter lim="800000"/>
            <a:headEnd/>
            <a:tailEnd/>
          </a:ln>
        </p:spPr>
        <p:txBody>
          <a:bodyPr lIns="0" tIns="0" rIns="0" bIns="0"/>
          <a:lstStyle/>
          <a:p>
            <a:pPr marL="514350" indent="-514350"/>
            <a:r>
              <a:rPr lang="fr-FR" sz="3200"/>
              <a:t/>
            </a:r>
            <a:br>
              <a:rPr lang="fr-FR" sz="3200"/>
            </a:br>
            <a:r>
              <a:rPr lang="fr-FR" sz="3200"/>
              <a:t/>
            </a:r>
            <a:br>
              <a:rPr lang="fr-FR" sz="3200"/>
            </a:br>
            <a:endParaRPr lang="de-CH" sz="2400" b="1" dirty="0"/>
          </a:p>
        </p:txBody>
      </p:sp>
      <p:sp>
        <p:nvSpPr>
          <p:cNvPr id="11" name="Rectangle 3"/>
          <p:cNvSpPr txBox="1">
            <a:spLocks noChangeArrowheads="1"/>
          </p:cNvSpPr>
          <p:nvPr>
            <p:custDataLst>
              <p:tags r:id="rId2"/>
            </p:custDataLst>
          </p:nvPr>
        </p:nvSpPr>
        <p:spPr bwMode="auto">
          <a:xfrm>
            <a:off x="1202704" y="323850"/>
            <a:ext cx="7644174" cy="107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dirty="0"/>
              <a:t>L'engagement de la Confédération pour la forêt et le bois</a:t>
            </a:r>
            <a:endParaRPr lang="de-CH" sz="2800" dirty="0">
              <a:solidFill>
                <a:srgbClr val="DCA36A"/>
              </a:solidFill>
            </a:endParaRPr>
          </a:p>
          <a:p>
            <a:pPr eaLnBrk="1" hangingPunct="1"/>
            <a:r>
              <a:rPr lang="fr-FR" sz="2000" i="1" dirty="0">
                <a:solidFill>
                  <a:schemeClr val="bg2">
                    <a:lumMod val="75000"/>
                  </a:schemeClr>
                </a:solidFill>
              </a:rPr>
              <a:t>Exemple : protection contre les incendies</a:t>
            </a:r>
            <a:endParaRPr lang="de-CH" sz="2000" i="1" dirty="0">
              <a:solidFill>
                <a:schemeClr val="bg2">
                  <a:lumMod val="75000"/>
                </a:schemeClr>
              </a:solidFill>
            </a:endParaRPr>
          </a:p>
        </p:txBody>
      </p:sp>
      <p:sp>
        <p:nvSpPr>
          <p:cNvPr id="6" name="Rechteck 4"/>
          <p:cNvSpPr>
            <a:spLocks noChangeArrowheads="1"/>
          </p:cNvSpPr>
          <p:nvPr>
            <p:custDataLst>
              <p:tags r:id="rId3"/>
            </p:custDataLst>
          </p:nvPr>
        </p:nvSpPr>
        <p:spPr bwMode="auto">
          <a:xfrm>
            <a:off x="1224179" y="1801940"/>
            <a:ext cx="7782560" cy="4202547"/>
          </a:xfrm>
          <a:prstGeom prst="rect">
            <a:avLst/>
          </a:prstGeom>
          <a:noFill/>
          <a:ln w="9525">
            <a:noFill/>
            <a:miter lim="800000"/>
            <a:headEnd/>
            <a:tailEnd/>
          </a:ln>
        </p:spPr>
        <p:txBody>
          <a:bodyPr lIns="0"/>
          <a:lstStyle/>
          <a:p>
            <a:pPr marL="0" lvl="1">
              <a:buClr>
                <a:srgbClr val="DCA36A"/>
              </a:buClr>
            </a:pPr>
            <a:r>
              <a:rPr lang="fr-FR" sz="2000" dirty="0">
                <a:latin typeface="Arial Narrow"/>
                <a:ea typeface="Times New Roman"/>
                <a:cs typeface="Times New Roman"/>
                <a:sym typeface="Arial Narrow"/>
              </a:rPr>
              <a:t>Premier immeuble </a:t>
            </a:r>
          </a:p>
          <a:p>
            <a:pPr marL="0" lvl="1">
              <a:buClr>
                <a:srgbClr val="DCA36A"/>
              </a:buClr>
            </a:pPr>
            <a:r>
              <a:rPr lang="fr-FR" sz="2000" dirty="0">
                <a:latin typeface="Arial Narrow"/>
                <a:ea typeface="Times New Roman"/>
                <a:cs typeface="Times New Roman"/>
                <a:sym typeface="Arial Narrow"/>
              </a:rPr>
              <a:t>de Suisse </a:t>
            </a:r>
            <a:r>
              <a:rPr lang="fr-FR" sz="2000" dirty="0" err="1">
                <a:latin typeface="Arial Narrow"/>
                <a:ea typeface="Times New Roman"/>
                <a:cs typeface="Times New Roman"/>
                <a:sym typeface="Arial Narrow"/>
              </a:rPr>
              <a:t>contruit</a:t>
            </a:r>
            <a:r>
              <a:rPr lang="fr-FR" sz="2000" dirty="0">
                <a:latin typeface="Arial Narrow"/>
                <a:ea typeface="Times New Roman"/>
                <a:cs typeface="Times New Roman"/>
                <a:sym typeface="Arial Narrow"/>
              </a:rPr>
              <a:t> en bois</a:t>
            </a:r>
          </a:p>
          <a:p>
            <a:pPr marL="0" lvl="1">
              <a:buClr>
                <a:srgbClr val="DCA36A"/>
              </a:buClr>
            </a:pPr>
            <a:r>
              <a:rPr lang="fr-FR" sz="2000" dirty="0">
                <a:latin typeface="Arial Narrow"/>
                <a:ea typeface="Times New Roman"/>
                <a:cs typeface="Times New Roman"/>
                <a:sym typeface="Arial Narrow"/>
              </a:rPr>
              <a:t>grâce aux nouvelles </a:t>
            </a:r>
          </a:p>
          <a:p>
            <a:pPr marL="0" lvl="1">
              <a:buClr>
                <a:srgbClr val="DCA36A"/>
              </a:buClr>
            </a:pPr>
            <a:r>
              <a:rPr lang="fr-FR" sz="2000" dirty="0">
                <a:latin typeface="Arial Narrow"/>
                <a:ea typeface="Times New Roman"/>
                <a:cs typeface="Times New Roman"/>
                <a:sym typeface="Arial Narrow"/>
              </a:rPr>
              <a:t>prescriptions de</a:t>
            </a:r>
          </a:p>
          <a:p>
            <a:pPr marL="0" lvl="1">
              <a:buClr>
                <a:srgbClr val="DCA36A"/>
              </a:buClr>
            </a:pPr>
            <a:r>
              <a:rPr lang="fr-FR" sz="2000" dirty="0">
                <a:latin typeface="Arial Narrow"/>
                <a:ea typeface="Times New Roman"/>
                <a:cs typeface="Times New Roman"/>
                <a:sym typeface="Arial Narrow"/>
              </a:rPr>
              <a:t>protection incendie</a:t>
            </a:r>
            <a:endParaRPr lang="de-CH" sz="2000" dirty="0">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2" name="Grafik 1"/>
          <p:cNvPicPr>
            <a:picLocks noChangeAspect="1"/>
          </p:cNvPicPr>
          <p:nvPr>
            <p:custDataLst>
              <p:tags r:id="rId4"/>
            </p:custDataLst>
          </p:nvPr>
        </p:nvPicPr>
        <p:blipFill>
          <a:blip r:embed="rId7"/>
          <a:stretch>
            <a:fillRect/>
          </a:stretch>
        </p:blipFill>
        <p:spPr>
          <a:xfrm>
            <a:off x="3605227" y="1540035"/>
            <a:ext cx="5131719" cy="4726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1520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bwMode="auto">
          <a:xfrm>
            <a:off x="1384040" y="323850"/>
            <a:ext cx="7462838" cy="989013"/>
          </a:xfrm>
          <a:prstGeom prst="rect">
            <a:avLst/>
          </a:prstGeom>
          <a:noFill/>
          <a:ln w="9525">
            <a:noFill/>
            <a:miter lim="800000"/>
            <a:headEnd/>
            <a:tailEnd/>
          </a:ln>
        </p:spPr>
        <p:txBody>
          <a:bodyPr lIns="0" tIns="0" rIns="0" bIns="0"/>
          <a:lstStyle/>
          <a:p>
            <a:pPr marL="514350" indent="-514350"/>
            <a:r>
              <a:rPr lang="fr-FR" sz="3200"/>
              <a:t/>
            </a:r>
            <a:br>
              <a:rPr lang="fr-FR" sz="3200"/>
            </a:br>
            <a:r>
              <a:rPr lang="fr-FR" sz="3200"/>
              <a:t/>
            </a:r>
            <a:br>
              <a:rPr lang="fr-FR" sz="3200"/>
            </a:br>
            <a:endParaRPr lang="de-CH" sz="2400" b="1" dirty="0"/>
          </a:p>
        </p:txBody>
      </p:sp>
      <p:sp>
        <p:nvSpPr>
          <p:cNvPr id="11" name="Rectangle 3"/>
          <p:cNvSpPr txBox="1">
            <a:spLocks noChangeArrowheads="1"/>
          </p:cNvSpPr>
          <p:nvPr>
            <p:custDataLst>
              <p:tags r:id="rId2"/>
            </p:custDataLst>
          </p:nvPr>
        </p:nvSpPr>
        <p:spPr bwMode="auto">
          <a:xfrm>
            <a:off x="1202704" y="323850"/>
            <a:ext cx="7644174" cy="107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dirty="0"/>
              <a:t>L'engagement de la Confédération pour la forêt et le bois</a:t>
            </a:r>
            <a:endParaRPr lang="de-CH" sz="2800" dirty="0">
              <a:solidFill>
                <a:srgbClr val="DCA36A"/>
              </a:solidFill>
            </a:endParaRPr>
          </a:p>
          <a:p>
            <a:pPr eaLnBrk="1" hangingPunct="1"/>
            <a:r>
              <a:rPr lang="fr-FR" sz="2000" i="1" dirty="0">
                <a:solidFill>
                  <a:schemeClr val="bg2">
                    <a:lumMod val="75000"/>
                  </a:schemeClr>
                </a:solidFill>
              </a:rPr>
              <a:t>Exemple : Marketing bois Suisse</a:t>
            </a:r>
            <a:endParaRPr lang="de-CH" sz="2000" i="1" dirty="0">
              <a:solidFill>
                <a:schemeClr val="bg2">
                  <a:lumMod val="75000"/>
                </a:schemeClr>
              </a:solidFill>
            </a:endParaRPr>
          </a:p>
        </p:txBody>
      </p:sp>
      <p:sp>
        <p:nvSpPr>
          <p:cNvPr id="6" name="Rechteck 4"/>
          <p:cNvSpPr>
            <a:spLocks noChangeArrowheads="1"/>
          </p:cNvSpPr>
          <p:nvPr>
            <p:custDataLst>
              <p:tags r:id="rId3"/>
            </p:custDataLst>
          </p:nvPr>
        </p:nvSpPr>
        <p:spPr bwMode="auto">
          <a:xfrm>
            <a:off x="1225473" y="1510575"/>
            <a:ext cx="7598636" cy="4202547"/>
          </a:xfrm>
          <a:prstGeom prst="rect">
            <a:avLst/>
          </a:prstGeom>
          <a:noFill/>
          <a:ln w="9525">
            <a:noFill/>
            <a:miter lim="800000"/>
            <a:headEnd/>
            <a:tailEnd/>
          </a:ln>
        </p:spPr>
        <p:txBody>
          <a:bodyPr lIns="0"/>
          <a:lstStyle/>
          <a:p>
            <a:pPr marL="0" lvl="1">
              <a:buClr>
                <a:srgbClr val="DCA36A"/>
              </a:buClr>
            </a:pPr>
            <a:r>
              <a:rPr lang="fr-FR" sz="2000" dirty="0">
                <a:latin typeface="Arial Narrow"/>
                <a:ea typeface="Times New Roman"/>
                <a:cs typeface="Times New Roman"/>
                <a:sym typeface="Arial Narrow"/>
              </a:rPr>
              <a:t>Soutien de l'organisation Marketing bois Suisse dans le cadre de </a:t>
            </a:r>
            <a:r>
              <a:rPr lang="fr-FR" sz="2000" dirty="0" smtClean="0">
                <a:latin typeface="Arial Narrow"/>
                <a:ea typeface="Times New Roman"/>
                <a:cs typeface="Times New Roman"/>
                <a:sym typeface="Arial Narrow"/>
              </a:rPr>
              <a:t>WOODVETIA </a:t>
            </a:r>
            <a:r>
              <a:rPr lang="fr-FR" sz="2000" dirty="0">
                <a:latin typeface="Arial Narrow"/>
                <a:ea typeface="Times New Roman"/>
                <a:cs typeface="Times New Roman"/>
                <a:sym typeface="Arial Narrow"/>
              </a:rPr>
              <a:t/>
            </a:r>
            <a:br>
              <a:rPr lang="fr-FR" sz="2000" dirty="0">
                <a:latin typeface="Arial Narrow"/>
                <a:ea typeface="Times New Roman"/>
                <a:cs typeface="Times New Roman"/>
                <a:sym typeface="Arial Narrow"/>
              </a:rPr>
            </a:br>
            <a:endParaRPr lang="de-CH" sz="2000" dirty="0">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Grafik 2"/>
          <p:cNvPicPr>
            <a:picLocks noChangeAspect="1"/>
          </p:cNvPicPr>
          <p:nvPr>
            <p:custDataLst>
              <p:tags r:id="rId4"/>
            </p:custDataLst>
          </p:nvPr>
        </p:nvPicPr>
        <p:blipFill>
          <a:blip r:embed="rId7"/>
          <a:stretch>
            <a:fillRect/>
          </a:stretch>
        </p:blipFill>
        <p:spPr>
          <a:xfrm>
            <a:off x="1920332" y="2034354"/>
            <a:ext cx="6903777" cy="4114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6912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bwMode="auto">
          <a:xfrm>
            <a:off x="1384040" y="323850"/>
            <a:ext cx="7462838" cy="989013"/>
          </a:xfrm>
          <a:prstGeom prst="rect">
            <a:avLst/>
          </a:prstGeom>
          <a:noFill/>
          <a:ln w="9525">
            <a:noFill/>
            <a:miter lim="800000"/>
            <a:headEnd/>
            <a:tailEnd/>
          </a:ln>
        </p:spPr>
        <p:txBody>
          <a:bodyPr lIns="0" tIns="0" rIns="0" bIns="0"/>
          <a:lstStyle/>
          <a:p>
            <a:pPr marL="514350" indent="-514350"/>
            <a:r>
              <a:rPr lang="fr-FR" sz="3200"/>
              <a:t/>
            </a:r>
            <a:br>
              <a:rPr lang="fr-FR" sz="3200"/>
            </a:br>
            <a:r>
              <a:rPr lang="fr-FR" sz="3200"/>
              <a:t/>
            </a:r>
            <a:br>
              <a:rPr lang="fr-FR" sz="3200"/>
            </a:br>
            <a:endParaRPr lang="de-CH" sz="2400" b="1" dirty="0"/>
          </a:p>
        </p:txBody>
      </p:sp>
      <p:sp>
        <p:nvSpPr>
          <p:cNvPr id="11" name="Rectangle 3"/>
          <p:cNvSpPr txBox="1">
            <a:spLocks noChangeArrowheads="1"/>
          </p:cNvSpPr>
          <p:nvPr>
            <p:custDataLst>
              <p:tags r:id="rId2"/>
            </p:custDataLst>
          </p:nvPr>
        </p:nvSpPr>
        <p:spPr bwMode="auto">
          <a:xfrm>
            <a:off x="1202704" y="323850"/>
            <a:ext cx="7644174" cy="107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a:t>L'engagement de la Confédération pour la forêt et le bois</a:t>
            </a:r>
            <a:endParaRPr lang="de-CH" sz="2800" dirty="0">
              <a:solidFill>
                <a:srgbClr val="DCA36A"/>
              </a:solidFill>
            </a:endParaRPr>
          </a:p>
          <a:p>
            <a:pPr eaLnBrk="1" hangingPunct="1"/>
            <a:r>
              <a:rPr lang="fr-FR" sz="2000" i="1">
                <a:solidFill>
                  <a:schemeClr val="bg2">
                    <a:lumMod val="75000"/>
                  </a:schemeClr>
                </a:solidFill>
              </a:rPr>
              <a:t>Exemple : Prix Lignum</a:t>
            </a:r>
            <a:endParaRPr lang="de-CH" sz="2000" i="1" dirty="0">
              <a:solidFill>
                <a:schemeClr val="bg2">
                  <a:lumMod val="75000"/>
                </a:schemeClr>
              </a:solidFill>
            </a:endParaRPr>
          </a:p>
        </p:txBody>
      </p:sp>
      <p:sp>
        <p:nvSpPr>
          <p:cNvPr id="6" name="Rechteck 4"/>
          <p:cNvSpPr>
            <a:spLocks noChangeArrowheads="1"/>
          </p:cNvSpPr>
          <p:nvPr>
            <p:custDataLst>
              <p:tags r:id="rId3"/>
            </p:custDataLst>
          </p:nvPr>
        </p:nvSpPr>
        <p:spPr bwMode="auto">
          <a:xfrm>
            <a:off x="1202704" y="1691857"/>
            <a:ext cx="7550269" cy="4202547"/>
          </a:xfrm>
          <a:prstGeom prst="rect">
            <a:avLst/>
          </a:prstGeom>
          <a:noFill/>
          <a:ln w="9525">
            <a:noFill/>
            <a:miter lim="800000"/>
            <a:headEnd/>
            <a:tailEnd/>
          </a:ln>
        </p:spPr>
        <p:txBody>
          <a:bodyPr lIns="0"/>
          <a:lstStyle/>
          <a:p>
            <a:r>
              <a:rPr lang="fr-FR" sz="2000" dirty="0">
                <a:latin typeface="Arial Narrow"/>
                <a:ea typeface="Times New Roman"/>
                <a:cs typeface="Times New Roman"/>
                <a:sym typeface="Arial Narrow"/>
              </a:rPr>
              <a:t>Théâtre de </a:t>
            </a:r>
            <a:r>
              <a:rPr lang="fr-FR" sz="2000" dirty="0" err="1">
                <a:latin typeface="Arial Narrow"/>
                <a:ea typeface="Times New Roman"/>
                <a:cs typeface="Times New Roman"/>
                <a:sym typeface="Arial Narrow"/>
              </a:rPr>
              <a:t>Vidy</a:t>
            </a:r>
            <a:r>
              <a:rPr lang="fr-FR" sz="2000" dirty="0">
                <a:latin typeface="Arial Narrow"/>
                <a:ea typeface="Times New Roman"/>
                <a:cs typeface="Times New Roman"/>
                <a:sym typeface="Arial Narrow"/>
              </a:rPr>
              <a:t> : mise en place d’une structure porteuse de panneaux </a:t>
            </a:r>
            <a:r>
              <a:rPr lang="fr-FR" sz="2000" dirty="0" err="1">
                <a:latin typeface="Arial Narrow"/>
                <a:ea typeface="Times New Roman"/>
                <a:cs typeface="Times New Roman"/>
                <a:sym typeface="Arial Narrow"/>
              </a:rPr>
              <a:t>multipli</a:t>
            </a:r>
            <a:r>
              <a:rPr lang="fr-FR" sz="2000" dirty="0">
                <a:latin typeface="Arial Narrow"/>
                <a:ea typeface="Times New Roman"/>
                <a:cs typeface="Times New Roman"/>
                <a:sym typeface="Arial Narrow"/>
              </a:rPr>
              <a:t> en hêtre ; construction acoustique et connexions pour la première fois à l’échelle d’un bâtiment</a:t>
            </a:r>
            <a:r>
              <a:rPr lang="fr-FR" dirty="0">
                <a:latin typeface="Arial Narrow"/>
                <a:sym typeface="Arial Narrow"/>
              </a:rPr>
              <a:t>	</a:t>
            </a:r>
          </a:p>
        </p:txBody>
      </p:sp>
      <p:pic>
        <p:nvPicPr>
          <p:cNvPr id="2" name="Grafik 1"/>
          <p:cNvPicPr>
            <a:picLocks noChangeAspect="1"/>
          </p:cNvPicPr>
          <p:nvPr>
            <p:custDataLst>
              <p:tags r:id="rId4"/>
            </p:custDataLst>
          </p:nvPr>
        </p:nvPicPr>
        <p:blipFill>
          <a:blip r:embed="rId7"/>
          <a:stretch>
            <a:fillRect/>
          </a:stretch>
        </p:blipFill>
        <p:spPr>
          <a:xfrm>
            <a:off x="3019926" y="2768192"/>
            <a:ext cx="5733047" cy="3478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0416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endParaRPr lang="de-CH"/>
          </a:p>
        </p:txBody>
      </p:sp>
      <p:sp>
        <p:nvSpPr>
          <p:cNvPr id="3" name="Inhaltsplatzhalter 2"/>
          <p:cNvSpPr>
            <a:spLocks noGrp="1"/>
          </p:cNvSpPr>
          <p:nvPr>
            <p:ph idx="1"/>
            <p:custDataLst>
              <p:tags r:id="rId2"/>
            </p:custDataLst>
          </p:nvPr>
        </p:nvSpPr>
        <p:spPr/>
        <p:txBody>
          <a:bodyPr/>
          <a:lstStyle/>
          <a:p>
            <a:endParaRPr lang="de-CH"/>
          </a:p>
        </p:txBody>
      </p:sp>
      <p:pic>
        <p:nvPicPr>
          <p:cNvPr id="4" name="Grafik 3"/>
          <p:cNvPicPr>
            <a:picLocks noChangeAspect="1"/>
          </p:cNvPicPr>
          <p:nvPr>
            <p:custDataLst>
              <p:tags r:id="rId3"/>
            </p:custDataLst>
          </p:nvPr>
        </p:nvPicPr>
        <p:blipFill>
          <a:blip r:embed="rId7"/>
          <a:stretch>
            <a:fillRect/>
          </a:stretch>
        </p:blipFill>
        <p:spPr>
          <a:xfrm>
            <a:off x="-533400" y="0"/>
            <a:ext cx="10087788" cy="6858000"/>
          </a:xfrm>
          <a:prstGeom prst="rect">
            <a:avLst/>
          </a:prstGeom>
        </p:spPr>
      </p:pic>
      <p:sp>
        <p:nvSpPr>
          <p:cNvPr id="5" name="Textfeld 4"/>
          <p:cNvSpPr txBox="1"/>
          <p:nvPr>
            <p:custDataLst>
              <p:tags r:id="rId4"/>
            </p:custDataLst>
          </p:nvPr>
        </p:nvSpPr>
        <p:spPr>
          <a:xfrm>
            <a:off x="4802647" y="5711993"/>
            <a:ext cx="3571665" cy="1015663"/>
          </a:xfrm>
          <a:prstGeom prst="rect">
            <a:avLst/>
          </a:prstGeom>
          <a:noFill/>
        </p:spPr>
        <p:txBody>
          <a:bodyPr wrap="square" rtlCol="0">
            <a:spAutoFit/>
          </a:bodyPr>
          <a:lstStyle/>
          <a:p>
            <a:r>
              <a:rPr lang="fr-FR" sz="6000">
                <a:solidFill>
                  <a:schemeClr val="bg1"/>
                </a:solidFill>
              </a:rPr>
              <a:t>M E R C I</a:t>
            </a:r>
            <a:endParaRPr lang="de-CH" sz="6000" dirty="0">
              <a:solidFill>
                <a:schemeClr val="bg1"/>
              </a:solidFill>
            </a:endParaRPr>
          </a:p>
        </p:txBody>
      </p:sp>
    </p:spTree>
    <p:extLst>
      <p:ext uri="{BB962C8B-B14F-4D97-AF65-F5344CB8AC3E}">
        <p14:creationId xmlns:p14="http://schemas.microsoft.com/office/powerpoint/2010/main" val="30967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custDataLst>
              <p:tags r:id="rId1"/>
            </p:custDataLst>
          </p:nvPr>
        </p:nvSpPr>
        <p:spPr bwMode="auto">
          <a:xfrm>
            <a:off x="1235996" y="1522448"/>
            <a:ext cx="7656077" cy="2255363"/>
          </a:xfrm>
          <a:prstGeom prst="rect">
            <a:avLst/>
          </a:prstGeom>
          <a:noFill/>
          <a:ln w="9525">
            <a:noFill/>
            <a:miter lim="800000"/>
            <a:headEnd/>
            <a:tailEnd/>
          </a:ln>
        </p:spPr>
        <p:txBody>
          <a:bodyPr lIns="0" tIns="0" rIns="0" bIns="0"/>
          <a:lstStyle/>
          <a:p>
            <a:pPr eaLnBrk="1" hangingPunct="1"/>
            <a:r>
              <a:rPr lang="fr-FR" sz="3600" b="1" dirty="0"/>
              <a:t>L'engagement de la Confédération</a:t>
            </a:r>
            <a:br>
              <a:rPr lang="fr-FR" sz="3600" b="1" dirty="0"/>
            </a:br>
            <a:r>
              <a:rPr lang="fr-FR" sz="3600" b="1" dirty="0"/>
              <a:t>pour le bois Suisse et la forêt</a:t>
            </a:r>
            <a:endParaRPr lang="de-CH" sz="2800" b="1" dirty="0">
              <a:solidFill>
                <a:srgbClr val="DCA36A"/>
              </a:solidFill>
              <a:cs typeface="ＭＳ Ｐゴシック" pitchFamily="-1" charset="-128"/>
            </a:endParaRPr>
          </a:p>
          <a:p>
            <a:pPr eaLnBrk="1" hangingPunct="1"/>
            <a:endParaRPr lang="de-CH" sz="4000" dirty="0"/>
          </a:p>
          <a:p>
            <a:pPr eaLnBrk="1" hangingPunct="1">
              <a:spcBef>
                <a:spcPts val="1200"/>
              </a:spcBef>
            </a:pPr>
            <a:r>
              <a:rPr lang="fr-FR" sz="5600" dirty="0"/>
              <a:t/>
            </a:r>
            <a:br>
              <a:rPr lang="fr-FR" sz="5600" dirty="0"/>
            </a:br>
            <a:endParaRPr lang="de-CH" sz="4000" dirty="0"/>
          </a:p>
        </p:txBody>
      </p:sp>
      <p:sp>
        <p:nvSpPr>
          <p:cNvPr id="3" name="Untertitel 17"/>
          <p:cNvSpPr>
            <a:spLocks noGrp="1"/>
          </p:cNvSpPr>
          <p:nvPr>
            <p:ph type="subTitle" idx="1"/>
            <p:custDataLst>
              <p:tags r:id="rId2"/>
            </p:custDataLst>
          </p:nvPr>
        </p:nvSpPr>
        <p:spPr>
          <a:xfrm>
            <a:off x="1235996" y="5653541"/>
            <a:ext cx="7578918" cy="928688"/>
          </a:xfrm>
        </p:spPr>
        <p:txBody>
          <a:bodyPr/>
          <a:lstStyle/>
          <a:p>
            <a:r>
              <a:rPr lang="fr-FR" dirty="0"/>
              <a:t>Marc Chardonnens, directeur de l'Office fédéral de l'environnement </a:t>
            </a:r>
            <a:br>
              <a:rPr lang="fr-FR" dirty="0"/>
            </a:br>
            <a:r>
              <a:rPr lang="fr-FR" dirty="0"/>
              <a:t>WOODRISE, Genève, 30 janvier 2019</a:t>
            </a:r>
          </a:p>
        </p:txBody>
      </p:sp>
      <p:grpSp>
        <p:nvGrpSpPr>
          <p:cNvPr id="5" name="Gruppieren 4"/>
          <p:cNvGrpSpPr/>
          <p:nvPr>
            <p:custDataLst>
              <p:tags r:id="rId3"/>
            </p:custDataLst>
          </p:nvPr>
        </p:nvGrpSpPr>
        <p:grpSpPr>
          <a:xfrm>
            <a:off x="1235996" y="3004478"/>
            <a:ext cx="6795083" cy="2230376"/>
            <a:chOff x="1192230" y="3728726"/>
            <a:chExt cx="6664153" cy="1975007"/>
          </a:xfrm>
        </p:grpSpPr>
        <p:pic>
          <p:nvPicPr>
            <p:cNvPr id="6" name="Picture 2" descr="\\adb.intra.admin.ch\userhome$\BAFU-01\u80718598\data\Documents\Pictures\AP Holz\bildbereich_wald.jpg"/>
            <p:cNvPicPr>
              <a:picLocks noChangeAspect="1" noChangeArrowheads="1"/>
            </p:cNvPicPr>
            <p:nvPr/>
          </p:nvPicPr>
          <p:blipFill>
            <a:blip r:embed="rId6" cstate="print"/>
            <a:srcRect/>
            <a:stretch>
              <a:fillRect/>
            </a:stretch>
          </p:blipFill>
          <p:spPr bwMode="auto">
            <a:xfrm>
              <a:off x="1192230" y="3728726"/>
              <a:ext cx="5080126" cy="1975007"/>
            </a:xfrm>
            <a:prstGeom prst="rect">
              <a:avLst/>
            </a:prstGeom>
            <a:ln>
              <a:noFill/>
            </a:ln>
            <a:effectLst>
              <a:outerShdw blurRad="292100" dist="139700" dir="2700000" algn="tl" rotWithShape="0">
                <a:srgbClr val="333333">
                  <a:alpha val="65000"/>
                </a:srgbClr>
              </a:outerShdw>
            </a:effectLst>
          </p:spPr>
        </p:pic>
        <p:pic>
          <p:nvPicPr>
            <p:cNvPr id="8" name="Picture 3" descr="\\adb.intra.admin.ch\userhome$\BAFU-01\u80718598\data\Documents\Pictures\AP Holz\Holzbild.jpg"/>
            <p:cNvPicPr>
              <a:picLocks noChangeAspect="1" noChangeArrowheads="1"/>
            </p:cNvPicPr>
            <p:nvPr/>
          </p:nvPicPr>
          <p:blipFill>
            <a:blip r:embed="rId7" cstate="print"/>
            <a:srcRect/>
            <a:stretch>
              <a:fillRect/>
            </a:stretch>
          </p:blipFill>
          <p:spPr bwMode="auto">
            <a:xfrm>
              <a:off x="4533974" y="3728726"/>
              <a:ext cx="3322409" cy="1975007"/>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bwMode="auto">
          <a:xfrm>
            <a:off x="1384040" y="323850"/>
            <a:ext cx="7462838" cy="989013"/>
          </a:xfrm>
          <a:prstGeom prst="rect">
            <a:avLst/>
          </a:prstGeom>
          <a:noFill/>
          <a:ln w="9525">
            <a:noFill/>
            <a:miter lim="800000"/>
            <a:headEnd/>
            <a:tailEnd/>
          </a:ln>
        </p:spPr>
        <p:txBody>
          <a:bodyPr lIns="0" tIns="0" rIns="0" bIns="0"/>
          <a:lstStyle/>
          <a:p>
            <a:pPr marL="514350" indent="-514350"/>
            <a:r>
              <a:rPr lang="fr-FR" sz="3200"/>
              <a:t/>
            </a:r>
            <a:br>
              <a:rPr lang="fr-FR" sz="3200"/>
            </a:br>
            <a:r>
              <a:rPr lang="fr-FR" sz="3200"/>
              <a:t/>
            </a:r>
            <a:br>
              <a:rPr lang="fr-FR" sz="3200"/>
            </a:br>
            <a:endParaRPr lang="de-CH" sz="2400" b="1" dirty="0"/>
          </a:p>
        </p:txBody>
      </p:sp>
      <p:sp>
        <p:nvSpPr>
          <p:cNvPr id="5" name="Rectangle 3"/>
          <p:cNvSpPr txBox="1">
            <a:spLocks noChangeArrowheads="1"/>
          </p:cNvSpPr>
          <p:nvPr>
            <p:custDataLst>
              <p:tags r:id="rId2"/>
            </p:custDataLst>
          </p:nvPr>
        </p:nvSpPr>
        <p:spPr bwMode="auto">
          <a:xfrm>
            <a:off x="1198779" y="397119"/>
            <a:ext cx="7833360" cy="98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a:t>Contenu</a:t>
            </a:r>
          </a:p>
          <a:p>
            <a:pPr eaLnBrk="1" hangingPunct="1"/>
            <a:endParaRPr lang="de-CH" sz="2400" dirty="0" smtClean="0">
              <a:solidFill>
                <a:srgbClr val="DCA36A"/>
              </a:solidFill>
            </a:endParaRPr>
          </a:p>
          <a:p>
            <a:pPr eaLnBrk="1" hangingPunct="1"/>
            <a:endParaRPr lang="de-CH" sz="2400" dirty="0" smtClean="0">
              <a:solidFill>
                <a:srgbClr val="DCA36A"/>
              </a:solidFill>
            </a:endParaRPr>
          </a:p>
          <a:p>
            <a:pPr eaLnBrk="1" hangingPunct="1"/>
            <a:endParaRPr lang="de-CH" sz="2400" dirty="0">
              <a:solidFill>
                <a:srgbClr val="DCA36A"/>
              </a:solidFill>
            </a:endParaRPr>
          </a:p>
          <a:p>
            <a:pPr eaLnBrk="1" hangingPunct="1"/>
            <a:endParaRPr lang="de-CH" sz="2400" dirty="0">
              <a:solidFill>
                <a:srgbClr val="DCA36A"/>
              </a:solidFill>
            </a:endParaRPr>
          </a:p>
          <a:p>
            <a:pPr eaLnBrk="1" hangingPunct="1"/>
            <a:endParaRPr lang="de-CH" sz="2400" dirty="0"/>
          </a:p>
          <a:p>
            <a:pPr eaLnBrk="1" hangingPunct="1"/>
            <a:endParaRPr lang="de-CH" sz="2400" dirty="0" smtClean="0"/>
          </a:p>
          <a:p>
            <a:pPr eaLnBrk="1" hangingPunct="1"/>
            <a:endParaRPr lang="de-CH" sz="2400" dirty="0" smtClean="0"/>
          </a:p>
          <a:p>
            <a:pPr eaLnBrk="1" hangingPunct="1"/>
            <a:endParaRPr lang="de-CH" sz="2400" dirty="0" smtClean="0">
              <a:solidFill>
                <a:srgbClr val="DCA36A"/>
              </a:solidFill>
            </a:endParaRPr>
          </a:p>
          <a:p>
            <a:pPr eaLnBrk="1" hangingPunct="1"/>
            <a:endParaRPr lang="de-CH" sz="2400" dirty="0">
              <a:solidFill>
                <a:srgbClr val="DCA36A"/>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3200" b="1" i="0" u="none" strike="noStrike" kern="0" cap="none" spc="0" normalizeH="0" baseline="0" noProof="0" dirty="0" smtClean="0">
              <a:ln>
                <a:noFill/>
              </a:ln>
              <a:solidFill>
                <a:schemeClr val="tx1"/>
              </a:solidFill>
              <a:effectLst/>
              <a:uLnTx/>
              <a:uFillTx/>
              <a:latin typeface="+mj-lt"/>
              <a:ea typeface="ＭＳ Ｐゴシック" pitchFamily="34" charset="-128"/>
              <a:cs typeface="ＭＳ Ｐゴシック" pitchFamily="-1" charset="-128"/>
            </a:endParaRPr>
          </a:p>
        </p:txBody>
      </p:sp>
      <p:sp>
        <p:nvSpPr>
          <p:cNvPr id="12" name="Rechteck 4"/>
          <p:cNvSpPr>
            <a:spLocks noChangeArrowheads="1"/>
          </p:cNvSpPr>
          <p:nvPr>
            <p:custDataLst>
              <p:tags r:id="rId3"/>
            </p:custDataLst>
          </p:nvPr>
        </p:nvSpPr>
        <p:spPr bwMode="auto">
          <a:xfrm>
            <a:off x="1293372" y="1754175"/>
            <a:ext cx="7553506" cy="5169999"/>
          </a:xfrm>
          <a:prstGeom prst="rect">
            <a:avLst/>
          </a:prstGeom>
          <a:noFill/>
          <a:ln w="9525">
            <a:noFill/>
            <a:miter lim="800000"/>
            <a:headEnd/>
            <a:tailEnd/>
          </a:ln>
        </p:spPr>
        <p:txBody>
          <a:bodyPr lIns="0"/>
          <a:lstStyle/>
          <a:p>
            <a:pPr lvl="1" indent="-457200">
              <a:lnSpc>
                <a:spcPts val="3000"/>
              </a:lnSpc>
              <a:spcBef>
                <a:spcPts val="300"/>
              </a:spcBef>
              <a:spcAft>
                <a:spcPts val="600"/>
              </a:spcAft>
              <a:buFont typeface="+mj-lt"/>
              <a:buAutoNum type="arabicPeriod"/>
            </a:pPr>
            <a:r>
              <a:rPr lang="fr-FR" sz="2000" dirty="0">
                <a:latin typeface="Arial Narrow"/>
                <a:cs typeface="Times New Roman"/>
                <a:sym typeface="Arial Narrow"/>
              </a:rPr>
              <a:t>Importance du bois suisse pour la forêt et pour le pays</a:t>
            </a:r>
          </a:p>
          <a:p>
            <a:pPr lvl="1" indent="-457200">
              <a:lnSpc>
                <a:spcPts val="3000"/>
              </a:lnSpc>
              <a:spcBef>
                <a:spcPts val="300"/>
              </a:spcBef>
              <a:spcAft>
                <a:spcPts val="600"/>
              </a:spcAft>
              <a:buFont typeface="+mj-lt"/>
              <a:buAutoNum type="arabicPeriod"/>
            </a:pPr>
            <a:r>
              <a:rPr lang="fr-FR" sz="2000" dirty="0">
                <a:latin typeface="Arial Narrow"/>
                <a:cs typeface="Times New Roman"/>
                <a:sym typeface="Arial Narrow"/>
              </a:rPr>
              <a:t>Politiques fédérales et conditions-cadres</a:t>
            </a:r>
          </a:p>
          <a:p>
            <a:pPr lvl="1" indent="-457200">
              <a:lnSpc>
                <a:spcPts val="3000"/>
              </a:lnSpc>
              <a:spcBef>
                <a:spcPts val="300"/>
              </a:spcBef>
              <a:spcAft>
                <a:spcPts val="600"/>
              </a:spcAft>
              <a:buFont typeface="+mj-lt"/>
              <a:buAutoNum type="arabicPeriod"/>
            </a:pPr>
            <a:r>
              <a:rPr lang="fr-FR" sz="2000" dirty="0">
                <a:latin typeface="Arial Narrow"/>
                <a:cs typeface="Times New Roman"/>
                <a:sym typeface="Arial Narrow"/>
              </a:rPr>
              <a:t>L'engagement de la Confédération pour la forêt et le bois</a:t>
            </a:r>
          </a:p>
          <a:p>
            <a:pPr lvl="1" indent="-457200">
              <a:lnSpc>
                <a:spcPts val="3000"/>
              </a:lnSpc>
              <a:spcBef>
                <a:spcPts val="300"/>
              </a:spcBef>
              <a:spcAft>
                <a:spcPts val="600"/>
              </a:spcAft>
              <a:buFont typeface="+mj-lt"/>
              <a:buAutoNum type="arabicPeriod"/>
            </a:pPr>
            <a:r>
              <a:rPr lang="fr-FR" sz="2000" dirty="0">
                <a:latin typeface="Arial Narrow"/>
                <a:cs typeface="Times New Roman"/>
                <a:sym typeface="Arial Narrow"/>
              </a:rPr>
              <a:t>Conclusion</a:t>
            </a:r>
          </a:p>
          <a:p>
            <a:pPr marL="342900" lvl="1" indent="-342900">
              <a:lnSpc>
                <a:spcPts val="3000"/>
              </a:lnSpc>
              <a:spcBef>
                <a:spcPts val="300"/>
              </a:spcBef>
              <a:spcAft>
                <a:spcPts val="600"/>
              </a:spcAft>
              <a:buFont typeface="Arial" panose="020B0604020202020204" pitchFamily="34" charset="0"/>
              <a:buChar char="►"/>
            </a:pPr>
            <a:endParaRPr lang="de-CH" sz="2200" dirty="0">
              <a:cs typeface="Times New Roman" pitchFamily="18" charset="0"/>
            </a:endParaRPr>
          </a:p>
        </p:txBody>
      </p:sp>
    </p:spTree>
    <p:extLst>
      <p:ext uri="{BB962C8B-B14F-4D97-AF65-F5344CB8AC3E}">
        <p14:creationId xmlns:p14="http://schemas.microsoft.com/office/powerpoint/2010/main" val="2672901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bwMode="auto">
          <a:xfrm>
            <a:off x="1384040" y="323850"/>
            <a:ext cx="7462838" cy="989013"/>
          </a:xfrm>
          <a:prstGeom prst="rect">
            <a:avLst/>
          </a:prstGeom>
          <a:noFill/>
          <a:ln w="9525">
            <a:noFill/>
            <a:miter lim="800000"/>
            <a:headEnd/>
            <a:tailEnd/>
          </a:ln>
        </p:spPr>
        <p:txBody>
          <a:bodyPr lIns="0" tIns="0" rIns="0" bIns="0"/>
          <a:lstStyle/>
          <a:p>
            <a:pPr marL="514350" indent="-514350"/>
            <a:r>
              <a:rPr lang="fr-FR" sz="3200"/>
              <a:t/>
            </a:r>
            <a:br>
              <a:rPr lang="fr-FR" sz="3200"/>
            </a:br>
            <a:r>
              <a:rPr lang="fr-FR" sz="3200"/>
              <a:t/>
            </a:r>
            <a:br>
              <a:rPr lang="fr-FR" sz="3200"/>
            </a:br>
            <a:endParaRPr lang="de-CH" sz="2400" b="1" dirty="0"/>
          </a:p>
        </p:txBody>
      </p:sp>
      <p:sp>
        <p:nvSpPr>
          <p:cNvPr id="5" name="Rectangle 3"/>
          <p:cNvSpPr txBox="1">
            <a:spLocks noChangeArrowheads="1"/>
          </p:cNvSpPr>
          <p:nvPr>
            <p:custDataLst>
              <p:tags r:id="rId2"/>
            </p:custDataLst>
          </p:nvPr>
        </p:nvSpPr>
        <p:spPr bwMode="auto">
          <a:xfrm>
            <a:off x="1233615" y="397119"/>
            <a:ext cx="7833360" cy="9157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dirty="0"/>
              <a:t>Importance du bois pour la forêt </a:t>
            </a:r>
            <a:r>
              <a:rPr lang="fr-FR" sz="2800" b="1" dirty="0" smtClean="0"/>
              <a:t/>
            </a:r>
            <a:br>
              <a:rPr lang="fr-FR" sz="2800" b="1" dirty="0" smtClean="0"/>
            </a:br>
            <a:r>
              <a:rPr lang="fr-FR" sz="2800" b="1" dirty="0" smtClean="0"/>
              <a:t>et </a:t>
            </a:r>
            <a:r>
              <a:rPr lang="fr-FR" sz="2800" b="1" dirty="0"/>
              <a:t>pour la Suisse</a:t>
            </a:r>
          </a:p>
          <a:p>
            <a:pPr eaLnBrk="1" hangingPunct="1"/>
            <a:r>
              <a:rPr lang="fr-FR" sz="2000" i="1" dirty="0">
                <a:solidFill>
                  <a:schemeClr val="bg2">
                    <a:lumMod val="75000"/>
                  </a:schemeClr>
                </a:solidFill>
              </a:rPr>
              <a:t>La forêt suisse... </a:t>
            </a:r>
            <a:endParaRPr lang="de-CH" sz="2000" i="1" dirty="0">
              <a:solidFill>
                <a:schemeClr val="bg2">
                  <a:lumMod val="75000"/>
                </a:schemeClr>
              </a:solidFill>
            </a:endParaRPr>
          </a:p>
          <a:p>
            <a:pPr eaLnBrk="1" hangingPunct="1"/>
            <a:endParaRPr lang="de-CH" sz="2400" dirty="0">
              <a:solidFill>
                <a:srgbClr val="DCA36A"/>
              </a:solidFill>
            </a:endParaRPr>
          </a:p>
          <a:p>
            <a:pPr eaLnBrk="1" hangingPunct="1"/>
            <a:endParaRPr lang="de-CH" sz="2400" dirty="0" smtClean="0"/>
          </a:p>
          <a:p>
            <a:pPr eaLnBrk="1" hangingPunct="1"/>
            <a:endParaRPr lang="de-CH" sz="2400" dirty="0" smtClean="0"/>
          </a:p>
          <a:p>
            <a:pPr eaLnBrk="1" hangingPunct="1"/>
            <a:endParaRPr lang="de-CH" sz="2400" dirty="0" smtClean="0">
              <a:solidFill>
                <a:srgbClr val="DCA36A"/>
              </a:solidFill>
            </a:endParaRPr>
          </a:p>
          <a:p>
            <a:pPr eaLnBrk="1" hangingPunct="1"/>
            <a:endParaRPr lang="de-CH" sz="2400" dirty="0">
              <a:solidFill>
                <a:srgbClr val="DCA36A"/>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3200" b="1" i="0" u="none" strike="noStrike" kern="0" cap="none" spc="0" normalizeH="0" baseline="0" noProof="0" dirty="0" smtClean="0">
              <a:ln>
                <a:noFill/>
              </a:ln>
              <a:solidFill>
                <a:schemeClr val="tx1"/>
              </a:solidFill>
              <a:effectLst/>
              <a:uLnTx/>
              <a:uFillTx/>
              <a:latin typeface="+mj-lt"/>
              <a:ea typeface="ＭＳ Ｐゴシック" pitchFamily="34" charset="-128"/>
              <a:cs typeface="ＭＳ Ｐゴシック" pitchFamily="-1" charset="-128"/>
            </a:endParaRPr>
          </a:p>
        </p:txBody>
      </p:sp>
      <p:sp>
        <p:nvSpPr>
          <p:cNvPr id="12" name="Rechteck 4"/>
          <p:cNvSpPr>
            <a:spLocks noChangeArrowheads="1"/>
          </p:cNvSpPr>
          <p:nvPr>
            <p:custDataLst>
              <p:tags r:id="rId3"/>
            </p:custDataLst>
          </p:nvPr>
        </p:nvSpPr>
        <p:spPr bwMode="auto">
          <a:xfrm>
            <a:off x="1251033" y="1328149"/>
            <a:ext cx="7553506" cy="4730166"/>
          </a:xfrm>
          <a:prstGeom prst="rect">
            <a:avLst/>
          </a:prstGeom>
          <a:noFill/>
          <a:ln w="9525">
            <a:noFill/>
            <a:miter lim="800000"/>
            <a:headEnd/>
            <a:tailEnd/>
          </a:ln>
        </p:spPr>
        <p:txBody>
          <a:bodyPr lIns="0"/>
          <a:lstStyle/>
          <a:p>
            <a:pPr lvl="1" indent="-457200">
              <a:lnSpc>
                <a:spcPts val="1500"/>
              </a:lnSpc>
              <a:spcBef>
                <a:spcPts val="0"/>
              </a:spcBef>
              <a:spcAft>
                <a:spcPts val="0"/>
              </a:spcAft>
              <a:buFont typeface="+mj-lt"/>
              <a:buAutoNum type="arabicPeriod"/>
            </a:pPr>
            <a:endParaRPr lang="de-CH" sz="2000" b="1" dirty="0" smtClean="0">
              <a:latin typeface="Arial Narrow" panose="020B0606020202030204" pitchFamily="34" charset="0"/>
              <a:cs typeface="Times New Roman" pitchFamily="18" charset="0"/>
            </a:endParaRPr>
          </a:p>
          <a:p>
            <a:pPr lvl="1" indent="-457200">
              <a:lnSpc>
                <a:spcPts val="2700"/>
              </a:lnSpc>
              <a:spcBef>
                <a:spcPts val="300"/>
              </a:spcBef>
              <a:spcAft>
                <a:spcPts val="300"/>
              </a:spcAft>
              <a:buFont typeface="+mj-lt"/>
              <a:buAutoNum type="arabicPeriod"/>
            </a:pPr>
            <a:r>
              <a:rPr lang="fr-FR" sz="2000" b="1" dirty="0">
                <a:latin typeface="Arial Narrow"/>
                <a:cs typeface="Times New Roman"/>
                <a:sym typeface="Arial Narrow"/>
              </a:rPr>
              <a:t>… couvre 1/3 de la Suisse</a:t>
            </a:r>
            <a:endParaRPr lang="de-CH" sz="2000" b="1" dirty="0" smtClean="0">
              <a:latin typeface="Arial Narrow" panose="020B0606020202030204" pitchFamily="34" charset="0"/>
              <a:cs typeface="Times New Roman" pitchFamily="18" charset="0"/>
            </a:endParaRPr>
          </a:p>
          <a:p>
            <a:pPr lvl="1" indent="-457200">
              <a:lnSpc>
                <a:spcPts val="2700"/>
              </a:lnSpc>
              <a:spcBef>
                <a:spcPts val="300"/>
              </a:spcBef>
              <a:spcAft>
                <a:spcPts val="300"/>
              </a:spcAft>
              <a:buFont typeface="+mj-lt"/>
              <a:buAutoNum type="arabicPeriod"/>
            </a:pPr>
            <a:r>
              <a:rPr lang="fr-FR" sz="2000" b="1" dirty="0">
                <a:latin typeface="Arial Narrow"/>
                <a:cs typeface="Times New Roman"/>
                <a:sym typeface="Arial Narrow"/>
              </a:rPr>
              <a:t>… est exploitée avec ménagement et dans le respect de la nature :</a:t>
            </a:r>
            <a:r>
              <a:rPr lang="fr-FR" sz="2000" dirty="0">
                <a:latin typeface="Arial Narrow"/>
                <a:cs typeface="Times New Roman"/>
                <a:sym typeface="Arial Narrow"/>
              </a:rPr>
              <a:t/>
            </a:r>
            <a:br>
              <a:rPr lang="fr-FR" sz="2000" dirty="0">
                <a:latin typeface="Arial Narrow"/>
                <a:cs typeface="Times New Roman"/>
                <a:sym typeface="Arial Narrow"/>
              </a:rPr>
            </a:br>
            <a:r>
              <a:rPr lang="fr-FR" sz="2000" dirty="0">
                <a:latin typeface="Arial Narrow"/>
                <a:cs typeface="Times New Roman"/>
                <a:sym typeface="Arial Narrow"/>
              </a:rPr>
              <a:t>Essences / rajeunissement naturel / pas d'engrais / pas de coupes rases</a:t>
            </a:r>
          </a:p>
          <a:p>
            <a:pPr lvl="1" indent="-457200">
              <a:lnSpc>
                <a:spcPts val="2700"/>
              </a:lnSpc>
              <a:spcBef>
                <a:spcPts val="300"/>
              </a:spcBef>
              <a:spcAft>
                <a:spcPts val="300"/>
              </a:spcAft>
              <a:buFont typeface="+mj-lt"/>
              <a:buAutoNum type="arabicPeriod"/>
            </a:pPr>
            <a:r>
              <a:rPr lang="fr-FR" sz="2000" b="1" dirty="0">
                <a:latin typeface="Arial Narrow"/>
                <a:cs typeface="Times New Roman"/>
                <a:sym typeface="Arial Narrow"/>
              </a:rPr>
              <a:t>… offre de nombreuses prestations : </a:t>
            </a:r>
            <a:r>
              <a:rPr lang="fr-FR" sz="2000" dirty="0">
                <a:latin typeface="Arial Narrow"/>
                <a:cs typeface="Times New Roman"/>
                <a:sym typeface="Arial Narrow"/>
              </a:rPr>
              <a:t/>
            </a:r>
            <a:br>
              <a:rPr lang="fr-FR" sz="2000" dirty="0">
                <a:latin typeface="Arial Narrow"/>
                <a:cs typeface="Times New Roman"/>
                <a:sym typeface="Arial Narrow"/>
              </a:rPr>
            </a:br>
            <a:r>
              <a:rPr lang="fr-FR" sz="2000" dirty="0">
                <a:latin typeface="Arial Narrow"/>
                <a:cs typeface="Times New Roman"/>
                <a:sym typeface="Arial Narrow"/>
              </a:rPr>
              <a:t>Protection contre les dangers naturels / biodiversité / protection contre le bruit / eau potable / loisirs et détente / paysage forestier / emplois / bois...</a:t>
            </a:r>
            <a:endParaRPr lang="de-CH" sz="2000" dirty="0">
              <a:cs typeface="Times New Roman" pitchFamily="18" charset="0"/>
            </a:endParaRPr>
          </a:p>
        </p:txBody>
      </p:sp>
      <p:pic>
        <p:nvPicPr>
          <p:cNvPr id="2" name="Grafik 1"/>
          <p:cNvPicPr>
            <a:picLocks noChangeAspect="1"/>
          </p:cNvPicPr>
          <p:nvPr>
            <p:custDataLst>
              <p:tags r:id="rId4"/>
            </p:custDataLst>
          </p:nvPr>
        </p:nvPicPr>
        <p:blipFill>
          <a:blip r:embed="rId7"/>
          <a:stretch>
            <a:fillRect/>
          </a:stretch>
        </p:blipFill>
        <p:spPr>
          <a:xfrm>
            <a:off x="1499997" y="3696648"/>
            <a:ext cx="6172254" cy="3020882"/>
          </a:xfrm>
          <a:prstGeom prst="rect">
            <a:avLst/>
          </a:prstGeom>
        </p:spPr>
      </p:pic>
    </p:spTree>
    <p:extLst>
      <p:ext uri="{BB962C8B-B14F-4D97-AF65-F5344CB8AC3E}">
        <p14:creationId xmlns:p14="http://schemas.microsoft.com/office/powerpoint/2010/main" val="41748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bwMode="auto">
          <a:xfrm>
            <a:off x="1384040" y="323850"/>
            <a:ext cx="7462838" cy="989013"/>
          </a:xfrm>
          <a:prstGeom prst="rect">
            <a:avLst/>
          </a:prstGeom>
          <a:noFill/>
          <a:ln w="9525">
            <a:noFill/>
            <a:miter lim="800000"/>
            <a:headEnd/>
            <a:tailEnd/>
          </a:ln>
        </p:spPr>
        <p:txBody>
          <a:bodyPr lIns="0" tIns="0" rIns="0" bIns="0"/>
          <a:lstStyle/>
          <a:p>
            <a:pPr marL="514350" indent="-514350"/>
            <a:r>
              <a:rPr lang="fr-FR" sz="3200"/>
              <a:t/>
            </a:r>
            <a:br>
              <a:rPr lang="fr-FR" sz="3200"/>
            </a:br>
            <a:r>
              <a:rPr lang="fr-FR" sz="3200"/>
              <a:t/>
            </a:r>
            <a:br>
              <a:rPr lang="fr-FR" sz="3200"/>
            </a:br>
            <a:endParaRPr lang="de-CH" sz="2400" b="1" dirty="0"/>
          </a:p>
        </p:txBody>
      </p:sp>
      <p:sp>
        <p:nvSpPr>
          <p:cNvPr id="5" name="Rectangle 3"/>
          <p:cNvSpPr txBox="1">
            <a:spLocks noChangeArrowheads="1"/>
          </p:cNvSpPr>
          <p:nvPr>
            <p:custDataLst>
              <p:tags r:id="rId2"/>
            </p:custDataLst>
          </p:nvPr>
        </p:nvSpPr>
        <p:spPr bwMode="auto">
          <a:xfrm>
            <a:off x="1302250" y="431953"/>
            <a:ext cx="7833360" cy="98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dirty="0"/>
              <a:t>Importance du bois pour la forêt </a:t>
            </a:r>
            <a:r>
              <a:rPr lang="fr-FR" sz="2800" b="1" dirty="0" smtClean="0"/>
              <a:t/>
            </a:r>
            <a:br>
              <a:rPr lang="fr-FR" sz="2800" b="1" dirty="0" smtClean="0"/>
            </a:br>
            <a:r>
              <a:rPr lang="fr-FR" sz="2800" b="1" dirty="0" smtClean="0"/>
              <a:t>et </a:t>
            </a:r>
            <a:r>
              <a:rPr lang="fr-FR" sz="2800" b="1" dirty="0"/>
              <a:t>pour la Suisse</a:t>
            </a:r>
          </a:p>
          <a:p>
            <a:pPr eaLnBrk="1" hangingPunct="1"/>
            <a:r>
              <a:rPr lang="fr-FR" sz="2000" i="1" dirty="0">
                <a:solidFill>
                  <a:schemeClr val="bg2">
                    <a:lumMod val="75000"/>
                  </a:schemeClr>
                </a:solidFill>
              </a:rPr>
              <a:t>Le bois suisse...</a:t>
            </a:r>
            <a:endParaRPr lang="de-CH" sz="2000" i="1" dirty="0">
              <a:solidFill>
                <a:schemeClr val="bg2">
                  <a:lumMod val="75000"/>
                </a:schemeClr>
              </a:solidFill>
            </a:endParaRPr>
          </a:p>
          <a:p>
            <a:pPr eaLnBrk="1" hangingPunct="1"/>
            <a:endParaRPr lang="de-CH" sz="2800" b="1" dirty="0" smtClean="0"/>
          </a:p>
          <a:p>
            <a:pPr eaLnBrk="1" hangingPunct="1"/>
            <a:endParaRPr lang="de-CH" sz="2400" dirty="0" smtClean="0">
              <a:solidFill>
                <a:srgbClr val="DCA36A"/>
              </a:solidFill>
            </a:endParaRPr>
          </a:p>
          <a:p>
            <a:pPr eaLnBrk="1" hangingPunct="1"/>
            <a:endParaRPr lang="de-CH" sz="2400" dirty="0">
              <a:solidFill>
                <a:srgbClr val="DCA36A"/>
              </a:solidFill>
            </a:endParaRPr>
          </a:p>
          <a:p>
            <a:pPr eaLnBrk="1" hangingPunct="1"/>
            <a:endParaRPr lang="de-CH" sz="2400" dirty="0" smtClean="0"/>
          </a:p>
          <a:p>
            <a:pPr eaLnBrk="1" hangingPunct="1"/>
            <a:endParaRPr lang="de-CH" sz="2400" dirty="0" smtClean="0"/>
          </a:p>
          <a:p>
            <a:pPr eaLnBrk="1" hangingPunct="1"/>
            <a:endParaRPr lang="de-CH" sz="2400" dirty="0" smtClean="0">
              <a:solidFill>
                <a:srgbClr val="DCA36A"/>
              </a:solidFill>
            </a:endParaRPr>
          </a:p>
          <a:p>
            <a:pPr eaLnBrk="1" hangingPunct="1"/>
            <a:endParaRPr lang="de-CH" sz="2400" dirty="0">
              <a:solidFill>
                <a:srgbClr val="DCA36A"/>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3200" b="1" i="0" u="none" strike="noStrike" kern="0" cap="none" spc="0" normalizeH="0" baseline="0" noProof="0" dirty="0" smtClean="0">
              <a:ln>
                <a:noFill/>
              </a:ln>
              <a:solidFill>
                <a:schemeClr val="tx1"/>
              </a:solidFill>
              <a:effectLst/>
              <a:uLnTx/>
              <a:uFillTx/>
              <a:latin typeface="+mj-lt"/>
              <a:ea typeface="ＭＳ Ｐゴシック" pitchFamily="34" charset="-128"/>
              <a:cs typeface="ＭＳ Ｐゴシック" pitchFamily="-1" charset="-128"/>
            </a:endParaRPr>
          </a:p>
        </p:txBody>
      </p:sp>
      <p:sp>
        <p:nvSpPr>
          <p:cNvPr id="12" name="Rechteck 4"/>
          <p:cNvSpPr>
            <a:spLocks noChangeArrowheads="1"/>
          </p:cNvSpPr>
          <p:nvPr>
            <p:custDataLst>
              <p:tags r:id="rId3"/>
            </p:custDataLst>
          </p:nvPr>
        </p:nvSpPr>
        <p:spPr bwMode="auto">
          <a:xfrm>
            <a:off x="1293372" y="1304024"/>
            <a:ext cx="7553506" cy="2709949"/>
          </a:xfrm>
          <a:prstGeom prst="rect">
            <a:avLst/>
          </a:prstGeom>
          <a:noFill/>
          <a:ln w="9525">
            <a:noFill/>
            <a:miter lim="800000"/>
            <a:headEnd/>
            <a:tailEnd/>
          </a:ln>
        </p:spPr>
        <p:txBody>
          <a:bodyPr lIns="0"/>
          <a:lstStyle/>
          <a:p>
            <a:pPr marL="0" lvl="1">
              <a:lnSpc>
                <a:spcPts val="1500"/>
              </a:lnSpc>
              <a:spcBef>
                <a:spcPts val="0"/>
              </a:spcBef>
              <a:spcAft>
                <a:spcPts val="0"/>
              </a:spcAft>
            </a:pPr>
            <a:endParaRPr lang="de-CH" sz="1800" b="1" dirty="0" smtClean="0">
              <a:latin typeface="Arial Narrow" panose="020B0606020202030204" pitchFamily="34" charset="0"/>
              <a:cs typeface="Times New Roman" pitchFamily="18" charset="0"/>
            </a:endParaRPr>
          </a:p>
          <a:p>
            <a:pPr lvl="1" indent="-457200">
              <a:spcBef>
                <a:spcPts val="300"/>
              </a:spcBef>
              <a:spcAft>
                <a:spcPts val="300"/>
              </a:spcAft>
              <a:buFont typeface="+mj-lt"/>
              <a:buAutoNum type="arabicPeriod"/>
            </a:pPr>
            <a:r>
              <a:rPr lang="fr-FR" sz="2000" dirty="0">
                <a:latin typeface="Arial Narrow"/>
                <a:cs typeface="Times New Roman"/>
                <a:sym typeface="Arial Narrow"/>
              </a:rPr>
              <a:t>...est la principale source de revenu des entreprises </a:t>
            </a:r>
            <a:r>
              <a:rPr lang="fr-FR" sz="2000" dirty="0" smtClean="0">
                <a:latin typeface="Arial Narrow"/>
                <a:cs typeface="Times New Roman"/>
                <a:sym typeface="Arial Narrow"/>
              </a:rPr>
              <a:t>forestières</a:t>
            </a:r>
            <a:endParaRPr lang="de-CH" sz="2000" dirty="0">
              <a:latin typeface="Arial Narrow" panose="020B0606020202030204" pitchFamily="34" charset="0"/>
              <a:cs typeface="Times New Roman" pitchFamily="18" charset="0"/>
            </a:endParaRPr>
          </a:p>
          <a:p>
            <a:pPr lvl="1" indent="-457200">
              <a:spcBef>
                <a:spcPts val="300"/>
              </a:spcBef>
              <a:spcAft>
                <a:spcPts val="300"/>
              </a:spcAft>
              <a:buFont typeface="+mj-lt"/>
              <a:buAutoNum type="arabicPeriod"/>
            </a:pPr>
            <a:r>
              <a:rPr lang="fr-FR" sz="2000" dirty="0">
                <a:latin typeface="Arial Narrow"/>
                <a:cs typeface="Times New Roman"/>
                <a:sym typeface="Arial Narrow"/>
              </a:rPr>
              <a:t>...nécessite peu de transformation avant de pouvoir être utilisé </a:t>
            </a:r>
            <a:r>
              <a:rPr lang="fr-FR" sz="2000" dirty="0" smtClean="0">
                <a:latin typeface="Arial Narrow"/>
                <a:cs typeface="Times New Roman"/>
                <a:sym typeface="Arial Narrow"/>
              </a:rPr>
              <a:t/>
            </a:r>
            <a:br>
              <a:rPr lang="fr-FR" sz="2000" dirty="0" smtClean="0">
                <a:latin typeface="Arial Narrow"/>
                <a:cs typeface="Times New Roman"/>
                <a:sym typeface="Arial Narrow"/>
              </a:rPr>
            </a:br>
            <a:r>
              <a:rPr lang="fr-FR" sz="2000" dirty="0" smtClean="0">
                <a:latin typeface="Arial Narrow"/>
                <a:cs typeface="Times New Roman"/>
                <a:sym typeface="Arial Narrow"/>
              </a:rPr>
              <a:t>   (</a:t>
            </a:r>
            <a:r>
              <a:rPr lang="fr-FR" sz="2000" dirty="0">
                <a:latin typeface="Arial Narrow"/>
                <a:cs typeface="Times New Roman"/>
                <a:sym typeface="Arial Narrow"/>
              </a:rPr>
              <a:t>avantage écologique)</a:t>
            </a:r>
          </a:p>
          <a:p>
            <a:pPr lvl="1" indent="-457200">
              <a:spcBef>
                <a:spcPts val="300"/>
              </a:spcBef>
              <a:spcAft>
                <a:spcPts val="300"/>
              </a:spcAft>
              <a:buFont typeface="+mj-lt"/>
              <a:buAutoNum type="arabicPeriod"/>
            </a:pPr>
            <a:r>
              <a:rPr lang="fr-FR" sz="2000" dirty="0">
                <a:latin typeface="Arial Narrow"/>
                <a:cs typeface="Times New Roman"/>
                <a:sym typeface="Arial Narrow"/>
              </a:rPr>
              <a:t>...lie le CO</a:t>
            </a:r>
            <a:r>
              <a:rPr lang="fr-FR" sz="2000" baseline="-25000" dirty="0">
                <a:latin typeface="Arial Narrow"/>
                <a:cs typeface="Times New Roman"/>
                <a:sym typeface="Arial Narrow"/>
              </a:rPr>
              <a:t>2</a:t>
            </a:r>
            <a:r>
              <a:rPr lang="fr-FR" sz="2000" dirty="0">
                <a:latin typeface="Arial Narrow"/>
                <a:cs typeface="Times New Roman"/>
                <a:sym typeface="Arial Narrow"/>
              </a:rPr>
              <a:t> :</a:t>
            </a:r>
          </a:p>
          <a:p>
            <a:pPr marL="457200" lvl="2">
              <a:spcBef>
                <a:spcPts val="300"/>
              </a:spcBef>
              <a:spcAft>
                <a:spcPts val="300"/>
              </a:spcAft>
            </a:pPr>
            <a:r>
              <a:rPr lang="fr-FR" sz="2000" dirty="0" smtClean="0">
                <a:latin typeface="Arial Narrow"/>
                <a:cs typeface="Times New Roman"/>
                <a:sym typeface="Arial Narrow"/>
              </a:rPr>
              <a:t>   1</a:t>
            </a:r>
            <a:r>
              <a:rPr lang="fr-FR" sz="2000" dirty="0">
                <a:latin typeface="Arial Narrow"/>
                <a:cs typeface="Times New Roman"/>
                <a:sym typeface="Arial Narrow"/>
              </a:rPr>
              <a:t> m</a:t>
            </a:r>
            <a:r>
              <a:rPr lang="fr-FR" sz="2000" baseline="30000" dirty="0">
                <a:latin typeface="Arial Narrow"/>
                <a:cs typeface="Times New Roman"/>
                <a:sym typeface="Arial Narrow"/>
              </a:rPr>
              <a:t>3</a:t>
            </a:r>
            <a:r>
              <a:rPr lang="fr-FR" sz="2000" dirty="0">
                <a:latin typeface="Arial Narrow"/>
                <a:cs typeface="Times New Roman"/>
                <a:sym typeface="Arial Narrow"/>
              </a:rPr>
              <a:t> bois = env.1 tonne de CO</a:t>
            </a:r>
            <a:r>
              <a:rPr lang="fr-FR" sz="2000" baseline="-25000" dirty="0">
                <a:latin typeface="Arial Narrow"/>
                <a:cs typeface="Times New Roman"/>
                <a:sym typeface="Arial Narrow"/>
              </a:rPr>
              <a:t>2</a:t>
            </a:r>
            <a:r>
              <a:rPr lang="fr-FR" sz="2000" dirty="0">
                <a:latin typeface="Arial Narrow"/>
                <a:cs typeface="Times New Roman"/>
                <a:sym typeface="Arial Narrow"/>
              </a:rPr>
              <a:t> ; 1,6 million de tonnes de CO</a:t>
            </a:r>
            <a:r>
              <a:rPr lang="fr-FR" sz="2000" baseline="-25000" dirty="0">
                <a:latin typeface="Arial Narrow"/>
                <a:cs typeface="Times New Roman"/>
                <a:sym typeface="Arial Narrow"/>
              </a:rPr>
              <a:t>2</a:t>
            </a:r>
            <a:r>
              <a:rPr lang="fr-FR" sz="2000" dirty="0">
                <a:latin typeface="Arial Narrow"/>
                <a:cs typeface="Times New Roman"/>
                <a:sym typeface="Arial Narrow"/>
              </a:rPr>
              <a:t> par an</a:t>
            </a:r>
            <a:endParaRPr lang="de-CH" sz="2000" baseline="-25000" dirty="0">
              <a:latin typeface="Arial Narrow" panose="020B0606020202030204" pitchFamily="34" charset="0"/>
              <a:cs typeface="Times New Roman" pitchFamily="18" charset="0"/>
            </a:endParaRPr>
          </a:p>
          <a:p>
            <a:pPr lvl="1" indent="-457200">
              <a:spcBef>
                <a:spcPts val="300"/>
              </a:spcBef>
              <a:spcAft>
                <a:spcPts val="300"/>
              </a:spcAft>
              <a:buFont typeface="+mj-lt"/>
              <a:buAutoNum type="arabicPeriod"/>
            </a:pPr>
            <a:r>
              <a:rPr lang="fr-FR" sz="2000" dirty="0">
                <a:latin typeface="Arial Narrow"/>
                <a:cs typeface="Times New Roman"/>
                <a:sym typeface="Arial Narrow"/>
              </a:rPr>
              <a:t>...est utilisé en cascade</a:t>
            </a:r>
          </a:p>
          <a:p>
            <a:pPr lvl="1" indent="-457200">
              <a:spcBef>
                <a:spcPts val="300"/>
              </a:spcBef>
              <a:spcAft>
                <a:spcPts val="300"/>
              </a:spcAft>
              <a:buFont typeface="+mj-lt"/>
              <a:buAutoNum type="arabicPeriod"/>
            </a:pPr>
            <a:r>
              <a:rPr lang="fr-FR" sz="2000" dirty="0">
                <a:latin typeface="Arial Narrow"/>
                <a:cs typeface="Times New Roman"/>
                <a:sym typeface="Arial Narrow"/>
              </a:rPr>
              <a:t>...est de plus en plus demandé</a:t>
            </a:r>
            <a:endParaRPr lang="de-CH" sz="2000" dirty="0">
              <a:latin typeface="Arial Narrow" panose="020B0606020202030204" pitchFamily="34" charset="0"/>
              <a:cs typeface="Times New Roman" pitchFamily="18" charset="0"/>
            </a:endParaRPr>
          </a:p>
        </p:txBody>
      </p:sp>
      <p:pic>
        <p:nvPicPr>
          <p:cNvPr id="9" name="Picture 3" descr="\\adb.intra.admin.ch\userhome$\BAFU-01\u80718598\data\Documents\Pictures\AP Holz\Holzbild.jpg"/>
          <p:cNvPicPr>
            <a:picLocks noChangeAspect="1" noChangeArrowheads="1"/>
          </p:cNvPicPr>
          <p:nvPr>
            <p:custDataLst>
              <p:tags r:id="rId4"/>
            </p:custDataLst>
          </p:nvPr>
        </p:nvPicPr>
        <p:blipFill>
          <a:blip r:embed="rId8" cstate="print"/>
          <a:srcRect/>
          <a:stretch>
            <a:fillRect/>
          </a:stretch>
        </p:blipFill>
        <p:spPr bwMode="auto">
          <a:xfrm>
            <a:off x="5469540" y="4129417"/>
            <a:ext cx="3262187" cy="2147752"/>
          </a:xfrm>
          <a:prstGeom prst="rect">
            <a:avLst/>
          </a:prstGeom>
          <a:ln>
            <a:noFill/>
          </a:ln>
          <a:effectLst>
            <a:outerShdw blurRad="292100" dist="139700" dir="2700000" algn="tl" rotWithShape="0">
              <a:srgbClr val="333333">
                <a:alpha val="65000"/>
              </a:srgbClr>
            </a:outerShdw>
          </a:effectLst>
        </p:spPr>
      </p:pic>
      <p:pic>
        <p:nvPicPr>
          <p:cNvPr id="10" name="Grafik 9"/>
          <p:cNvPicPr>
            <a:picLocks noChangeAspect="1"/>
          </p:cNvPicPr>
          <p:nvPr>
            <p:custDataLst>
              <p:tags r:id="rId5"/>
            </p:custDataLst>
          </p:nvPr>
        </p:nvPicPr>
        <p:blipFill>
          <a:blip r:embed="rId9"/>
          <a:stretch>
            <a:fillRect/>
          </a:stretch>
        </p:blipFill>
        <p:spPr>
          <a:xfrm>
            <a:off x="1738121" y="4121244"/>
            <a:ext cx="3812766" cy="21428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1622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bwMode="auto">
          <a:xfrm>
            <a:off x="1384040" y="323850"/>
            <a:ext cx="7462838" cy="989013"/>
          </a:xfrm>
          <a:prstGeom prst="rect">
            <a:avLst/>
          </a:prstGeom>
          <a:noFill/>
          <a:ln w="9525">
            <a:noFill/>
            <a:miter lim="800000"/>
            <a:headEnd/>
            <a:tailEnd/>
          </a:ln>
        </p:spPr>
        <p:txBody>
          <a:bodyPr lIns="0" tIns="0" rIns="0" bIns="0"/>
          <a:lstStyle/>
          <a:p>
            <a:pPr marL="514350" indent="-514350"/>
            <a:r>
              <a:rPr lang="fr-FR" sz="3200"/>
              <a:t/>
            </a:r>
            <a:br>
              <a:rPr lang="fr-FR" sz="3200"/>
            </a:br>
            <a:r>
              <a:rPr lang="fr-FR" sz="3200"/>
              <a:t/>
            </a:r>
            <a:br>
              <a:rPr lang="fr-FR" sz="3200"/>
            </a:br>
            <a:endParaRPr lang="de-CH" sz="2400" b="1" dirty="0"/>
          </a:p>
        </p:txBody>
      </p:sp>
      <p:sp>
        <p:nvSpPr>
          <p:cNvPr id="5" name="Rectangle 3"/>
          <p:cNvSpPr txBox="1">
            <a:spLocks noChangeArrowheads="1"/>
          </p:cNvSpPr>
          <p:nvPr>
            <p:custDataLst>
              <p:tags r:id="rId2"/>
            </p:custDataLst>
          </p:nvPr>
        </p:nvSpPr>
        <p:spPr bwMode="auto">
          <a:xfrm>
            <a:off x="1198779" y="288435"/>
            <a:ext cx="7833360" cy="98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dirty="0"/>
              <a:t>Importance du bois pour la forêt </a:t>
            </a:r>
            <a:r>
              <a:rPr lang="fr-FR" sz="2800" b="1" dirty="0" smtClean="0"/>
              <a:t/>
            </a:r>
            <a:br>
              <a:rPr lang="fr-FR" sz="2800" b="1" dirty="0" smtClean="0"/>
            </a:br>
            <a:r>
              <a:rPr lang="fr-FR" sz="2800" b="1" dirty="0" smtClean="0"/>
              <a:t>et </a:t>
            </a:r>
            <a:r>
              <a:rPr lang="fr-FR" sz="2800" b="1" dirty="0"/>
              <a:t>pour la </a:t>
            </a:r>
            <a:r>
              <a:rPr lang="fr-FR" sz="2800" b="1" dirty="0" smtClean="0"/>
              <a:t>Suisse</a:t>
            </a:r>
            <a:br>
              <a:rPr lang="fr-FR" sz="2800" b="1" dirty="0" smtClean="0"/>
            </a:br>
            <a:r>
              <a:rPr lang="fr-FR" sz="2000" i="1" dirty="0">
                <a:solidFill>
                  <a:schemeClr val="bg2">
                    <a:lumMod val="75000"/>
                  </a:schemeClr>
                </a:solidFill>
              </a:rPr>
              <a:t>En Suisse, l'économie forestière et l'industrie du bois...</a:t>
            </a:r>
            <a:endParaRPr lang="de-CH" sz="2000" i="1" dirty="0">
              <a:solidFill>
                <a:schemeClr val="bg2">
                  <a:lumMod val="75000"/>
                </a:schemeClr>
              </a:solidFill>
            </a:endParaRPr>
          </a:p>
          <a:p>
            <a:pPr eaLnBrk="1" hangingPunct="1"/>
            <a:endParaRPr lang="fr-FR" sz="2800" b="1" dirty="0"/>
          </a:p>
          <a:p>
            <a:pPr eaLnBrk="1" hangingPunct="1"/>
            <a:endParaRPr lang="de-CH" sz="2400" dirty="0" smtClean="0">
              <a:solidFill>
                <a:srgbClr val="DCA36A"/>
              </a:solidFill>
            </a:endParaRPr>
          </a:p>
          <a:p>
            <a:pPr eaLnBrk="1" hangingPunct="1"/>
            <a:endParaRPr lang="de-CH" sz="2400" dirty="0">
              <a:solidFill>
                <a:srgbClr val="DCA36A"/>
              </a:solidFill>
            </a:endParaRPr>
          </a:p>
          <a:p>
            <a:pPr eaLnBrk="1" hangingPunct="1"/>
            <a:endParaRPr lang="de-CH" sz="2400" dirty="0" smtClean="0"/>
          </a:p>
          <a:p>
            <a:pPr eaLnBrk="1" hangingPunct="1"/>
            <a:endParaRPr lang="de-CH" sz="2400" dirty="0" smtClean="0"/>
          </a:p>
          <a:p>
            <a:pPr eaLnBrk="1" hangingPunct="1"/>
            <a:endParaRPr lang="de-CH" sz="2400" dirty="0" smtClean="0">
              <a:solidFill>
                <a:srgbClr val="DCA36A"/>
              </a:solidFill>
            </a:endParaRPr>
          </a:p>
          <a:p>
            <a:pPr eaLnBrk="1" hangingPunct="1"/>
            <a:endParaRPr lang="de-CH" sz="2400" dirty="0">
              <a:solidFill>
                <a:srgbClr val="DCA36A"/>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3200" b="1" i="0" u="none" strike="noStrike" kern="0" cap="none" spc="0" normalizeH="0" baseline="0" noProof="0" dirty="0" smtClean="0">
              <a:ln>
                <a:noFill/>
              </a:ln>
              <a:solidFill>
                <a:schemeClr val="tx1"/>
              </a:solidFill>
              <a:effectLst/>
              <a:uLnTx/>
              <a:uFillTx/>
              <a:latin typeface="+mj-lt"/>
              <a:ea typeface="ＭＳ Ｐゴシック" pitchFamily="34" charset="-128"/>
              <a:cs typeface="ＭＳ Ｐゴシック" pitchFamily="-1" charset="-128"/>
            </a:endParaRPr>
          </a:p>
        </p:txBody>
      </p:sp>
      <p:sp>
        <p:nvSpPr>
          <p:cNvPr id="12" name="Rechteck 4"/>
          <p:cNvSpPr>
            <a:spLocks noChangeArrowheads="1"/>
          </p:cNvSpPr>
          <p:nvPr>
            <p:custDataLst>
              <p:tags r:id="rId3"/>
            </p:custDataLst>
          </p:nvPr>
        </p:nvSpPr>
        <p:spPr bwMode="auto">
          <a:xfrm>
            <a:off x="1274086" y="1669232"/>
            <a:ext cx="7553506" cy="3018426"/>
          </a:xfrm>
          <a:prstGeom prst="rect">
            <a:avLst/>
          </a:prstGeom>
          <a:noFill/>
          <a:ln w="9525">
            <a:noFill/>
            <a:miter lim="800000"/>
            <a:headEnd/>
            <a:tailEnd/>
          </a:ln>
        </p:spPr>
        <p:txBody>
          <a:bodyPr lIns="0"/>
          <a:lstStyle/>
          <a:p>
            <a:pPr lvl="1" indent="-457200">
              <a:lnSpc>
                <a:spcPts val="2700"/>
              </a:lnSpc>
              <a:spcBef>
                <a:spcPts val="300"/>
              </a:spcBef>
              <a:spcAft>
                <a:spcPts val="300"/>
              </a:spcAft>
              <a:buFont typeface="+mj-lt"/>
              <a:buAutoNum type="arabicPeriod"/>
            </a:pPr>
            <a:r>
              <a:rPr lang="fr-FR" sz="2000" dirty="0" smtClean="0">
                <a:latin typeface="Arial Narrow"/>
                <a:cs typeface="Times New Roman"/>
                <a:sym typeface="Arial Narrow"/>
              </a:rPr>
              <a:t>...</a:t>
            </a:r>
            <a:r>
              <a:rPr lang="fr-FR" sz="2000" dirty="0">
                <a:latin typeface="Arial Narrow"/>
                <a:cs typeface="Times New Roman"/>
                <a:sym typeface="Arial Narrow"/>
              </a:rPr>
              <a:t>représentent </a:t>
            </a:r>
            <a:r>
              <a:rPr lang="fr-FR" sz="2000" b="1" dirty="0">
                <a:latin typeface="Arial Narrow"/>
                <a:cs typeface="Times New Roman"/>
                <a:sym typeface="Arial Narrow"/>
              </a:rPr>
              <a:t>97 000 postes de travail </a:t>
            </a:r>
            <a:r>
              <a:rPr lang="fr-FR" sz="2000" dirty="0">
                <a:latin typeface="Arial Narrow"/>
                <a:cs typeface="Times New Roman"/>
                <a:sym typeface="Arial Narrow"/>
              </a:rPr>
              <a:t>et 15 000 places d'apprentissage </a:t>
            </a:r>
            <a:r>
              <a:rPr lang="fr-FR" sz="2000" dirty="0" smtClean="0">
                <a:latin typeface="Arial Narrow"/>
                <a:cs typeface="Times New Roman"/>
                <a:sym typeface="Arial Narrow"/>
              </a:rPr>
              <a:t>    </a:t>
            </a:r>
            <a:br>
              <a:rPr lang="fr-FR" sz="2000" dirty="0" smtClean="0">
                <a:latin typeface="Arial Narrow"/>
                <a:cs typeface="Times New Roman"/>
                <a:sym typeface="Arial Narrow"/>
              </a:rPr>
            </a:br>
            <a:r>
              <a:rPr lang="fr-FR" sz="2000" dirty="0" smtClean="0">
                <a:latin typeface="Arial Narrow"/>
                <a:cs typeface="Times New Roman"/>
                <a:sym typeface="Arial Narrow"/>
              </a:rPr>
              <a:t>   – </a:t>
            </a:r>
            <a:r>
              <a:rPr lang="fr-FR" sz="2000" dirty="0">
                <a:latin typeface="Arial Narrow"/>
                <a:cs typeface="Times New Roman"/>
                <a:sym typeface="Arial Narrow"/>
              </a:rPr>
              <a:t>le plus souvent dans les régions </a:t>
            </a:r>
            <a:r>
              <a:rPr lang="fr-FR" sz="2000" dirty="0" smtClean="0">
                <a:latin typeface="Arial Narrow"/>
                <a:cs typeface="Times New Roman"/>
                <a:sym typeface="Arial Narrow"/>
              </a:rPr>
              <a:t>périphériques</a:t>
            </a:r>
            <a:endParaRPr lang="fr-FR" sz="2000" dirty="0">
              <a:latin typeface="Arial Narrow"/>
              <a:cs typeface="Times New Roman"/>
              <a:sym typeface="Arial Narrow"/>
            </a:endParaRPr>
          </a:p>
          <a:p>
            <a:pPr lvl="1" indent="-457200">
              <a:lnSpc>
                <a:spcPts val="2700"/>
              </a:lnSpc>
              <a:spcBef>
                <a:spcPts val="300"/>
              </a:spcBef>
              <a:spcAft>
                <a:spcPts val="300"/>
              </a:spcAft>
              <a:buFont typeface="+mj-lt"/>
              <a:buAutoNum type="arabicPeriod"/>
            </a:pPr>
            <a:r>
              <a:rPr lang="fr-FR" sz="2000" dirty="0">
                <a:latin typeface="Arial Narrow"/>
                <a:cs typeface="Times New Roman"/>
                <a:sym typeface="Arial Narrow"/>
              </a:rPr>
              <a:t>...représentent une </a:t>
            </a:r>
            <a:r>
              <a:rPr lang="fr-FR" sz="2000" b="1" dirty="0">
                <a:latin typeface="Arial Narrow"/>
                <a:cs typeface="Times New Roman"/>
                <a:sym typeface="Arial Narrow"/>
              </a:rPr>
              <a:t>création de valeur de 6 milliards de francs</a:t>
            </a:r>
            <a:r>
              <a:rPr lang="fr-FR" sz="2000" dirty="0">
                <a:latin typeface="Arial Narrow"/>
                <a:cs typeface="Times New Roman"/>
                <a:sym typeface="Arial Narrow"/>
              </a:rPr>
              <a:t> par an, </a:t>
            </a:r>
            <a:r>
              <a:rPr lang="fr-FR" sz="2000" dirty="0" smtClean="0">
                <a:latin typeface="Arial Narrow"/>
                <a:cs typeface="Times New Roman"/>
                <a:sym typeface="Arial Narrow"/>
              </a:rPr>
              <a:t/>
            </a:r>
            <a:br>
              <a:rPr lang="fr-FR" sz="2000" dirty="0" smtClean="0">
                <a:latin typeface="Arial Narrow"/>
                <a:cs typeface="Times New Roman"/>
                <a:sym typeface="Arial Narrow"/>
              </a:rPr>
            </a:br>
            <a:r>
              <a:rPr lang="fr-FR" sz="2000" dirty="0" smtClean="0">
                <a:latin typeface="Arial Narrow"/>
                <a:cs typeface="Times New Roman"/>
                <a:sym typeface="Arial Narrow"/>
              </a:rPr>
              <a:t>   soit </a:t>
            </a:r>
            <a:r>
              <a:rPr lang="fr-FR" sz="2000" dirty="0">
                <a:latin typeface="Arial Narrow"/>
                <a:cs typeface="Times New Roman"/>
                <a:sym typeface="Arial Narrow"/>
              </a:rPr>
              <a:t>1 % du PIB</a:t>
            </a:r>
          </a:p>
          <a:p>
            <a:pPr lvl="1" indent="-457200">
              <a:lnSpc>
                <a:spcPts val="2700"/>
              </a:lnSpc>
              <a:spcBef>
                <a:spcPts val="300"/>
              </a:spcBef>
              <a:spcAft>
                <a:spcPts val="300"/>
              </a:spcAft>
              <a:buFont typeface="+mj-lt"/>
              <a:buAutoNum type="arabicPeriod"/>
            </a:pPr>
            <a:r>
              <a:rPr lang="fr-FR" sz="2000" dirty="0">
                <a:latin typeface="Arial Narrow"/>
                <a:cs typeface="Times New Roman"/>
                <a:sym typeface="Arial Narrow"/>
              </a:rPr>
              <a:t>...pourraient </a:t>
            </a:r>
            <a:r>
              <a:rPr lang="fr-FR" sz="2000" b="1" dirty="0">
                <a:latin typeface="Arial Narrow"/>
                <a:cs typeface="Times New Roman"/>
                <a:sym typeface="Arial Narrow"/>
              </a:rPr>
              <a:t>augmenter la production de bois de 1/3</a:t>
            </a:r>
            <a:r>
              <a:rPr lang="fr-FR" sz="2000" dirty="0">
                <a:latin typeface="Arial Narrow"/>
                <a:cs typeface="Times New Roman"/>
                <a:sym typeface="Arial Narrow"/>
              </a:rPr>
              <a:t> </a:t>
            </a:r>
            <a:r>
              <a:rPr lang="fr-FR" sz="2000" dirty="0" smtClean="0">
                <a:latin typeface="Arial Narrow"/>
                <a:cs typeface="Times New Roman"/>
                <a:sym typeface="Arial Narrow"/>
              </a:rPr>
              <a:t/>
            </a:r>
            <a:br>
              <a:rPr lang="fr-FR" sz="2000" dirty="0" smtClean="0">
                <a:latin typeface="Arial Narrow"/>
                <a:cs typeface="Times New Roman"/>
                <a:sym typeface="Arial Narrow"/>
              </a:rPr>
            </a:br>
            <a:r>
              <a:rPr lang="fr-FR" sz="2000" dirty="0" smtClean="0">
                <a:latin typeface="Arial Narrow"/>
                <a:cs typeface="Times New Roman"/>
                <a:sym typeface="Arial Narrow"/>
              </a:rPr>
              <a:t>   (</a:t>
            </a:r>
            <a:r>
              <a:rPr lang="fr-FR" sz="2000" dirty="0">
                <a:latin typeface="Arial Narrow"/>
                <a:cs typeface="Times New Roman"/>
                <a:sym typeface="Arial Narrow"/>
              </a:rPr>
              <a:t>pour </a:t>
            </a:r>
            <a:r>
              <a:rPr lang="fr-FR" sz="2000" dirty="0" smtClean="0">
                <a:latin typeface="Arial Narrow"/>
                <a:cs typeface="Times New Roman"/>
                <a:sym typeface="Arial Narrow"/>
              </a:rPr>
              <a:t>une exploitation </a:t>
            </a:r>
            <a:r>
              <a:rPr lang="fr-FR" sz="2000" dirty="0">
                <a:latin typeface="Arial Narrow"/>
                <a:cs typeface="Times New Roman"/>
                <a:sym typeface="Arial Narrow"/>
              </a:rPr>
              <a:t>durable du bois)</a:t>
            </a:r>
            <a:endParaRPr lang="de-CH" sz="2200" dirty="0">
              <a:cs typeface="Times New Roman" pitchFamily="18" charset="0"/>
            </a:endParaRPr>
          </a:p>
        </p:txBody>
      </p:sp>
      <p:grpSp>
        <p:nvGrpSpPr>
          <p:cNvPr id="7" name="Gruppieren 6"/>
          <p:cNvGrpSpPr/>
          <p:nvPr>
            <p:custDataLst>
              <p:tags r:id="rId4"/>
            </p:custDataLst>
          </p:nvPr>
        </p:nvGrpSpPr>
        <p:grpSpPr>
          <a:xfrm>
            <a:off x="1791486" y="4034992"/>
            <a:ext cx="6795083" cy="2230376"/>
            <a:chOff x="1192230" y="3728726"/>
            <a:chExt cx="6664153" cy="1975007"/>
          </a:xfrm>
        </p:grpSpPr>
        <p:pic>
          <p:nvPicPr>
            <p:cNvPr id="8" name="Picture 2" descr="\\adb.intra.admin.ch\userhome$\BAFU-01\u80718598\data\Documents\Pictures\AP Holz\bildbereich_wald.jpg"/>
            <p:cNvPicPr>
              <a:picLocks noChangeAspect="1" noChangeArrowheads="1"/>
            </p:cNvPicPr>
            <p:nvPr/>
          </p:nvPicPr>
          <p:blipFill>
            <a:blip r:embed="rId7" cstate="print"/>
            <a:srcRect/>
            <a:stretch>
              <a:fillRect/>
            </a:stretch>
          </p:blipFill>
          <p:spPr bwMode="auto">
            <a:xfrm>
              <a:off x="1192230" y="3728726"/>
              <a:ext cx="5080126" cy="1975007"/>
            </a:xfrm>
            <a:prstGeom prst="rect">
              <a:avLst/>
            </a:prstGeom>
            <a:ln>
              <a:noFill/>
            </a:ln>
            <a:effectLst>
              <a:outerShdw blurRad="292100" dist="139700" dir="2700000" algn="tl" rotWithShape="0">
                <a:srgbClr val="333333">
                  <a:alpha val="65000"/>
                </a:srgbClr>
              </a:outerShdw>
            </a:effectLst>
          </p:spPr>
        </p:pic>
        <p:pic>
          <p:nvPicPr>
            <p:cNvPr id="11" name="Picture 3" descr="\\adb.intra.admin.ch\userhome$\BAFU-01\u80718598\data\Documents\Pictures\AP Holz\Holzbild.jpg"/>
            <p:cNvPicPr>
              <a:picLocks noChangeAspect="1" noChangeArrowheads="1"/>
            </p:cNvPicPr>
            <p:nvPr/>
          </p:nvPicPr>
          <p:blipFill>
            <a:blip r:embed="rId8" cstate="print"/>
            <a:srcRect/>
            <a:stretch>
              <a:fillRect/>
            </a:stretch>
          </p:blipFill>
          <p:spPr bwMode="auto">
            <a:xfrm>
              <a:off x="4533974" y="3728726"/>
              <a:ext cx="3322409" cy="197500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002876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custDataLst>
              <p:tags r:id="rId1"/>
            </p:custDataLst>
          </p:nvPr>
        </p:nvSpPr>
        <p:spPr bwMode="auto">
          <a:xfrm>
            <a:off x="1211240" y="306908"/>
            <a:ext cx="8135960" cy="940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a:t>Politiques fédérales et conditions-cadres </a:t>
            </a:r>
          </a:p>
          <a:p>
            <a:pPr eaLnBrk="1" hangingPunct="1"/>
            <a:r>
              <a:rPr lang="fr-FR" sz="2000" i="1">
                <a:solidFill>
                  <a:schemeClr val="bg2">
                    <a:lumMod val="75000"/>
                  </a:schemeClr>
                </a:solidFill>
              </a:rPr>
              <a:t>Enjeu principal </a:t>
            </a:r>
            <a:endParaRPr lang="de-CH" sz="2000" i="1" dirty="0">
              <a:solidFill>
                <a:schemeClr val="bg2">
                  <a:lumMod val="75000"/>
                </a:schemeClr>
              </a:solidFill>
            </a:endParaRPr>
          </a:p>
        </p:txBody>
      </p:sp>
      <p:sp>
        <p:nvSpPr>
          <p:cNvPr id="3" name="Rechteck 2"/>
          <p:cNvSpPr/>
          <p:nvPr>
            <p:custDataLst>
              <p:tags r:id="rId2"/>
            </p:custDataLst>
          </p:nvPr>
        </p:nvSpPr>
        <p:spPr>
          <a:xfrm>
            <a:off x="5190367" y="1807177"/>
            <a:ext cx="3039233" cy="3323987"/>
          </a:xfrm>
          <a:prstGeom prst="rect">
            <a:avLst/>
          </a:prstGeom>
        </p:spPr>
        <p:txBody>
          <a:bodyPr wrap="square">
            <a:spAutoFit/>
          </a:bodyPr>
          <a:lstStyle/>
          <a:p>
            <a:pPr>
              <a:lnSpc>
                <a:spcPts val="3600"/>
              </a:lnSpc>
              <a:spcBef>
                <a:spcPts val="600"/>
              </a:spcBef>
              <a:spcAft>
                <a:spcPts val="600"/>
              </a:spcAft>
            </a:pPr>
            <a:r>
              <a:rPr lang="fr-FR" sz="2000" dirty="0">
                <a:latin typeface="Arial Narrow"/>
                <a:cs typeface="Times New Roman"/>
              </a:rPr>
              <a:t>La politique de la ressource bois vise un façonnage, une transformation et une valorisation durables et efficaces en matière d’utilisation du bois issu des forêts suisses. </a:t>
            </a:r>
          </a:p>
        </p:txBody>
      </p:sp>
      <p:pic>
        <p:nvPicPr>
          <p:cNvPr id="7" name="Grafik 6"/>
          <p:cNvPicPr/>
          <p:nvPr>
            <p:custDataLst>
              <p:tags r:id="rId3"/>
            </p:custDataLst>
          </p:nvPr>
        </p:nvPicPr>
        <p:blipFill rotWithShape="1">
          <a:blip r:embed="rId6"/>
          <a:srcRect l="33065" t="24055" r="29020" b="3608"/>
          <a:stretch/>
        </p:blipFill>
        <p:spPr bwMode="auto">
          <a:xfrm>
            <a:off x="1314994" y="1247232"/>
            <a:ext cx="3589514" cy="485430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80678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custDataLst>
              <p:tags r:id="rId1"/>
            </p:custDataLst>
          </p:nvPr>
        </p:nvSpPr>
        <p:spPr bwMode="auto">
          <a:xfrm>
            <a:off x="1211240" y="306908"/>
            <a:ext cx="8135960" cy="940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dirty="0"/>
              <a:t>Politiques fédérales et conditions-cadres </a:t>
            </a:r>
            <a:endParaRPr lang="de-CH" sz="2800" b="1" dirty="0"/>
          </a:p>
          <a:p>
            <a:pPr eaLnBrk="1" hangingPunct="1"/>
            <a:r>
              <a:rPr lang="fr-FR" sz="2000" i="1" dirty="0">
                <a:solidFill>
                  <a:schemeClr val="bg2">
                    <a:lumMod val="75000"/>
                  </a:schemeClr>
                </a:solidFill>
              </a:rPr>
              <a:t>Vue d'ensemble </a:t>
            </a:r>
            <a:endParaRPr lang="de-CH" sz="2000" i="1" dirty="0">
              <a:solidFill>
                <a:schemeClr val="bg2">
                  <a:lumMod val="75000"/>
                </a:schemeClr>
              </a:solidFill>
            </a:endParaRPr>
          </a:p>
        </p:txBody>
      </p:sp>
      <p:pic>
        <p:nvPicPr>
          <p:cNvPr id="2" name="Grafik 1"/>
          <p:cNvPicPr>
            <a:picLocks noChangeAspect="1"/>
          </p:cNvPicPr>
          <p:nvPr>
            <p:custDataLst>
              <p:tags r:id="rId2"/>
            </p:custDataLst>
          </p:nvPr>
        </p:nvPicPr>
        <p:blipFill>
          <a:blip r:embed="rId9"/>
          <a:stretch>
            <a:fillRect/>
          </a:stretch>
        </p:blipFill>
        <p:spPr>
          <a:xfrm>
            <a:off x="1288869" y="1313385"/>
            <a:ext cx="6610554" cy="4914907"/>
          </a:xfrm>
          <a:prstGeom prst="rect">
            <a:avLst/>
          </a:prstGeom>
          <a:ln>
            <a:noFill/>
          </a:ln>
          <a:effectLst>
            <a:outerShdw blurRad="292100" dist="139700" dir="2700000" algn="tl" rotWithShape="0">
              <a:srgbClr val="333333">
                <a:alpha val="65000"/>
              </a:srgbClr>
            </a:outerShdw>
          </a:effectLst>
        </p:spPr>
      </p:pic>
      <p:sp>
        <p:nvSpPr>
          <p:cNvPr id="4" name="Textfeld 3"/>
          <p:cNvSpPr txBox="1"/>
          <p:nvPr>
            <p:custDataLst>
              <p:tags r:id="rId3"/>
            </p:custDataLst>
          </p:nvPr>
        </p:nvSpPr>
        <p:spPr>
          <a:xfrm>
            <a:off x="6345104" y="1544806"/>
            <a:ext cx="1405375" cy="523220"/>
          </a:xfrm>
          <a:prstGeom prst="rect">
            <a:avLst/>
          </a:prstGeom>
          <a:noFill/>
        </p:spPr>
        <p:txBody>
          <a:bodyPr wrap="square" rtlCol="0">
            <a:spAutoFit/>
          </a:bodyPr>
          <a:lstStyle/>
          <a:p>
            <a:pPr algn="ctr"/>
            <a:r>
              <a:rPr lang="fr-FR" sz="1400" b="1" dirty="0">
                <a:latin typeface="Arial Narrow"/>
                <a:sym typeface="Arial Narrow"/>
              </a:rPr>
              <a:t>Récolte du </a:t>
            </a:r>
            <a:r>
              <a:rPr lang="fr-FR" sz="1400" b="1" dirty="0" smtClean="0">
                <a:latin typeface="Arial Narrow"/>
                <a:sym typeface="Arial Narrow"/>
              </a:rPr>
              <a:t>bois</a:t>
            </a:r>
            <a:r>
              <a:rPr lang="fr-FR" sz="1400" b="1" dirty="0">
                <a:latin typeface="Arial Narrow"/>
                <a:sym typeface="Arial Narrow"/>
              </a:rPr>
              <a:t> : </a:t>
            </a:r>
          </a:p>
          <a:p>
            <a:pPr algn="ctr"/>
            <a:r>
              <a:rPr lang="fr-FR" sz="1400" b="1" dirty="0">
                <a:latin typeface="Arial Narrow"/>
                <a:sym typeface="Arial Narrow"/>
              </a:rPr>
              <a:t>env. 5,5 </a:t>
            </a:r>
            <a:r>
              <a:rPr lang="fr-FR" sz="1400" b="1" dirty="0" err="1">
                <a:latin typeface="Arial Narrow"/>
                <a:sym typeface="Arial Narrow"/>
              </a:rPr>
              <a:t>mio</a:t>
            </a:r>
            <a:r>
              <a:rPr lang="fr-FR" sz="1400" b="1" dirty="0">
                <a:latin typeface="Arial Narrow"/>
                <a:sym typeface="Arial Narrow"/>
              </a:rPr>
              <a:t> </a:t>
            </a:r>
            <a:r>
              <a:rPr lang="fr-FR" sz="1400" b="1" dirty="0" smtClean="0">
                <a:latin typeface="Arial Narrow"/>
                <a:sym typeface="Arial Narrow"/>
              </a:rPr>
              <a:t>m</a:t>
            </a:r>
            <a:r>
              <a:rPr lang="fr-FR" sz="1400" b="1" baseline="30000" dirty="0" smtClean="0">
                <a:latin typeface="Arial Narrow"/>
                <a:sym typeface="Arial Narrow"/>
              </a:rPr>
              <a:t>3</a:t>
            </a:r>
            <a:r>
              <a:rPr lang="fr-FR" sz="1400" b="1" dirty="0" smtClean="0">
                <a:latin typeface="Arial Narrow"/>
                <a:sym typeface="Arial Narrow"/>
              </a:rPr>
              <a:t>/a</a:t>
            </a:r>
            <a:endParaRPr lang="de-CH" sz="1400" b="1" baseline="30000" dirty="0">
              <a:latin typeface="Arial Narrow" panose="020B0606020202030204" pitchFamily="34" charset="0"/>
            </a:endParaRPr>
          </a:p>
        </p:txBody>
      </p:sp>
      <p:sp>
        <p:nvSpPr>
          <p:cNvPr id="7" name="Textfeld 6"/>
          <p:cNvSpPr txBox="1"/>
          <p:nvPr>
            <p:custDataLst>
              <p:tags r:id="rId4"/>
            </p:custDataLst>
          </p:nvPr>
        </p:nvSpPr>
        <p:spPr>
          <a:xfrm>
            <a:off x="6968932" y="3194740"/>
            <a:ext cx="537901" cy="307777"/>
          </a:xfrm>
          <a:prstGeom prst="rect">
            <a:avLst/>
          </a:prstGeom>
          <a:noFill/>
        </p:spPr>
        <p:txBody>
          <a:bodyPr wrap="square" rtlCol="0">
            <a:spAutoFit/>
          </a:bodyPr>
          <a:lstStyle/>
          <a:p>
            <a:pPr algn="ctr"/>
            <a:r>
              <a:rPr lang="fr-FR" sz="1400" b="1" dirty="0">
                <a:latin typeface="Arial Narrow"/>
                <a:sym typeface="Arial Narrow"/>
              </a:rPr>
              <a:t>50%</a:t>
            </a:r>
            <a:endParaRPr lang="de-CH" sz="1400" b="1" baseline="30000" dirty="0">
              <a:latin typeface="Arial Narrow" panose="020B0606020202030204" pitchFamily="34" charset="0"/>
            </a:endParaRPr>
          </a:p>
        </p:txBody>
      </p:sp>
      <p:sp>
        <p:nvSpPr>
          <p:cNvPr id="8" name="Textfeld 7"/>
          <p:cNvSpPr txBox="1"/>
          <p:nvPr>
            <p:custDataLst>
              <p:tags r:id="rId5"/>
            </p:custDataLst>
          </p:nvPr>
        </p:nvSpPr>
        <p:spPr>
          <a:xfrm>
            <a:off x="6192851" y="3325545"/>
            <a:ext cx="537901" cy="307777"/>
          </a:xfrm>
          <a:prstGeom prst="rect">
            <a:avLst/>
          </a:prstGeom>
          <a:noFill/>
        </p:spPr>
        <p:txBody>
          <a:bodyPr wrap="square" rtlCol="0">
            <a:spAutoFit/>
          </a:bodyPr>
          <a:lstStyle/>
          <a:p>
            <a:pPr algn="ctr"/>
            <a:r>
              <a:rPr lang="fr-FR" sz="1400" b="1" dirty="0">
                <a:latin typeface="Arial Narrow"/>
                <a:sym typeface="Arial Narrow"/>
              </a:rPr>
              <a:t>11%</a:t>
            </a:r>
            <a:endParaRPr lang="de-CH" sz="1400" b="1" baseline="30000" dirty="0">
              <a:latin typeface="Arial Narrow" panose="020B0606020202030204" pitchFamily="34" charset="0"/>
            </a:endParaRPr>
          </a:p>
        </p:txBody>
      </p:sp>
      <p:sp>
        <p:nvSpPr>
          <p:cNvPr id="9" name="Textfeld 8"/>
          <p:cNvSpPr txBox="1"/>
          <p:nvPr>
            <p:custDataLst>
              <p:tags r:id="rId6"/>
            </p:custDataLst>
          </p:nvPr>
        </p:nvSpPr>
        <p:spPr>
          <a:xfrm>
            <a:off x="5325142" y="3325545"/>
            <a:ext cx="537901" cy="307777"/>
          </a:xfrm>
          <a:prstGeom prst="rect">
            <a:avLst/>
          </a:prstGeom>
          <a:noFill/>
        </p:spPr>
        <p:txBody>
          <a:bodyPr wrap="square" rtlCol="0">
            <a:spAutoFit/>
          </a:bodyPr>
          <a:lstStyle/>
          <a:p>
            <a:pPr algn="ctr"/>
            <a:r>
              <a:rPr lang="fr-FR" sz="1400" b="1" dirty="0">
                <a:latin typeface="Arial Narrow"/>
                <a:sym typeface="Arial Narrow"/>
              </a:rPr>
              <a:t>39%</a:t>
            </a:r>
            <a:endParaRPr lang="de-CH" sz="1400" b="1" baseline="30000" dirty="0">
              <a:latin typeface="Arial Narrow" panose="020B0606020202030204" pitchFamily="34" charset="0"/>
            </a:endParaRPr>
          </a:p>
        </p:txBody>
      </p:sp>
    </p:spTree>
    <p:extLst>
      <p:ext uri="{BB962C8B-B14F-4D97-AF65-F5344CB8AC3E}">
        <p14:creationId xmlns:p14="http://schemas.microsoft.com/office/powerpoint/2010/main" val="1324330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bwMode="auto">
          <a:xfrm>
            <a:off x="1384040" y="323850"/>
            <a:ext cx="7462838" cy="989013"/>
          </a:xfrm>
          <a:prstGeom prst="rect">
            <a:avLst/>
          </a:prstGeom>
          <a:noFill/>
          <a:ln w="9525">
            <a:noFill/>
            <a:miter lim="800000"/>
            <a:headEnd/>
            <a:tailEnd/>
          </a:ln>
        </p:spPr>
        <p:txBody>
          <a:bodyPr lIns="0" tIns="0" rIns="0" bIns="0"/>
          <a:lstStyle/>
          <a:p>
            <a:pPr marL="514350" indent="-514350"/>
            <a:r>
              <a:rPr lang="fr-FR" sz="3200"/>
              <a:t/>
            </a:r>
            <a:br>
              <a:rPr lang="fr-FR" sz="3200"/>
            </a:br>
            <a:r>
              <a:rPr lang="fr-FR" sz="3200"/>
              <a:t/>
            </a:r>
            <a:br>
              <a:rPr lang="fr-FR" sz="3200"/>
            </a:br>
            <a:endParaRPr lang="de-CH" sz="2400" b="1" dirty="0"/>
          </a:p>
        </p:txBody>
      </p:sp>
      <p:sp>
        <p:nvSpPr>
          <p:cNvPr id="5" name="Rectangle 3"/>
          <p:cNvSpPr txBox="1">
            <a:spLocks noChangeArrowheads="1"/>
          </p:cNvSpPr>
          <p:nvPr>
            <p:custDataLst>
              <p:tags r:id="rId2"/>
            </p:custDataLst>
          </p:nvPr>
        </p:nvSpPr>
        <p:spPr bwMode="auto">
          <a:xfrm>
            <a:off x="1291409" y="397119"/>
            <a:ext cx="7833360" cy="98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fr-FR" sz="2800" b="1" dirty="0"/>
              <a:t>Politiques fédérales et conditions-cadres</a:t>
            </a:r>
          </a:p>
          <a:p>
            <a:pPr eaLnBrk="1" hangingPunct="1"/>
            <a:r>
              <a:rPr lang="fr-FR" sz="2000" i="1" dirty="0">
                <a:solidFill>
                  <a:schemeClr val="bg2">
                    <a:lumMod val="75000"/>
                  </a:schemeClr>
                </a:solidFill>
              </a:rPr>
              <a:t>Bases légales</a:t>
            </a:r>
          </a:p>
          <a:p>
            <a:pPr eaLnBrk="1" hangingPunct="1"/>
            <a:endParaRPr lang="de-CH" sz="2400" dirty="0">
              <a:solidFill>
                <a:srgbClr val="DCA36A"/>
              </a:solidFill>
            </a:endParaRPr>
          </a:p>
          <a:p>
            <a:pPr eaLnBrk="1" hangingPunct="1"/>
            <a:endParaRPr lang="de-CH" sz="2400" dirty="0">
              <a:solidFill>
                <a:srgbClr val="DCA36A"/>
              </a:solidFill>
            </a:endParaRPr>
          </a:p>
          <a:p>
            <a:pPr eaLnBrk="1" hangingPunct="1"/>
            <a:endParaRPr lang="de-CH" sz="2400" dirty="0"/>
          </a:p>
          <a:p>
            <a:pPr eaLnBrk="1" hangingPunct="1"/>
            <a:endParaRPr lang="de-CH" sz="2400" dirty="0" smtClean="0"/>
          </a:p>
          <a:p>
            <a:pPr eaLnBrk="1" hangingPunct="1"/>
            <a:endParaRPr lang="de-CH" sz="2400" dirty="0" smtClean="0"/>
          </a:p>
          <a:p>
            <a:pPr eaLnBrk="1" hangingPunct="1"/>
            <a:endParaRPr lang="de-CH" sz="2400" dirty="0" smtClean="0">
              <a:solidFill>
                <a:srgbClr val="DCA36A"/>
              </a:solidFill>
            </a:endParaRPr>
          </a:p>
          <a:p>
            <a:pPr eaLnBrk="1" hangingPunct="1"/>
            <a:endParaRPr lang="de-CH" sz="2400" dirty="0">
              <a:solidFill>
                <a:srgbClr val="DCA36A"/>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3200" b="1" i="0" u="none" strike="noStrike" kern="0" cap="none" spc="0" normalizeH="0" baseline="0" noProof="0" dirty="0" smtClean="0">
              <a:ln>
                <a:noFill/>
              </a:ln>
              <a:solidFill>
                <a:schemeClr val="tx1"/>
              </a:solidFill>
              <a:effectLst/>
              <a:uLnTx/>
              <a:uFillTx/>
              <a:latin typeface="+mj-lt"/>
              <a:ea typeface="ＭＳ Ｐゴシック" pitchFamily="34" charset="-128"/>
              <a:cs typeface="ＭＳ Ｐゴシック" pitchFamily="-1" charset="-128"/>
            </a:endParaRPr>
          </a:p>
        </p:txBody>
      </p:sp>
      <p:sp>
        <p:nvSpPr>
          <p:cNvPr id="12" name="Rechteck 4"/>
          <p:cNvSpPr>
            <a:spLocks noChangeArrowheads="1"/>
          </p:cNvSpPr>
          <p:nvPr>
            <p:custDataLst>
              <p:tags r:id="rId3"/>
            </p:custDataLst>
          </p:nvPr>
        </p:nvSpPr>
        <p:spPr bwMode="auto">
          <a:xfrm>
            <a:off x="1331785" y="1459401"/>
            <a:ext cx="7648099" cy="5169999"/>
          </a:xfrm>
          <a:prstGeom prst="rect">
            <a:avLst/>
          </a:prstGeom>
          <a:noFill/>
          <a:ln w="9525">
            <a:noFill/>
            <a:miter lim="800000"/>
            <a:headEnd/>
            <a:tailEnd/>
          </a:ln>
        </p:spPr>
        <p:txBody>
          <a:bodyPr lIns="0"/>
          <a:lstStyle/>
          <a:p>
            <a:pPr marL="0" lvl="1">
              <a:lnSpc>
                <a:spcPts val="3000"/>
              </a:lnSpc>
              <a:spcBef>
                <a:spcPts val="300"/>
              </a:spcBef>
              <a:spcAft>
                <a:spcPts val="600"/>
              </a:spcAft>
            </a:pPr>
            <a:r>
              <a:rPr lang="fr-FR" sz="2000" b="1" dirty="0">
                <a:latin typeface="Arial Narrow" panose="020B0606020202030204" pitchFamily="34" charset="0"/>
              </a:rPr>
              <a:t>Loi sur les forêts, </a:t>
            </a:r>
            <a:r>
              <a:rPr lang="fr-FR" sz="2000" b="1" dirty="0" err="1">
                <a:latin typeface="Arial Narrow" panose="020B0606020202030204" pitchFamily="34" charset="0"/>
              </a:rPr>
              <a:t>LFo</a:t>
            </a:r>
            <a:r>
              <a:rPr lang="fr-FR" sz="2000" b="1" dirty="0">
                <a:latin typeface="Arial Narrow" panose="020B0606020202030204" pitchFamily="34" charset="0"/>
              </a:rPr>
              <a:t> </a:t>
            </a:r>
            <a:r>
              <a:rPr lang="fr-FR" sz="2000" dirty="0">
                <a:latin typeface="Arial Narrow" panose="020B0606020202030204" pitchFamily="34" charset="0"/>
              </a:rPr>
              <a:t>(921.0)</a:t>
            </a:r>
            <a:r>
              <a:rPr lang="fr-FR" sz="2000" b="1" dirty="0">
                <a:latin typeface="Arial Narrow" panose="020B0606020202030204" pitchFamily="34" charset="0"/>
              </a:rPr>
              <a:t> </a:t>
            </a:r>
          </a:p>
          <a:p>
            <a:pPr marL="1163638" lvl="1" indent="-1163638" defTabSz="898525">
              <a:lnSpc>
                <a:spcPts val="3000"/>
              </a:lnSpc>
              <a:spcBef>
                <a:spcPts val="600"/>
              </a:spcBef>
              <a:spcAft>
                <a:spcPts val="600"/>
              </a:spcAft>
            </a:pPr>
            <a:r>
              <a:rPr lang="fr-FR" sz="2000" dirty="0">
                <a:latin typeface="Arial Narrow" panose="020B0606020202030204" pitchFamily="34" charset="0"/>
                <a:cs typeface="Times New Roman"/>
                <a:sym typeface="Arial Narrow"/>
              </a:rPr>
              <a:t>Art. 1 : 	</a:t>
            </a:r>
            <a:r>
              <a:rPr lang="fr-FR" sz="2000" b="1" dirty="0">
                <a:latin typeface="Arial Narrow" panose="020B0606020202030204" pitchFamily="34" charset="0"/>
                <a:cs typeface="Times New Roman"/>
                <a:sym typeface="Arial Narrow"/>
              </a:rPr>
              <a:t>Fonctions de la forêt </a:t>
            </a:r>
            <a:r>
              <a:rPr lang="fr-FR" sz="2000" dirty="0">
                <a:latin typeface="Arial Narrow" panose="020B0606020202030204" pitchFamily="34" charset="0"/>
                <a:cs typeface="Times New Roman"/>
                <a:sym typeface="Arial Narrow"/>
              </a:rPr>
              <a:t>; maintien et promotion de l'économie forestière</a:t>
            </a:r>
          </a:p>
          <a:p>
            <a:pPr marL="1163638" lvl="1" indent="-1163638" defTabSz="898525">
              <a:lnSpc>
                <a:spcPts val="3000"/>
              </a:lnSpc>
              <a:spcBef>
                <a:spcPts val="600"/>
              </a:spcBef>
              <a:spcAft>
                <a:spcPts val="600"/>
              </a:spcAft>
            </a:pPr>
            <a:r>
              <a:rPr lang="fr-FR" sz="2000" dirty="0">
                <a:latin typeface="Arial Narrow" panose="020B0606020202030204" pitchFamily="34" charset="0"/>
                <a:cs typeface="Times New Roman"/>
                <a:sym typeface="Arial Narrow"/>
              </a:rPr>
              <a:t>Art. 20 : 	</a:t>
            </a:r>
            <a:r>
              <a:rPr lang="fr-FR" sz="2000" b="1" dirty="0">
                <a:latin typeface="Arial Narrow" panose="020B0606020202030204" pitchFamily="34" charset="0"/>
                <a:cs typeface="Times New Roman"/>
                <a:sym typeface="Arial Narrow"/>
              </a:rPr>
              <a:t>Principes de gestion</a:t>
            </a:r>
            <a:r>
              <a:rPr lang="fr-FR" sz="2000" dirty="0">
                <a:latin typeface="Arial Narrow" panose="020B0606020202030204" pitchFamily="34" charset="0"/>
                <a:cs typeface="Times New Roman"/>
                <a:sym typeface="Arial Narrow"/>
              </a:rPr>
              <a:t> (promotion de la durabilité) </a:t>
            </a:r>
            <a:endParaRPr lang="de-CH" sz="2000" dirty="0" smtClean="0">
              <a:latin typeface="Arial Narrow" panose="020B0606020202030204" pitchFamily="34" charset="0"/>
              <a:cs typeface="Times New Roman" pitchFamily="18" charset="0"/>
            </a:endParaRPr>
          </a:p>
          <a:p>
            <a:pPr marL="1163638" lvl="1" indent="-1163638" defTabSz="898525">
              <a:lnSpc>
                <a:spcPts val="3000"/>
              </a:lnSpc>
              <a:spcBef>
                <a:spcPts val="600"/>
              </a:spcBef>
              <a:spcAft>
                <a:spcPts val="600"/>
              </a:spcAft>
            </a:pPr>
            <a:r>
              <a:rPr lang="fr-FR" sz="2000" dirty="0">
                <a:latin typeface="Arial Narrow" panose="020B0606020202030204" pitchFamily="34" charset="0"/>
                <a:cs typeface="Times New Roman"/>
                <a:sym typeface="Arial Narrow"/>
              </a:rPr>
              <a:t>Art. 27a : 	Mesures à prendre face aux organismes nuisibles</a:t>
            </a:r>
          </a:p>
          <a:p>
            <a:pPr marL="1163638" lvl="1" indent="-1163638" defTabSz="898525">
              <a:lnSpc>
                <a:spcPts val="3000"/>
              </a:lnSpc>
              <a:spcBef>
                <a:spcPts val="600"/>
              </a:spcBef>
              <a:spcAft>
                <a:spcPts val="600"/>
              </a:spcAft>
            </a:pPr>
            <a:r>
              <a:rPr lang="fr-FR" sz="2000" dirty="0">
                <a:latin typeface="Arial Narrow" panose="020B0606020202030204" pitchFamily="34" charset="0"/>
                <a:cs typeface="Times New Roman"/>
                <a:sym typeface="Arial Narrow"/>
              </a:rPr>
              <a:t>Art. 28a : 	Mesures à prendre face aux changements climatiques </a:t>
            </a:r>
          </a:p>
          <a:p>
            <a:pPr marL="1163638" lvl="1" indent="-1163638" defTabSz="898525">
              <a:lnSpc>
                <a:spcPts val="3000"/>
              </a:lnSpc>
              <a:spcBef>
                <a:spcPts val="600"/>
              </a:spcBef>
              <a:spcAft>
                <a:spcPts val="600"/>
              </a:spcAft>
            </a:pPr>
            <a:r>
              <a:rPr lang="fr-FR" sz="2000" dirty="0">
                <a:latin typeface="Arial Narrow" panose="020B0606020202030204" pitchFamily="34" charset="0"/>
                <a:cs typeface="Times New Roman"/>
                <a:sym typeface="Arial Narrow"/>
              </a:rPr>
              <a:t>Art. 34a : 	Encouragement de la vente du bois</a:t>
            </a:r>
            <a:endParaRPr lang="de-CH" sz="2000" b="1" dirty="0">
              <a:latin typeface="Arial Narrow" panose="020B0606020202030204" pitchFamily="34" charset="0"/>
              <a:cs typeface="Times New Roman" pitchFamily="18" charset="0"/>
            </a:endParaRPr>
          </a:p>
          <a:p>
            <a:pPr marL="1163638" lvl="1" indent="-1163638" defTabSz="898525">
              <a:lnSpc>
                <a:spcPts val="3000"/>
              </a:lnSpc>
              <a:spcBef>
                <a:spcPts val="600"/>
              </a:spcBef>
              <a:spcAft>
                <a:spcPts val="600"/>
              </a:spcAft>
            </a:pPr>
            <a:r>
              <a:rPr lang="fr-FR" sz="2000" dirty="0">
                <a:latin typeface="Arial Narrow" panose="020B0606020202030204" pitchFamily="34" charset="0"/>
                <a:cs typeface="Times New Roman"/>
                <a:sym typeface="Arial Narrow"/>
              </a:rPr>
              <a:t>Art. 34b :	Encouragement de l'</a:t>
            </a:r>
            <a:r>
              <a:rPr lang="fr-FR" sz="2000" b="1" dirty="0">
                <a:latin typeface="Arial Narrow" panose="020B0606020202030204" pitchFamily="34" charset="0"/>
                <a:cs typeface="Times New Roman"/>
                <a:sym typeface="Arial Narrow"/>
              </a:rPr>
              <a:t>utilisation du bois </a:t>
            </a:r>
            <a:r>
              <a:rPr lang="fr-FR" sz="2000" dirty="0">
                <a:latin typeface="Arial Narrow" panose="020B0606020202030204" pitchFamily="34" charset="0"/>
                <a:cs typeface="Times New Roman"/>
                <a:sym typeface="Arial Narrow"/>
              </a:rPr>
              <a:t>dans la construction des bâtiments ou des installations de la Confédération</a:t>
            </a:r>
          </a:p>
        </p:txBody>
      </p:sp>
    </p:spTree>
    <p:extLst>
      <p:ext uri="{BB962C8B-B14F-4D97-AF65-F5344CB8AC3E}">
        <p14:creationId xmlns:p14="http://schemas.microsoft.com/office/powerpoint/2010/main" val="35694311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DBUND 2005 Master BAFU DE - v3">
  <a:themeElements>
    <a:clrScheme name="CDBUND 2005 Master BAFU DE -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 2005 Master BAFU DE - v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11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11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DBUND 2005 Master BAFU DE -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 2005 Master BAFU DE -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 2005 Master BAFU DE -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 2005 Master BAFU DE -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 2005 Master BAFU DE -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 2005 Master BAFU DE -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 2005 Master BAFU DE - 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 2005 Master BAFU DE -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 2005 Master BAFU DE -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 2005 Master BAFU DE -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 2005 Master BAFU DE -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 2005 Master BAFU DE -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20190130_CHM_Woodrise f"/>
    <f:field ref="objsubject" par="" edit="true" text=""/>
    <f:field ref="objcreatedby" par="" text="Suter, Claire-Lise (BAFU - CS)"/>
    <f:field ref="objcreatedat" par="" text="28.01.2019 11:36:50"/>
    <f:field ref="objchangedby" par="" text="Suter, Claire-Lise (BAFU - CS)"/>
    <f:field ref="objmodifiedat" par="" text="29.01.2019 17:55:09"/>
    <f:field ref="doc_FSCFOLIO_1_1001_FieldDocumentNumber" par="" text=""/>
    <f:field ref="doc_FSCFOLIO_1_1001_FieldSubject" par="" edit="true" text=""/>
    <f:field ref="FSCFOLIO_1_1001_FieldCurrentUser" par="" text="Claire-Lise Suter"/>
    <f:field ref="CCAPRECONFIG_15_1001_Objektname" par="" edit="true" text="20190130_CHM_Woodrise f"/>
    <f:field ref="CHPRECONFIG_1_1001_Objektname" par="" edit="true" text="20190130_CHM_Woodrise f"/>
  </f:record>
  <f:record inx="1" ref="">
    <f:field ref="CCAPRECONFIG_15_1001_Anrede" par="" edit="true" text=""/>
    <f:field ref="CCAPRECONFIG_15_1001_Anrede_Briefkopf" par="" text=""/>
    <f:field ref="CCAPRECONFIG_15_1001_Geschlecht_Anrede" par="" text=""/>
    <f:field ref="CCAPRECONFIG_15_1001_Titel" par="" edit="true" text=""/>
    <f:field ref="CCAPRECONFIG_15_1001_Nachgestellter_Titel" par="" edit="true" text=""/>
    <f:field ref="CCAPRECONFIG_15_1001_Vorname" par="" edit="true" text=""/>
    <f:field ref="CCAPRECONFIG_15_1001_Nachname" par="" edit="true" text=""/>
    <f:field ref="CCAPRECONFIG_15_1001_zH" par="" edit="true" text=""/>
    <f:field ref="CCAPRECONFIG_15_1001_Geschlecht" par="" text=""/>
    <f:field ref="CCAPRECONFIG_15_1001_Strasse" par="" text=""/>
    <f:field ref="CCAPRECONFIG_15_1001_Hausnummer" par="" text=""/>
    <f:field ref="CCAPRECONFIG_15_1001_Stiege" par="" text=""/>
    <f:field ref="CCAPRECONFIG_15_1001_Stock" par="" text=""/>
    <f:field ref="CCAPRECONFIG_15_1001_Tuer" par="" text=""/>
    <f:field ref="CCAPRECONFIG_15_1001_Postfach" par="" text=""/>
    <f:field ref="CCAPRECONFIG_15_1001_Postleitzahl" par="" text=""/>
    <f:field ref="CCAPRECONFIG_15_1001_Ort" par="" text=""/>
    <f:field ref="CCAPRECONFIG_15_1001_Land" par="" text=""/>
    <f:field ref="CCAPRECONFIG_15_1001_Email" par="" text=""/>
    <f:field ref="CCAPRECONFIG_15_1001_Postalische_Adresse" par="" text=""/>
    <f:field ref="CCAPRECONFIG_15_1001_Adresse" par="" text=""/>
    <f:field ref="CCAPRECONFIG_15_1001_Fax" par="" text=""/>
    <f:field ref="CCAPRECONFIG_15_1001_Telefon" par="" text=""/>
    <f:field ref="CCAPRECONFIG_15_1001_Geburtsdatum" par="" text=""/>
    <f:field ref="CCAPRECONFIG_15_1001_Sozialversicherungsnummer" par="" text=""/>
    <f:field ref="CCAPRECONFIG_15_1001_Berufstitel" par="" text=""/>
    <f:field ref="CCAPRECONFIG_15_1001_Funktionsbezeichnung" par="" text=""/>
    <f:field ref="CCAPRECONFIG_15_1001_Organisationsname" par="" text=""/>
    <f:field ref="CCAPRECONFIG_15_1001_Organisationskurzname" par="" text=""/>
    <f:field ref="CCAPRECONFIG_15_1001_Abschriftsbemerkung" par="" text=""/>
    <f:field ref="CCAPRECONFIG_15_1001_Name_Zeile_2" par="" text=""/>
    <f:field ref="CCAPRECONFIG_15_1001_Name_Zeile_3" par="" text=""/>
    <f:field ref="CCAPRECONFIG_15_1001_Firmenbuchnummer" par="" text=""/>
    <f:field ref="CCAPRECONFIG_15_1001_Versandart" par="" text="B-Post"/>
    <f:field ref="CCAPRECONFIG_15_1001_Kategorie" par="" text="Empfänger/in"/>
    <f:field ref="CCAPRECONFIG_15_1001_Rechtsform" par="" text=""/>
    <f:field ref="CCAPRECONFIG_15_1001_Ziel" par="" text=""/>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CHPRECONFIG_1_1001_EMailAdresse" par="" text=""/>
    <f:field ref="UVEKCFG_15_1700_Personal" par="" text=""/>
    <f:field ref="UVEKCFG_15_1700_Geschlecht" par="" text=""/>
    <f:field ref="UVEKCFG_15_1700_GebDatum" par="" text=""/>
    <f:field ref="UVEKCFG_15_1700_Beruf" par="" text=""/>
    <f:field ref="UVEKCFG_15_1700_Familienstand" par="" text=""/>
    <f:field ref="UVEKCFG_15_1700_Muttersprache" par="" text=""/>
    <f:field ref="UVEKCFG_15_1700_Geboren_in" par="" text=""/>
    <f:field ref="UVEKCFG_15_1700_Briefanrede" par="" text=""/>
    <f:field ref="UVEKCFG_15_1700_Kommunikationssprache" par="" text=""/>
    <f:field ref="UVEKCFG_15_1700_Webseite" par="" text=""/>
    <f:field ref="UVEKCFG_15_1700_TelNr_Business" par="" text=""/>
    <f:field ref="UVEKCFG_15_1700_TelNr_Private" par="" text=""/>
    <f:field ref="UVEKCFG_15_1700_TelNr_Mobile" par="" text=""/>
    <f:field ref="UVEKCFG_15_1700_TelNr_Other" par="" text=""/>
    <f:field ref="UVEKCFG_15_1700_TelNr_Fax" par="" text=""/>
    <f:field ref="UVEKCFG_15_1700_EMail1" par="" text=""/>
    <f:field ref="UVEKCFG_15_1700_EMail2" par="" text=""/>
    <f:field ref="UVEKCFG_15_1700_EMail3" par="" text=""/>
    <f:field ref="UVEKCFG_15_1700_UID" par="" text=""/>
    <f:field ref="UVEKCFG_15_1700_Klassifizierung" par="" text=""/>
    <f:field ref="UVEKCFG_15_1700_Gruendungsjahr" par="" text=""/>
    <f:field ref="UVEKCFG_15_1700_Versandart" par="" text="B-Post"/>
    <f:field ref="UVEKCFG_15_1700_Versandvermek" par="" text=""/>
    <f:field ref="UVEKCFG_15_1700_Kurzbezeichnung" par="" text=""/>
    <f:field ref="UVEKCFG_15_1700_Strasse2" par="" text=""/>
    <f:field ref="UVEKCFG_15_1700_Hausnummer_Zusatz" par="" text=""/>
    <f:field ref="UVEKCFG_15_1700_Land" par="" text=""/>
    <f:field ref="UVEKCFG_15_1700_Serienbrieffeld_1" par="" text=""/>
    <f:field ref="UVEKCFG_15_1700_Serienbrieffeld_2" par="" text=""/>
    <f:field ref="UVEKCFG_15_1700_Serienbrieffeld_3" par="" text=""/>
    <f:field ref="UVEKCFG_15_1700_Serienbrieffeld_4" par="" text=""/>
    <f:field ref="UVEKCFG_15_1700_Serienbrieffeld_5" par="" text=""/>
    <f:field ref="UVEKCFG_15_1700_Adresszeile_1" par="" text=""/>
    <f:field ref="UVEKCFG_15_1700_Adresszeile_2" par="" text=""/>
    <f:field ref="UVEKCFG_15_1700_Adresszeile_3" par="" text=""/>
    <f:field ref="UVEKCFG_15_1700_Adresszeile_4" par="" text=""/>
    <f:field ref="UVEKCFG_15_1700_Adresszeile_5" par="" text=""/>
    <f:field ref="UVEKCFG_15_1700_Adresszeile_6" par="" text=""/>
    <f:field ref="UVEKCFG_15_1700_Adresszeile_7" par="" text=""/>
    <f:field ref="UVEKCFG_15_1700_Adresszeile_8" par="" text=""/>
    <f:field ref="UVEKCFG_15_1700_Adresszeile_9" par="" text=""/>
    <f:field ref="UVEKCFG_15_1700_Adresszeile_10" par="" text=""/>
    <f:field ref="BAVCFG_15_1700_Firma" par="" text=""/>
    <f:field ref="BAVCFG_15_1700_ZustellungAm" par="" text=""/>
    <f:field ref="BAVCFG_15_1700_Anrede_Adresse" par="" edit="true" text=""/>
    <f:field ref="BAVCFG_15_1700_Firma_Kurz" par="" text=""/>
    <f:field ref="BAVCFG_15_1700_Vorname_AP" par="" text=""/>
    <f:field ref="BAVCFG_15_1700_Nachname_AP" par="" text=""/>
    <f:field ref="BAVCFG_15_1700_Adresse1_AP" par="" text=""/>
    <f:field ref="BAVCFG_15_1700_Strasse_AP" par="" text=""/>
    <f:field ref="BAVCFG_15_1700_Postleitzahl_AP" par="" text=""/>
    <f:field ref="BAVCFG_15_1700_Ort_AP" par="" text=""/>
    <f:field ref="BAVCFG_15_1700_EMail_AP" par="" text=""/>
    <f:field ref="BAVCFG_15_1700_Firma_AP" par="" text=""/>
    <f:field ref="BAVCFG_15_1700_AnredePartner_AP" par="" text=""/>
    <f:field ref="BAVCFG_15_1700_Titel_AP" par="" text=""/>
    <f:field ref="BAVCFG_15_1700_Fax_AP" par="" text=""/>
    <f:field ref="BAVCFG_15_1700_Anrede_Adresse_AP" par="" text=""/>
    <f:field ref="BAVCFG_15_1700_Zusatzzeile1_AP" par="" text=""/>
    <f:field ref="BAVCFG_15_1700_Zusatzzeile2_AP" par="" text=""/>
    <f:field ref="BAVCFG_15_1700_Strasse2_AP" par="" text=""/>
    <f:field ref="BAVCFG_15_1700_FirmaKurz_AP" par="" text=""/>
    <f:field ref="BAVCFG_15_1700_Posfach_AP" par="" text=""/>
  </f:record>
  <f:display par="" text="...">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gt; Adressat/innen">
    <f:field ref="UVEKCFG_15_1700_Personal" text=""/>
    <f:field ref="UVEKCFG_15_1700_Geschlecht" text=""/>
    <f:field ref="UVEKCFG_15_1700_GebDatum" text=""/>
    <f:field ref="UVEKCFG_15_1700_Beruf" text=""/>
    <f:field ref="UVEKCFG_15_1700_Familienstand" text=""/>
    <f:field ref="UVEKCFG_15_1700_Muttersprache" text=""/>
    <f:field ref="UVEKCFG_15_1700_Geboren_in" text=""/>
    <f:field ref="UVEKCFG_15_1700_Briefanrede" text=""/>
    <f:field ref="UVEKCFG_15_1700_Kommunikationssprache" text=""/>
    <f:field ref="UVEKCFG_15_1700_Webseite" text=""/>
    <f:field ref="UVEKCFG_15_1700_TelNr_Business" text=""/>
    <f:field ref="UVEKCFG_15_1700_TelNr_Private" text=""/>
    <f:field ref="UVEKCFG_15_1700_TelNr_Mobile" text=""/>
    <f:field ref="UVEKCFG_15_1700_TelNr_Other" text=""/>
    <f:field ref="UVEKCFG_15_1700_TelNr_Fax" text=""/>
    <f:field ref="UVEKCFG_15_1700_EMail1" text=""/>
    <f:field ref="UVEKCFG_15_1700_EMail2" text=""/>
    <f:field ref="UVEKCFG_15_1700_EMail3" text=""/>
    <f:field ref="UVEKCFG_15_1700_UID" text=""/>
    <f:field ref="UVEKCFG_15_1700_Klassifizierung" text=""/>
    <f:field ref="UVEKCFG_15_1700_Gruendungsjahr" text=""/>
    <f:field ref="UVEKCFG_15_1700_Versandart" text=""/>
    <f:field ref="UVEKCFG_15_1700_Versandvermek" text=""/>
    <f:field ref="UVEKCFG_15_1700_Kurzbezeichnung" text=""/>
    <f:field ref="UVEKCFG_15_1700_Strasse2" text=""/>
    <f:field ref="UVEKCFG_15_1700_Hausnummer_Zusatz" text=""/>
    <f:field ref="UVEKCFG_15_1700_Land" text=""/>
    <f:field ref="UVEKCFG_15_1700_Serienbrieffeld_1" text=""/>
    <f:field ref="UVEKCFG_15_1700_Serienbrieffeld_2" text=""/>
    <f:field ref="UVEKCFG_15_1700_Serienbrieffeld_3" text=""/>
    <f:field ref="UVEKCFG_15_1700_Serienbrieffeld_4" text=""/>
    <f:field ref="UVEKCFG_15_1700_Serienbrieffeld_5" text=""/>
    <f:field ref="UVEKCFG_15_1700_Adresszeile_1" text=""/>
    <f:field ref="UVEKCFG_15_1700_Adresszeile_2" text=""/>
    <f:field ref="UVEKCFG_15_1700_Adresszeile_3" text=""/>
    <f:field ref="UVEKCFG_15_1700_Adresszeile_4" text=""/>
    <f:field ref="UVEKCFG_15_1700_Adresszeile_5" text=""/>
    <f:field ref="UVEKCFG_15_1700_Adresszeile_6" text=""/>
    <f:field ref="UVEKCFG_15_1700_Adresszeile_7" text=""/>
    <f:field ref="UVEKCFG_15_1700_Adresszeile_8" text=""/>
    <f:field ref="UVEKCFG_15_1700_Adresszeile_9" text=""/>
    <f:field ref="UVEKCFG_15_1700_Adresszeile_10" text=""/>
    <f:field ref="CCAPRECONFIG_15_1001_Abschriftsbemerkung" text="Abschriftsbemerkung"/>
    <f:field ref="CCAPRECONFIG_15_1001_Adresse" text="Adresse"/>
    <f:field ref="BAVCFG_15_1700_Adresse1_AP" text="Adresse1_AP"/>
    <f:field ref="CCAPRECONFIG_15_1001_Anrede" text="Anrede"/>
    <f:field ref="CHPRECONFIG_1_1001_Anrede" text="Anrede"/>
    <f:field ref="BAVCFG_15_1700_Anrede_Adresse" text="Anrede Adresse"/>
    <f:field ref="BAVCFG_15_1700_Anrede_Adresse_AP" text="Anrede Adresse_AP"/>
    <f:field ref="CCAPRECONFIG_15_1001_Anrede_Briefkopf" text="Anrede_Briefkopf"/>
    <f:field ref="BAVCFG_15_1700_AnredePartner_AP" text="AnredePartner_AP"/>
    <f:field ref="CCAPRECONFIG_15_1001_Berufstitel" text="Berufstitel"/>
    <f:field ref="CHPRECONFIG_1_1001_EMailAdresse" text="E-Mail Adresse"/>
    <f:field ref="BAVCFG_15_1700_EMail_AP" text="E-Mail_AP"/>
    <f:field ref="CCAPRECONFIG_15_1001_Email" text="Email"/>
    <f:field ref="CCAPRECONFIG_15_1001_Fax" text="Fax"/>
    <f:field ref="BAVCFG_15_1700_Fax_AP" text="Fax_AP"/>
    <f:field ref="BAVCFG_15_1700_Firma" text="Firma"/>
    <f:field ref="BAVCFG_15_1700_Firma_Kurz" text="Firma Kurz"/>
    <f:field ref="BAVCFG_15_1700_FirmaKurz_AP" text="Firma Kurz_AP"/>
    <f:field ref="BAVCFG_15_1700_Firma_AP" text="Firma_AP"/>
    <f:field ref="CCAPRECONFIG_15_1001_Firmenbuchnummer" text="Firmenbuchnummer"/>
    <f:field ref="CCAPRECONFIG_15_1001_Funktionsbezeichnung" text="Funktionsbezeichnung"/>
    <f:field ref="CCAPRECONFIG_15_1001_Geburtsdatum" text="Geburtsdatum"/>
    <f:field ref="CCAPRECONFIG_15_1001_Geschlecht" text="Geschlecht"/>
    <f:field ref="CCAPRECONFIG_15_1001_Geschlecht_Anrede" text="Geschlecht_Anrede"/>
    <f:field ref="CCAPRECONFIG_15_1001_Hausnummer" text="Hausnummer"/>
    <f:field ref="CCAPRECONFIG_15_1001_Kategorie" text="Kategorie"/>
    <f:field ref="CCAPRECONFIG_15_1001_Land" text="Land"/>
    <f:field ref="CCAPRECONFIG_15_1001_Nachgestellter_Titel" text="Nachgestellter_Titel"/>
    <f:field ref="CCAPRECONFIG_15_1001_Nachname" text="Nachname"/>
    <f:field ref="CHPRECONFIG_1_1001_Nachname" text="Nachname"/>
    <f:field ref="BAVCFG_15_1700_Nachname_AP" text="Nachname_AP"/>
    <f:field ref="CCAPRECONFIG_15_1001_Name_Zeile_2" text="Name_Zeile_2"/>
    <f:field ref="CCAPRECONFIG_15_1001_Name_Zeile_3" text="Name_Zeile_3"/>
    <f:field ref="CCAPRECONFIG_15_1001_Organisationskurzname" text="Organisationskurzname"/>
    <f:field ref="CCAPRECONFIG_15_1001_Organisationsname" text="Organisationsname"/>
    <f:field ref="CHPRECONFIG_1_1001_Ort" text="Ort"/>
    <f:field ref="CCAPRECONFIG_15_1001_Ort" text="Ort"/>
    <f:field ref="BAVCFG_15_1700_Ort_AP" text="Ort_AP"/>
    <f:field ref="BAVCFG_15_1700_Posfach_AP" text="Posfach_AP"/>
    <f:field ref="CCAPRECONFIG_15_1001_Postalische_Adresse" text="Postalische_Adresse"/>
    <f:field ref="CCAPRECONFIG_15_1001_Postfach" text="Postfach"/>
    <f:field ref="CCAPRECONFIG_15_1001_Postleitzahl" text="Postleitzahl"/>
    <f:field ref="CHPRECONFIG_1_1001_Postleitzahl" text="Postleitzahl"/>
    <f:field ref="BAVCFG_15_1700_Postleitzahl_AP" text="Postleitzahl_AP"/>
    <f:field ref="CCAPRECONFIG_15_1001_Rechtsform" text="Rechtsform"/>
    <f:field ref="CCAPRECONFIG_15_1001_Sozialversicherungsnummer" text="Sozialversicherungsnummer"/>
    <f:field ref="CCAPRECONFIG_15_1001_Stiege" text="Stiege"/>
    <f:field ref="CCAPRECONFIG_15_1001_Stock" text="Stock"/>
    <f:field ref="CCAPRECONFIG_15_1001_Strasse" text="Strasse"/>
    <f:field ref="CHPRECONFIG_1_1001_Strasse" text="Strasse"/>
    <f:field ref="BAVCFG_15_1700_Strasse2_AP" text="Strasse2_AP"/>
    <f:field ref="BAVCFG_15_1700_Strasse_AP" text="Strasse_AP"/>
    <f:field ref="CCAPRECONFIG_15_1001_Telefon" text="Telefon"/>
    <f:field ref="CCAPRECONFIG_15_1001_Titel" text="Titel"/>
    <f:field ref="CHPRECONFIG_1_1001_Titel" text="Titel"/>
    <f:field ref="BAVCFG_15_1700_Titel_AP" text="Titel_AP"/>
    <f:field ref="CCAPRECONFIG_15_1001_Tuer" text="Tuer"/>
    <f:field ref="CCAPRECONFIG_15_1001_Versandart" text="Versandart"/>
    <f:field ref="CHPRECONFIG_1_1001_Vorname" text="Vorname"/>
    <f:field ref="CCAPRECONFIG_15_1001_Vorname" text="Vorname"/>
    <f:field ref="BAVCFG_15_1700_Vorname_AP" text="Vorname_AP"/>
    <f:field ref="CCAPRECONFIG_15_1001_zH" text="zH"/>
    <f:field ref="CCAPRECONFIG_15_1001_Ziel" text="Ziel"/>
    <f:field ref="BAVCFG_15_1700_Zusatzzeile1_AP" text="Zusatzzeile1_AP"/>
    <f:field ref="BAVCFG_15_1700_Zusatzzeile2_AP" text="Zusatzzeile2_AP"/>
    <f:field ref="BAVCFG_15_1700_ZustellungAm" text="ZustellungAm"/>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CDBUND 2005 Master BAFU DE - v3</Template>
  <TotalTime>16</TotalTime>
  <Words>1175</Words>
  <Application>Microsoft Office PowerPoint</Application>
  <PresentationFormat>Affichage à l'écran (4:3)</PresentationFormat>
  <Paragraphs>244</Paragraphs>
  <Slides>16</Slides>
  <Notes>16</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16</vt:i4>
      </vt:variant>
    </vt:vector>
  </HeadingPairs>
  <TitlesOfParts>
    <vt:vector size="25" baseType="lpstr">
      <vt:lpstr>ＭＳ Ｐゴシック</vt:lpstr>
      <vt:lpstr>Arial</vt:lpstr>
      <vt:lpstr>Arial Narrow</vt:lpstr>
      <vt:lpstr>Calibri</vt:lpstr>
      <vt:lpstr>Symbol</vt:lpstr>
      <vt:lpstr>Times</vt:lpstr>
      <vt:lpstr>Times New Roman</vt:lpstr>
      <vt:lpstr>CDBUND 2005 Master BAFU DE - v3</vt:lpstr>
      <vt:lpstr>Benutzerdefiniertes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UVEK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Schio Remo</dc:creator>
  <cp:lastModifiedBy>Daniel Ingold</cp:lastModifiedBy>
  <cp:revision>1546</cp:revision>
  <cp:lastPrinted>2019-01-18T11:23:04Z</cp:lastPrinted>
  <dcterms:created xsi:type="dcterms:W3CDTF">2013-11-21T10:43:46Z</dcterms:created>
  <dcterms:modified xsi:type="dcterms:W3CDTF">2019-01-29T20:09:17Z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ELAK@1.1001:Subject">
    <vt:lpwstr/>
  </property>
  <property fmtid="{D5CDD505-2E9C-101B-9397-08002B2CF9AE}" pid="3" name="FSC#COOELAK@1.1001:FileReference">
    <vt:lpwstr>467.82-00004</vt:lpwstr>
  </property>
  <property fmtid="{D5CDD505-2E9C-101B-9397-08002B2CF9AE}" pid="4" name="FSC#COOELAK@1.1001:FileRefYear">
    <vt:lpwstr>2016</vt:lpwstr>
  </property>
  <property fmtid="{D5CDD505-2E9C-101B-9397-08002B2CF9AE}" pid="5" name="FSC#COOELAK@1.1001:FileRefOrdinal">
    <vt:lpwstr>4</vt:lpwstr>
  </property>
  <property fmtid="{D5CDD505-2E9C-101B-9397-08002B2CF9AE}" pid="6" name="FSC#COOELAK@1.1001:FileRefOU">
    <vt:lpwstr>Wald (Wald)</vt:lpwstr>
  </property>
  <property fmtid="{D5CDD505-2E9C-101B-9397-08002B2CF9AE}" pid="7" name="FSC#COOELAK@1.1001:Organization">
    <vt:lpwstr/>
  </property>
  <property fmtid="{D5CDD505-2E9C-101B-9397-08002B2CF9AE}" pid="8" name="FSC#COOELAK@1.1001:Owner">
    <vt:lpwstr>Suter Claire-Lise</vt:lpwstr>
  </property>
  <property fmtid="{D5CDD505-2E9C-101B-9397-08002B2CF9AE}" pid="9" name="FSC#COOELAK@1.1001:OwnerExtension">
    <vt:lpwstr>+41 58 46 478 58</vt:lpwstr>
  </property>
  <property fmtid="{D5CDD505-2E9C-101B-9397-08002B2CF9AE}" pid="10" name="FSC#COOELAK@1.1001:OwnerFaxExtension">
    <vt:lpwstr>+41 58 46 478 66</vt:lpwstr>
  </property>
  <property fmtid="{D5CDD505-2E9C-101B-9397-08002B2CF9AE}" pid="11" name="FSC#COOELAK@1.1001:DispatchedBy">
    <vt:lpwstr/>
  </property>
  <property fmtid="{D5CDD505-2E9C-101B-9397-08002B2CF9AE}" pid="12" name="FSC#COOELAK@1.1001:DispatchedAt">
    <vt:lpwstr/>
  </property>
  <property fmtid="{D5CDD505-2E9C-101B-9397-08002B2CF9AE}" pid="13" name="FSC#COOELAK@1.1001:ApprovedBy">
    <vt:lpwstr/>
  </property>
  <property fmtid="{D5CDD505-2E9C-101B-9397-08002B2CF9AE}" pid="14" name="FSC#COOELAK@1.1001:ApprovedAt">
    <vt:lpwstr/>
  </property>
  <property fmtid="{D5CDD505-2E9C-101B-9397-08002B2CF9AE}" pid="15" name="FSC#COOELAK@1.1001:Department">
    <vt:lpwstr>Wald (Wald) (BAFU)</vt:lpwstr>
  </property>
  <property fmtid="{D5CDD505-2E9C-101B-9397-08002B2CF9AE}" pid="16" name="FSC#COOELAK@1.1001:CreatedAt">
    <vt:lpwstr>28.01.2019</vt:lpwstr>
  </property>
  <property fmtid="{D5CDD505-2E9C-101B-9397-08002B2CF9AE}" pid="17" name="FSC#COOELAK@1.1001:OU">
    <vt:lpwstr>Wald (Wald) (BAFU)</vt:lpwstr>
  </property>
  <property fmtid="{D5CDD505-2E9C-101B-9397-08002B2CF9AE}" pid="18" name="FSC#COOELAK@1.1001:Priority">
    <vt:lpwstr> ()</vt:lpwstr>
  </property>
  <property fmtid="{D5CDD505-2E9C-101B-9397-08002B2CF9AE}" pid="19" name="FSC#COOELAK@1.1001:ObjBarCode">
    <vt:lpwstr>*COO.2002.100.2.10127878*</vt:lpwstr>
  </property>
  <property fmtid="{D5CDD505-2E9C-101B-9397-08002B2CF9AE}" pid="20" name="FSC#COOELAK@1.1001:RefBarCode">
    <vt:lpwstr>*COO.2002.100.6.2432144*</vt:lpwstr>
  </property>
  <property fmtid="{D5CDD505-2E9C-101B-9397-08002B2CF9AE}" pid="21" name="FSC#COOELAK@1.1001:FileRefBarCode">
    <vt:lpwstr>*467.82-00004*</vt:lpwstr>
  </property>
  <property fmtid="{D5CDD505-2E9C-101B-9397-08002B2CF9AE}" pid="22" name="FSC#COOELAK@1.1001:ExternalRef">
    <vt:lpwstr/>
  </property>
  <property fmtid="{D5CDD505-2E9C-101B-9397-08002B2CF9AE}" pid="23" name="FSC#COOSYSTEM@1.1:Container">
    <vt:lpwstr>COO.2002.100.2.10127878</vt:lpwstr>
  </property>
  <property fmtid="{D5CDD505-2E9C-101B-9397-08002B2CF9AE}" pid="24" name="FSC#ELAKGOV@1.1001:PersonalSubjGender">
    <vt:lpwstr/>
  </property>
  <property fmtid="{D5CDD505-2E9C-101B-9397-08002B2CF9AE}" pid="25" name="FSC#ELAKGOV@1.1001:PersonalSubjFirstName">
    <vt:lpwstr/>
  </property>
  <property fmtid="{D5CDD505-2E9C-101B-9397-08002B2CF9AE}" pid="26" name="FSC#ELAKGOV@1.1001:PersonalSubjSurName">
    <vt:lpwstr/>
  </property>
  <property fmtid="{D5CDD505-2E9C-101B-9397-08002B2CF9AE}" pid="27" name="FSC#ELAKGOV@1.1001:PersonalSubjSalutation">
    <vt:lpwstr/>
  </property>
  <property fmtid="{D5CDD505-2E9C-101B-9397-08002B2CF9AE}" pid="28" name="FSC#ELAKGOV@1.1001:PersonalSubjAddress">
    <vt:lpwstr/>
  </property>
  <property fmtid="{D5CDD505-2E9C-101B-9397-08002B2CF9AE}" pid="29" name="FSC#BAFUBDO@15.1700:Termin_Uebersetzung">
    <vt:lpwstr/>
  </property>
  <property fmtid="{D5CDD505-2E9C-101B-9397-08002B2CF9AE}" pid="30" name="FSC#BAFUBDO@15.1700:Ausgangssprache">
    <vt:lpwstr/>
  </property>
  <property fmtid="{D5CDD505-2E9C-101B-9397-08002B2CF9AE}" pid="31" name="FSC#BAFUBDO@15.1700:Zielsprache">
    <vt:lpwstr/>
  </property>
  <property fmtid="{D5CDD505-2E9C-101B-9397-08002B2CF9AE}" pid="32" name="FSC#BAFUBDO@15.1700:Volumen_Ausgangstext">
    <vt:lpwstr/>
  </property>
  <property fmtid="{D5CDD505-2E9C-101B-9397-08002B2CF9AE}" pid="33" name="FSC#BAFUBDO@15.1700:Experte_Name">
    <vt:lpwstr/>
  </property>
  <property fmtid="{D5CDD505-2E9C-101B-9397-08002B2CF9AE}" pid="34" name="FSC#BAFUBDO@15.1700:Experte_Vorname">
    <vt:lpwstr/>
  </property>
  <property fmtid="{D5CDD505-2E9C-101B-9397-08002B2CF9AE}" pid="35" name="FSC#BAFUBDO@15.1700:Experte_Tel">
    <vt:lpwstr/>
  </property>
  <property fmtid="{D5CDD505-2E9C-101B-9397-08002B2CF9AE}" pid="36" name="FSC#BAFUBDO@15.1700:Experte_Email">
    <vt:lpwstr/>
  </property>
  <property fmtid="{D5CDD505-2E9C-101B-9397-08002B2CF9AE}" pid="37" name="FSC#BAFUBDO@15.1700:TarifinfoVol2">
    <vt:lpwstr/>
  </property>
  <property fmtid="{D5CDD505-2E9C-101B-9397-08002B2CF9AE}" pid="38" name="FSC#BAFUBDO@15.1700:TarifinfoStd2">
    <vt:lpwstr/>
  </property>
  <property fmtid="{D5CDD505-2E9C-101B-9397-08002B2CF9AE}" pid="39" name="FSC#BAFUBDO@15.1700:Gesuchsteller_Name">
    <vt:lpwstr/>
  </property>
  <property fmtid="{D5CDD505-2E9C-101B-9397-08002B2CF9AE}" pid="40" name="FSC#BAFUBDO@15.1700:Gesuchsteller_Addresszeilen">
    <vt:lpwstr/>
  </property>
  <property fmtid="{D5CDD505-2E9C-101B-9397-08002B2CF9AE}" pid="41" name="FSC#BAFUBDO@15.1700:projektnummer">
    <vt:lpwstr/>
  </property>
  <property fmtid="{D5CDD505-2E9C-101B-9397-08002B2CF9AE}" pid="42" name="FSC#BAFUBDO@15.1700:projektname">
    <vt:lpwstr/>
  </property>
  <property fmtid="{D5CDD505-2E9C-101B-9397-08002B2CF9AE}" pid="43" name="FSC#BAFUBDO@15.1700:part">
    <vt:lpwstr/>
  </property>
  <property fmtid="{D5CDD505-2E9C-101B-9397-08002B2CF9AE}" pid="44" name="FSC#BAFUBDO@15.1700:Eingangsdatum">
    <vt:lpwstr/>
  </property>
  <property fmtid="{D5CDD505-2E9C-101B-9397-08002B2CF9AE}" pid="45" name="FSC#BAFUBDO@15.1700:Beschreibungdatum">
    <vt:lpwstr/>
  </property>
  <property fmtid="{D5CDD505-2E9C-101B-9397-08002B2CF9AE}" pid="46" name="FSC#BAFUBDO@15.1700:Beschreibungname">
    <vt:lpwstr/>
  </property>
  <property fmtid="{D5CDD505-2E9C-101B-9397-08002B2CF9AE}" pid="47" name="FSC#BAFUBDO@15.1700:Validierungdatum">
    <vt:lpwstr/>
  </property>
  <property fmtid="{D5CDD505-2E9C-101B-9397-08002B2CF9AE}" pid="48" name="FSC#BAFUBDO@15.1700:Validierungname">
    <vt:lpwstr/>
  </property>
  <property fmtid="{D5CDD505-2E9C-101B-9397-08002B2CF9AE}" pid="49" name="FSC#BAFUBDO@15.1700:Validierungfirma">
    <vt:lpwstr/>
  </property>
  <property fmtid="{D5CDD505-2E9C-101B-9397-08002B2CF9AE}" pid="50" name="FSC#BAFUBDO@15.1700:Validierungresp">
    <vt:lpwstr/>
  </property>
  <property fmtid="{D5CDD505-2E9C-101B-9397-08002B2CF9AE}" pid="51" name="FSC#BAFUBDO@15.1700:VerfuegDatum">
    <vt:lpwstr/>
  </property>
  <property fmtid="{D5CDD505-2E9C-101B-9397-08002B2CF9AE}" pid="52" name="FSC#BAFUBDO@15.1700:SubProjektName">
    <vt:lpwstr/>
  </property>
  <property fmtid="{D5CDD505-2E9C-101B-9397-08002B2CF9AE}" pid="53" name="FSC#BAFUBDO@15.1700:MonPeriodVon">
    <vt:lpwstr/>
  </property>
  <property fmtid="{D5CDD505-2E9C-101B-9397-08002B2CF9AE}" pid="54" name="FSC#BAFUBDO@15.1700:MonPeriodBis">
    <vt:lpwstr/>
  </property>
  <property fmtid="{D5CDD505-2E9C-101B-9397-08002B2CF9AE}" pid="55" name="FSC#BAFUBDO@15.1700:MonPeriodYYYY">
    <vt:lpwstr/>
  </property>
  <property fmtid="{D5CDD505-2E9C-101B-9397-08002B2CF9AE}" pid="56" name="FSC#BAFUBDO@15.1700:MonBerEingangsdatum">
    <vt:lpwstr/>
  </property>
  <property fmtid="{D5CDD505-2E9C-101B-9397-08002B2CF9AE}" pid="57" name="FSC#BAFUBDO@15.1700:Emmissionsreduktion">
    <vt:lpwstr/>
  </property>
  <property fmtid="{D5CDD505-2E9C-101B-9397-08002B2CF9AE}" pid="58" name="FSC#BAFUBDO@15.1700:Pruefstelle_Name">
    <vt:lpwstr/>
  </property>
  <property fmtid="{D5CDD505-2E9C-101B-9397-08002B2CF9AE}" pid="59" name="FSC#BAFUBDO@15.1700:GesamtV_Name">
    <vt:lpwstr/>
  </property>
  <property fmtid="{D5CDD505-2E9C-101B-9397-08002B2CF9AE}" pid="60" name="FSC#BAFUBDO@15.1700:KopPflichtiger_Adresszeile">
    <vt:lpwstr/>
  </property>
  <property fmtid="{D5CDD505-2E9C-101B-9397-08002B2CF9AE}" pid="61" name="FSC#BAFUBDO@15.1700:KopPflichtiger_Name">
    <vt:lpwstr/>
  </property>
  <property fmtid="{D5CDD505-2E9C-101B-9397-08002B2CF9AE}" pid="62" name="FSC#BAFUBDO@15.1700:KopPflichtYYYY">
    <vt:lpwstr/>
  </property>
  <property fmtid="{D5CDD505-2E9C-101B-9397-08002B2CF9AE}" pid="63" name="FSC#BAFUBDO@15.1700:MengeEmissionen">
    <vt:lpwstr/>
  </property>
  <property fmtid="{D5CDD505-2E9C-101B-9397-08002B2CF9AE}" pid="64" name="FSC#BAFUBDO@15.1700:Kompensationssatz">
    <vt:lpwstr/>
  </property>
  <property fmtid="{D5CDD505-2E9C-101B-9397-08002B2CF9AE}" pid="65" name="FSC#BAFUBDO@15.1700:Kompensationspflicht">
    <vt:lpwstr/>
  </property>
  <property fmtid="{D5CDD505-2E9C-101B-9397-08002B2CF9AE}" pid="66" name="FSC#BAFUBDO@15.1700:Anrechenbare_Kosten">
    <vt:lpwstr/>
  </property>
  <property fmtid="{D5CDD505-2E9C-101B-9397-08002B2CF9AE}" pid="67" name="FSC#BAFUBDO@15.1700:Beschlussnummer">
    <vt:lpwstr/>
  </property>
  <property fmtid="{D5CDD505-2E9C-101B-9397-08002B2CF9AE}" pid="68" name="FSC#BAFUBDO@15.1700:Bundesbeitrag">
    <vt:lpwstr/>
  </property>
  <property fmtid="{D5CDD505-2E9C-101B-9397-08002B2CF9AE}" pid="69" name="FSC#BAFUBDO@15.1700:Bundesbeitrag_Prozent">
    <vt:lpwstr/>
  </property>
  <property fmtid="{D5CDD505-2E9C-101B-9397-08002B2CF9AE}" pid="70" name="FSC#BAFUBDO@15.1700:Empfaenger_Adresszeile">
    <vt:lpwstr/>
  </property>
  <property fmtid="{D5CDD505-2E9C-101B-9397-08002B2CF9AE}" pid="71" name="FSC#BAFUBDO@15.1700:Etappennummer">
    <vt:lpwstr/>
  </property>
  <property fmtid="{D5CDD505-2E9C-101B-9397-08002B2CF9AE}" pid="72" name="FSC#BAFUBDO@15.1700:Gegenstand">
    <vt:lpwstr/>
  </property>
  <property fmtid="{D5CDD505-2E9C-101B-9397-08002B2CF9AE}" pid="73" name="FSC#BAFUBDO@15.1700:Gesamtkostenvoranschlag">
    <vt:lpwstr/>
  </property>
  <property fmtid="{D5CDD505-2E9C-101B-9397-08002B2CF9AE}" pid="74" name="FSC#BAFUBDO@15.1700:Gruss">
    <vt:lpwstr>Freundliche Grüsse</vt:lpwstr>
  </property>
  <property fmtid="{D5CDD505-2E9C-101B-9397-08002B2CF9AE}" pid="75" name="FSC#BAFUBDO@15.1700:Kanton">
    <vt:lpwstr/>
  </property>
  <property fmtid="{D5CDD505-2E9C-101B-9397-08002B2CF9AE}" pid="76" name="FSC#BAFUBDO@15.1700:Kostenvoranschlag">
    <vt:lpwstr/>
  </property>
  <property fmtid="{D5CDD505-2E9C-101B-9397-08002B2CF9AE}" pid="77" name="FSC#BAFUBDO@15.1700:Prioritaet">
    <vt:lpwstr/>
  </property>
  <property fmtid="{D5CDD505-2E9C-101B-9397-08002B2CF9AE}" pid="78" name="FSC#BAFUBDO@15.1700:Projektbezeichnung">
    <vt:lpwstr/>
  </property>
  <property fmtid="{D5CDD505-2E9C-101B-9397-08002B2CF9AE}" pid="79" name="FSC#BAFUBDO@15.1700:Projekttyp">
    <vt:lpwstr/>
  </property>
  <property fmtid="{D5CDD505-2E9C-101B-9397-08002B2CF9AE}" pid="80" name="FSC#BAFUBDO@15.1700:Abs_Name">
    <vt:lpwstr/>
  </property>
  <property fmtid="{D5CDD505-2E9C-101B-9397-08002B2CF9AE}" pid="81" name="FSC#BAFUBDO@15.1700:Abs_Vorname">
    <vt:lpwstr/>
  </property>
  <property fmtid="{D5CDD505-2E9C-101B-9397-08002B2CF9AE}" pid="82" name="FSC#BAFUBDO@15.1700:Abs_Titel">
    <vt:lpwstr/>
  </property>
  <property fmtid="{D5CDD505-2E9C-101B-9397-08002B2CF9AE}" pid="83" name="FSC#BAFUBDO@15.1700:Abs2_Name">
    <vt:lpwstr/>
  </property>
  <property fmtid="{D5CDD505-2E9C-101B-9397-08002B2CF9AE}" pid="84" name="FSC#BAFUBDO@15.1700:Abs2_Vorname">
    <vt:lpwstr/>
  </property>
  <property fmtid="{D5CDD505-2E9C-101B-9397-08002B2CF9AE}" pid="85" name="FSC#BAFUBDO@15.1700:Abs2_Titel">
    <vt:lpwstr/>
  </property>
  <property fmtid="{D5CDD505-2E9C-101B-9397-08002B2CF9AE}" pid="86" name="FSC#BAFUBDO@15.1700:Briefdatum">
    <vt:lpwstr/>
  </property>
  <property fmtid="{D5CDD505-2E9C-101B-9397-08002B2CF9AE}" pid="87" name="FSC#BAFUBDO@15.1700:Klassifizierung">
    <vt:lpwstr/>
  </property>
  <property fmtid="{D5CDD505-2E9C-101B-9397-08002B2CF9AE}" pid="88" name="FSC#BAFUBDO@15.1700:SB_Kurzzeichen">
    <vt:lpwstr/>
  </property>
  <property fmtid="{D5CDD505-2E9C-101B-9397-08002B2CF9AE}" pid="89" name="FSC#BAFUBDO@15.1700:EU_01_Verpflichter_Name_Adresse">
    <vt:lpwstr/>
  </property>
  <property fmtid="{D5CDD505-2E9C-101B-9397-08002B2CF9AE}" pid="90" name="FSC#BAFUBDO@15.1700:EU_02_Verpflichter_Name_Adresse">
    <vt:lpwstr/>
  </property>
  <property fmtid="{D5CDD505-2E9C-101B-9397-08002B2CF9AE}" pid="91" name="FSC#BAFUBDO@15.1700:EU_03_Verpflichter_Name_Adresse">
    <vt:lpwstr/>
  </property>
  <property fmtid="{D5CDD505-2E9C-101B-9397-08002B2CF9AE}" pid="92" name="FSC#BAFUBDO@15.1700:EU_04_Verpflichter_Name_Adresse">
    <vt:lpwstr/>
  </property>
  <property fmtid="{D5CDD505-2E9C-101B-9397-08002B2CF9AE}" pid="93" name="FSC#BAFUBDO@15.1700:EU_05_Verpflichter_Name_Adresse">
    <vt:lpwstr/>
  </property>
  <property fmtid="{D5CDD505-2E9C-101B-9397-08002B2CF9AE}" pid="94" name="FSC#BAFUBDO@15.1700:EU_06_Verpflichter_Name_Adresse">
    <vt:lpwstr/>
  </property>
  <property fmtid="{D5CDD505-2E9C-101B-9397-08002B2CF9AE}" pid="95" name="FSC#BAFUBDO@15.1700:PS_01_Verpflichter_Name_Adresse">
    <vt:lpwstr/>
  </property>
  <property fmtid="{D5CDD505-2E9C-101B-9397-08002B2CF9AE}" pid="96" name="FSC#BAFUBDO@15.1700:PS_02_Verpflichter_Name_Adresse">
    <vt:lpwstr/>
  </property>
  <property fmtid="{D5CDD505-2E9C-101B-9397-08002B2CF9AE}" pid="97" name="FSC#BAFUBDO@15.1700:PS_03_Verpflichter_Name_Adresse">
    <vt:lpwstr/>
  </property>
  <property fmtid="{D5CDD505-2E9C-101B-9397-08002B2CF9AE}" pid="98" name="FSC#BAFUBDO@15.1700:PS_04_Verpflichter_Name_Adresse">
    <vt:lpwstr/>
  </property>
  <property fmtid="{D5CDD505-2E9C-101B-9397-08002B2CF9AE}" pid="99" name="FSC#BAFUBDO@15.1700:PS_05_Verpflichter_Name_Adresse">
    <vt:lpwstr/>
  </property>
  <property fmtid="{D5CDD505-2E9C-101B-9397-08002B2CF9AE}" pid="100" name="FSC#BAFUBDO@15.1700:PS_06_Verpflichter_Name_Adresse">
    <vt:lpwstr/>
  </property>
  <property fmtid="{D5CDD505-2E9C-101B-9397-08002B2CF9AE}" pid="101" name="FSC#BAFUBDO@15.1700:PS_07_Verpflichter_Name_Adresse">
    <vt:lpwstr/>
  </property>
  <property fmtid="{D5CDD505-2E9C-101B-9397-08002B2CF9AE}" pid="102" name="FSC#BAFUBDO@15.1700:PS_08_Verpflichter_Name_Adresse">
    <vt:lpwstr/>
  </property>
  <property fmtid="{D5CDD505-2E9C-101B-9397-08002B2CF9AE}" pid="103" name="FSC#BAFUBDO@15.1700:PS_09_Verpflichter_Name_Adresse">
    <vt:lpwstr/>
  </property>
  <property fmtid="{D5CDD505-2E9C-101B-9397-08002B2CF9AE}" pid="104" name="FSC#BAFUBDO@15.1700:PS_10_Verpflichter_Name_Adresse">
    <vt:lpwstr/>
  </property>
  <property fmtid="{D5CDD505-2E9C-101B-9397-08002B2CF9AE}" pid="105" name="FSC#BAFUBDO@15.1700:PS_11_Verpflichter_Name_Adresse">
    <vt:lpwstr/>
  </property>
  <property fmtid="{D5CDD505-2E9C-101B-9397-08002B2CF9AE}" pid="106" name="FSC#BAFUBDO@15.1700:PS_12_Verpflichter_Name_Adresse">
    <vt:lpwstr/>
  </property>
  <property fmtid="{D5CDD505-2E9C-101B-9397-08002B2CF9AE}" pid="107" name="FSC#BAFUBDO@15.1700:PS_13_Verpflichter_Name_Adresse">
    <vt:lpwstr/>
  </property>
  <property fmtid="{D5CDD505-2E9C-101B-9397-08002B2CF9AE}" pid="108" name="FSC#BAFUBDO@15.1700:PS_14_Verpflichter_Name_Adresse">
    <vt:lpwstr/>
  </property>
  <property fmtid="{D5CDD505-2E9C-101B-9397-08002B2CF9AE}" pid="109" name="FSC#BAFUBDO@15.1700:Emmissionsziel_2013">
    <vt:lpwstr/>
  </property>
  <property fmtid="{D5CDD505-2E9C-101B-9397-08002B2CF9AE}" pid="110" name="FSC#BAFUBDO@15.1700:Emmissionsziel_2014">
    <vt:lpwstr/>
  </property>
  <property fmtid="{D5CDD505-2E9C-101B-9397-08002B2CF9AE}" pid="111" name="FSC#BAFUBDO@15.1700:Emmissionsziel_2015">
    <vt:lpwstr/>
  </property>
  <property fmtid="{D5CDD505-2E9C-101B-9397-08002B2CF9AE}" pid="112" name="FSC#BAFUBDO@15.1700:Emmissionsziel_2016">
    <vt:lpwstr/>
  </property>
  <property fmtid="{D5CDD505-2E9C-101B-9397-08002B2CF9AE}" pid="113" name="FSC#BAFUBDO@15.1700:Emmissionsziel_2017">
    <vt:lpwstr/>
  </property>
  <property fmtid="{D5CDD505-2E9C-101B-9397-08002B2CF9AE}" pid="114" name="FSC#BAFUBDO@15.1700:Emmissionsziel_2018">
    <vt:lpwstr/>
  </property>
  <property fmtid="{D5CDD505-2E9C-101B-9397-08002B2CF9AE}" pid="115" name="FSC#BAFUBDO@15.1700:Emmissionsziel_2019">
    <vt:lpwstr/>
  </property>
  <property fmtid="{D5CDD505-2E9C-101B-9397-08002B2CF9AE}" pid="116" name="FSC#BAFUBDO@15.1700:Emmissionsziel_2020">
    <vt:lpwstr/>
  </property>
  <property fmtid="{D5CDD505-2E9C-101B-9397-08002B2CF9AE}" pid="117" name="FSC#BAFUBDO@15.1700:Emmissionsziel_Gesamt">
    <vt:lpwstr/>
  </property>
  <property fmtid="{D5CDD505-2E9C-101B-9397-08002B2CF9AE}" pid="118" name="FSC#BAFUBDO@15.1700:Berater">
    <vt:lpwstr/>
  </property>
  <property fmtid="{D5CDD505-2E9C-101B-9397-08002B2CF9AE}" pid="119" name="FSC#BAFUBDO@15.1700:Massnahmenwirkung_Total">
    <vt:lpwstr/>
  </property>
  <property fmtid="{D5CDD505-2E9C-101B-9397-08002B2CF9AE}" pid="120" name="FSC#BAFUBDO@15.1700:Verfuegungsnummer">
    <vt:lpwstr/>
  </property>
  <property fmtid="{D5CDD505-2E9C-101B-9397-08002B2CF9AE}" pid="121" name="FSC#BAFUBDO@15.1700:Verpflichter_Kurzname">
    <vt:lpwstr/>
  </property>
  <property fmtid="{D5CDD505-2E9C-101B-9397-08002B2CF9AE}" pid="122" name="FSC#BAFUBDO@15.1700:Verpflichter_MailAdresse">
    <vt:lpwstr/>
  </property>
  <property fmtid="{D5CDD505-2E9C-101B-9397-08002B2CF9AE}" pid="123" name="FSC#BAFUBDO@15.1700:Verpflichter_Strasse">
    <vt:lpwstr/>
  </property>
  <property fmtid="{D5CDD505-2E9C-101B-9397-08002B2CF9AE}" pid="124" name="FSC#BAFUBDO@15.1700:Verpflichter_PLZ">
    <vt:lpwstr/>
  </property>
  <property fmtid="{D5CDD505-2E9C-101B-9397-08002B2CF9AE}" pid="125" name="FSC#BAFUBDO@15.1700:Verpflichter_Ort">
    <vt:lpwstr/>
  </property>
  <property fmtid="{D5CDD505-2E9C-101B-9397-08002B2CF9AE}" pid="126" name="FSC#BAFUBDO@15.1700:Verpflichter_HausNr">
    <vt:lpwstr/>
  </property>
  <property fmtid="{D5CDD505-2E9C-101B-9397-08002B2CF9AE}" pid="127" name="FSC#BAFUBDO@15.1700:Verpflichter_Name">
    <vt:lpwstr/>
  </property>
  <property fmtid="{D5CDD505-2E9C-101B-9397-08002B2CF9AE}" pid="128" name="FSC#BAFUBDO@15.1700:vertreten">
    <vt:lpwstr/>
  </property>
  <property fmtid="{D5CDD505-2E9C-101B-9397-08002B2CF9AE}" pid="129" name="FSC#BAFUBDO@15.1700:Kontaktperson_Name">
    <vt:lpwstr/>
  </property>
  <property fmtid="{D5CDD505-2E9C-101B-9397-08002B2CF9AE}" pid="130" name="FSC#BAFUBDO@15.1700:Kontaktperson_Vorname">
    <vt:lpwstr/>
  </property>
  <property fmtid="{D5CDD505-2E9C-101B-9397-08002B2CF9AE}" pid="131" name="FSC#BAFUBDO@15.1700:Gutschriften_aus_1VP">
    <vt:lpwstr/>
  </property>
  <property fmtid="{D5CDD505-2E9C-101B-9397-08002B2CF9AE}" pid="132" name="FSC#BAFUBDO@15.1700:Gesuch_um_Bescheinigung_2013">
    <vt:lpwstr/>
  </property>
  <property fmtid="{D5CDD505-2E9C-101B-9397-08002B2CF9AE}" pid="133" name="FSC#BAFUBDO@15.1700:Datum_des_Monitoringberichts_2013">
    <vt:lpwstr/>
  </property>
  <property fmtid="{D5CDD505-2E9C-101B-9397-08002B2CF9AE}" pid="134" name="FSC#BAFUBDO@15.1700:Bescheinigungsanspruch_Total_2013">
    <vt:lpwstr/>
  </property>
  <property fmtid="{D5CDD505-2E9C-101B-9397-08002B2CF9AE}" pid="135" name="FSC#BAFUBDO@15.1700:Anzahl_Taetigkeiten">
    <vt:lpwstr/>
  </property>
  <property fmtid="{D5CDD505-2E9C-101B-9397-08002B2CF9AE}" pid="136" name="FSC#BAFUBDO@15.1700:Datum_Gesuch">
    <vt:lpwstr/>
  </property>
  <property fmtid="{D5CDD505-2E9C-101B-9397-08002B2CF9AE}" pid="137" name="FSC#BAFUBDO@15.1700:Datum_Verfügung_aktuell">
    <vt:lpwstr/>
  </property>
  <property fmtid="{D5CDD505-2E9C-101B-9397-08002B2CF9AE}" pid="138" name="FSC#BAFUBDO@15.1700:Diff_TaetigkeitenStandorte">
    <vt:lpwstr/>
  </property>
  <property fmtid="{D5CDD505-2E9C-101B-9397-08002B2CF9AE}" pid="139" name="FSC#BAFUBDO@15.1700:Gas">
    <vt:lpwstr/>
  </property>
  <property fmtid="{D5CDD505-2E9C-101B-9397-08002B2CF9AE}" pid="140" name="FSC#BAFUBDO@15.1700:Abteilung">
    <vt:lpwstr>Abteilung Wald</vt:lpwstr>
  </property>
  <property fmtid="{D5CDD505-2E9C-101B-9397-08002B2CF9AE}" pid="141" name="FSC#BAFUBDO@15.1700:Aktenzeichen">
    <vt:lpwstr>467.82-00004/00007/00002/00002/00014/S051-1163</vt:lpwstr>
  </property>
  <property fmtid="{D5CDD505-2E9C-101B-9397-08002B2CF9AE}" pid="142" name="FSC#BAFUBDO@15.1700:Auftrag_Nr">
    <vt:lpwstr>467.82-00004/00007/00002/00002/00014</vt:lpwstr>
  </property>
  <property fmtid="{D5CDD505-2E9C-101B-9397-08002B2CF9AE}" pid="143" name="FSC#BAFUBDO@15.1700:AufwandBetrag">
    <vt:lpwstr/>
  </property>
  <property fmtid="{D5CDD505-2E9C-101B-9397-08002B2CF9AE}" pid="144" name="FSC#BAFUBDO@15.1700:AufwandStunden">
    <vt:lpwstr/>
  </property>
  <property fmtid="{D5CDD505-2E9C-101B-9397-08002B2CF9AE}" pid="145" name="FSC#BAFUBDO@15.1700:Bericht_Autor">
    <vt:lpwstr/>
  </property>
  <property fmtid="{D5CDD505-2E9C-101B-9397-08002B2CF9AE}" pid="146" name="FSC#BAFUBDO@15.1700:Dat_Eingabedatum">
    <vt:lpwstr/>
  </property>
  <property fmtid="{D5CDD505-2E9C-101B-9397-08002B2CF9AE}" pid="147" name="FSC#BAFUBDO@15.1700:Dat_Interne_Mitberichte">
    <vt:lpwstr/>
  </property>
  <property fmtid="{D5CDD505-2E9C-101B-9397-08002B2CF9AE}" pid="148" name="FSC#BAFUBDO@15.1700:Dat_Prov_Baubewilligung">
    <vt:lpwstr/>
  </property>
  <property fmtid="{D5CDD505-2E9C-101B-9397-08002B2CF9AE}" pid="149" name="FSC#BAFUBDO@15.1700:DatumErstellung">
    <vt:lpwstr>28.01.2019</vt:lpwstr>
  </property>
  <property fmtid="{D5CDD505-2E9C-101B-9397-08002B2CF9AE}" pid="150" name="FSC#BAFUBDO@15.1700:DocGegenstand">
    <vt:lpwstr>20190130_CHM_Woodrise f</vt:lpwstr>
  </property>
  <property fmtid="{D5CDD505-2E9C-101B-9397-08002B2CF9AE}" pid="151" name="FSC#BAFUBDO@15.1700:Richttermin">
    <vt:lpwstr/>
  </property>
  <property fmtid="{D5CDD505-2E9C-101B-9397-08002B2CF9AE}" pid="152" name="FSC#BAFUBDO@15.1700:Termin_Abt">
    <vt:lpwstr/>
  </property>
  <property fmtid="{D5CDD505-2E9C-101B-9397-08002B2CF9AE}" pid="153" name="FSC#BAFUBDO@15.1700:Zeit">
    <vt:lpwstr/>
  </property>
  <property fmtid="{D5CDD505-2E9C-101B-9397-08002B2CF9AE}" pid="154" name="FSC#BAFUBDO@15.1700:Zirkulation">
    <vt:lpwstr/>
  </property>
  <property fmtid="{D5CDD505-2E9C-101B-9397-08002B2CF9AE}" pid="155" name="FSC#BAFUBDO@15.1700:Anlagetyp">
    <vt:lpwstr/>
  </property>
  <property fmtid="{D5CDD505-2E9C-101B-9397-08002B2CF9AE}" pid="156" name="FSC#BAFUBDO@15.1700:Eingang">
    <vt:lpwstr>2018-12-31T12:57:57</vt:lpwstr>
  </property>
  <property fmtid="{D5CDD505-2E9C-101B-9397-08002B2CF9AE}" pid="157" name="FSC#BAFUBDO@15.1700:Filereference">
    <vt:lpwstr>467.82-00004</vt:lpwstr>
  </property>
  <property fmtid="{D5CDD505-2E9C-101B-9397-08002B2CF9AE}" pid="158" name="FSC#BAFUBDO@15.1700:Absender_Fusszeilen">
    <vt:lpwstr/>
  </property>
  <property fmtid="{D5CDD505-2E9C-101B-9397-08002B2CF9AE}" pid="159" name="FSC#BAFUBDO@15.1700:SubGegenstand">
    <vt:lpwstr>20190130_CHM_Woodrise</vt:lpwstr>
  </property>
  <property fmtid="{D5CDD505-2E9C-101B-9397-08002B2CF9AE}" pid="160" name="FSC#BAFUBDO@15.1700:ePMNummer">
    <vt:lpwstr/>
  </property>
  <property fmtid="{D5CDD505-2E9C-101B-9397-08002B2CF9AE}" pid="161" name="FSC#BAFUBDO@15.1700:Kosten_Total">
    <vt:lpwstr/>
  </property>
  <property fmtid="{D5CDD505-2E9C-101B-9397-08002B2CF9AE}" pid="162" name="FSC#BAFUBDO@15.1700:Kreditrubrik">
    <vt:lpwstr/>
  </property>
  <property fmtid="{D5CDD505-2E9C-101B-9397-08002B2CF9AE}" pid="163" name="FSC#BAFUBDO@15.1700:VertragTitel">
    <vt:lpwstr/>
  </property>
  <property fmtid="{D5CDD505-2E9C-101B-9397-08002B2CF9AE}" pid="164" name="FSC#BAFUBDO@15.1700:Zust_Behoerde">
    <vt:lpwstr/>
  </property>
  <property fmtid="{D5CDD505-2E9C-101B-9397-08002B2CF9AE}" pid="165" name="FSC#BAFUBDO@15.1700:Versandart">
    <vt:lpwstr/>
  </property>
  <property fmtid="{D5CDD505-2E9C-101B-9397-08002B2CF9AE}" pid="166" name="FSC#BAFUBDO@15.1700:Abs_Ort">
    <vt:lpwstr>Bern</vt:lpwstr>
  </property>
  <property fmtid="{D5CDD505-2E9C-101B-9397-08002B2CF9AE}" pid="167" name="FSC#BAFUBDO@15.1700:Absender_Kopfzeile_OE">
    <vt:lpwstr>BAFU</vt:lpwstr>
  </property>
  <property fmtid="{D5CDD505-2E9C-101B-9397-08002B2CF9AE}" pid="168" name="FSC#BAFUBDO@15.1700:VertragAbteilung">
    <vt:lpwstr/>
  </property>
  <property fmtid="{D5CDD505-2E9C-101B-9397-08002B2CF9AE}" pid="169" name="FSC#BAFUBDO@15.1700:VertragsdauerVon">
    <vt:lpwstr/>
  </property>
  <property fmtid="{D5CDD505-2E9C-101B-9397-08002B2CF9AE}" pid="170" name="FSC#BAFUBDO@15.1700:VertragsdauerBis">
    <vt:lpwstr/>
  </property>
  <property fmtid="{D5CDD505-2E9C-101B-9397-08002B2CF9AE}" pid="171" name="FSC#BAFUBDO@15.1700:Absender_Kopfzeile">
    <vt:lpwstr>CH-3003 Bern, </vt:lpwstr>
  </property>
  <property fmtid="{D5CDD505-2E9C-101B-9397-08002B2CF9AE}" pid="172" name="FSC#BAFUBDO@15.1700:Geschaeft">
    <vt:lpwstr/>
  </property>
  <property fmtid="{D5CDD505-2E9C-101B-9397-08002B2CF9AE}" pid="173" name="FSC#BAFUBDO@15.1700:SubGemeinden">
    <vt:lpwstr/>
  </property>
  <property fmtid="{D5CDD505-2E9C-101B-9397-08002B2CF9AE}" pid="174" name="FSC#BAFUBDO@15.1700:Gesuchsteller">
    <vt:lpwstr/>
  </property>
  <property fmtid="{D5CDD505-2E9C-101B-9397-08002B2CF9AE}" pid="175" name="FSC#BAFUBDO@15.1700:Kant_Stellungnahme">
    <vt:lpwstr/>
  </property>
  <property fmtid="{D5CDD505-2E9C-101B-9397-08002B2CF9AE}" pid="176" name="FSC#BAFUBDO@15.1700:Kant_Stellungn_Dat">
    <vt:lpwstr/>
  </property>
  <property fmtid="{D5CDD505-2E9C-101B-9397-08002B2CF9AE}" pid="177" name="FSC#BAFUBDO@15.1700:SubKantone">
    <vt:lpwstr/>
  </property>
  <property fmtid="{D5CDD505-2E9C-101B-9397-08002B2CF9AE}" pid="178" name="FSC#BAFUBDO@15.1700:Phase">
    <vt:lpwstr/>
  </property>
  <property fmtid="{D5CDD505-2E9C-101B-9397-08002B2CF9AE}" pid="179" name="FSC#BAFUBDO@15.1700:Termin">
    <vt:lpwstr/>
  </property>
  <property fmtid="{D5CDD505-2E9C-101B-9397-08002B2CF9AE}" pid="180" name="FSC#BAFUBDO@15.1700:Verfahren">
    <vt:lpwstr/>
  </property>
  <property fmtid="{D5CDD505-2E9C-101B-9397-08002B2CF9AE}" pid="181" name="FSC#BAFUBDO@15.1700:Gemeinden">
    <vt:lpwstr/>
  </property>
  <property fmtid="{D5CDD505-2E9C-101B-9397-08002B2CF9AE}" pid="182" name="FSC#BAFUBDO@15.1700:SubGegenstand1">
    <vt:lpwstr/>
  </property>
  <property fmtid="{D5CDD505-2E9C-101B-9397-08002B2CF9AE}" pid="183" name="FSC#BAFUBDO@15.1700:SubGegenstand2">
    <vt:lpwstr/>
  </property>
  <property fmtid="{D5CDD505-2E9C-101B-9397-08002B2CF9AE}" pid="184" name="FSC#BAFUBDO@15.1700:SubGegenstand3">
    <vt:lpwstr/>
  </property>
  <property fmtid="{D5CDD505-2E9C-101B-9397-08002B2CF9AE}" pid="185" name="FSC#BAFUBDO@15.1700:SubGegenstand4">
    <vt:lpwstr/>
  </property>
  <property fmtid="{D5CDD505-2E9C-101B-9397-08002B2CF9AE}" pid="186" name="FSC#BAFUBDO@15.1700:Kontext2">
    <vt:lpwstr/>
  </property>
  <property fmtid="{D5CDD505-2E9C-101B-9397-08002B2CF9AE}" pid="187" name="FSC#BAFUBDO@15.1700:Auskunft1">
    <vt:lpwstr/>
  </property>
  <property fmtid="{D5CDD505-2E9C-101B-9397-08002B2CF9AE}" pid="188" name="FSC#BAFUBDO@15.1700:Auskunft2">
    <vt:lpwstr/>
  </property>
  <property fmtid="{D5CDD505-2E9C-101B-9397-08002B2CF9AE}" pid="189" name="FSC#BAFUBDO@15.1700:Auskunft3">
    <vt:lpwstr/>
  </property>
  <property fmtid="{D5CDD505-2E9C-101B-9397-08002B2CF9AE}" pid="190" name="FSC#BAFUBDO@15.1700:Auskunft4">
    <vt:lpwstr/>
  </property>
  <property fmtid="{D5CDD505-2E9C-101B-9397-08002B2CF9AE}" pid="191" name="FSC#BAFUBDO@15.1700:Auskunftgeber">
    <vt:lpwstr/>
  </property>
  <property fmtid="{D5CDD505-2E9C-101B-9397-08002B2CF9AE}" pid="192" name="FSC#BAFUBDO@15.1700:Abteilung_neu">
    <vt:lpwstr/>
  </property>
  <property fmtid="{D5CDD505-2E9C-101B-9397-08002B2CF9AE}" pid="193" name="FSC#BAFUBDO@15.1700:Thema">
    <vt:lpwstr/>
  </property>
  <property fmtid="{D5CDD505-2E9C-101B-9397-08002B2CF9AE}" pid="194" name="FSC#BAFUBDO@15.1700:Ressort">
    <vt:lpwstr/>
  </property>
  <property fmtid="{D5CDD505-2E9C-101B-9397-08002B2CF9AE}" pid="195" name="FSC#BAFUBDO@15.1700:Antwort_bis">
    <vt:lpwstr/>
  </property>
  <property fmtid="{D5CDD505-2E9C-101B-9397-08002B2CF9AE}" pid="196" name="FSC#BAFUBDO@15.1700:Medium">
    <vt:lpwstr/>
  </property>
  <property fmtid="{D5CDD505-2E9C-101B-9397-08002B2CF9AE}" pid="197" name="FSC#BAFUBDO@15.1700:Journalist_Email">
    <vt:lpwstr/>
  </property>
  <property fmtid="{D5CDD505-2E9C-101B-9397-08002B2CF9AE}" pid="198" name="FSC#BAFUBDO@15.1700:Journalist_Tel">
    <vt:lpwstr/>
  </property>
  <property fmtid="{D5CDD505-2E9C-101B-9397-08002B2CF9AE}" pid="199" name="FSC#BAFUBDO@15.1700:Journalist">
    <vt:lpwstr/>
  </property>
  <property fmtid="{D5CDD505-2E9C-101B-9397-08002B2CF9AE}" pid="200" name="FSC#BAFUBDO@15.1700:Eingang_per">
    <vt:lpwstr/>
  </property>
  <property fmtid="{D5CDD505-2E9C-101B-9397-08002B2CF9AE}" pid="201" name="FSC#BAFUBDO@15.1700:MedienDatum">
    <vt:lpwstr/>
  </property>
  <property fmtid="{D5CDD505-2E9C-101B-9397-08002B2CF9AE}" pid="202" name="FSC#BAFUBDO@15.1700:Anruf_Empfaenger">
    <vt:lpwstr/>
  </property>
  <property fmtid="{D5CDD505-2E9C-101B-9397-08002B2CF9AE}" pid="203" name="FSC#BAFUBDO@15.1700:Ihr_Zeichen">
    <vt:lpwstr/>
  </property>
  <property fmtid="{D5CDD505-2E9C-101B-9397-08002B2CF9AE}" pid="204" name="FSC#BAFUBDO@15.1700:Kontext1">
    <vt:lpwstr/>
  </property>
  <property fmtid="{D5CDD505-2E9C-101B-9397-08002B2CF9AE}" pid="205" name="FSC#BAFUBDO@15.1700:Auftraggeber_Name">
    <vt:lpwstr/>
  </property>
  <property fmtid="{D5CDD505-2E9C-101B-9397-08002B2CF9AE}" pid="206" name="FSC#BAFUBDO@15.1700:Auftraggeber_Vorname">
    <vt:lpwstr/>
  </property>
  <property fmtid="{D5CDD505-2E9C-101B-9397-08002B2CF9AE}" pid="207" name="FSC#BAFUBDO@15.1700:Auftraggeber_Email">
    <vt:lpwstr/>
  </property>
  <property fmtid="{D5CDD505-2E9C-101B-9397-08002B2CF9AE}" pid="208" name="FSC#BAFUBDO@15.1700:Auftraggeber_Tel">
    <vt:lpwstr/>
  </property>
  <property fmtid="{D5CDD505-2E9C-101B-9397-08002B2CF9AE}" pid="209" name="FSC#BAFUBDO@15.1700:Zirkulation_Dat">
    <vt:lpwstr/>
  </property>
  <property fmtid="{D5CDD505-2E9C-101B-9397-08002B2CF9AE}" pid="210" name="FSC#BAFUBDO@15.1700:SubAbs_Zeichen">
    <vt:lpwstr>KRU</vt:lpwstr>
  </property>
  <property fmtid="{D5CDD505-2E9C-101B-9397-08002B2CF9AE}" pid="211" name="FSC#BAFUBDO@15.1700:Abs_Funktion">
    <vt:lpwstr/>
  </property>
  <property fmtid="{D5CDD505-2E9C-101B-9397-08002B2CF9AE}" pid="212" name="FSC#BAFUBDO@15.1700:Abs2_Funktion">
    <vt:lpwstr/>
  </property>
  <property fmtid="{D5CDD505-2E9C-101B-9397-08002B2CF9AE}" pid="213" name="FSC#UVEKCFG@15.1700:Function">
    <vt:lpwstr/>
  </property>
  <property fmtid="{D5CDD505-2E9C-101B-9397-08002B2CF9AE}" pid="214" name="FSC#UVEKCFG@15.1700:FileRespOrg">
    <vt:lpwstr>Wald (Wald)</vt:lpwstr>
  </property>
  <property fmtid="{D5CDD505-2E9C-101B-9397-08002B2CF9AE}" pid="215" name="FSC#UVEKCFG@15.1700:DefaultGroupFileResponsible">
    <vt:lpwstr/>
  </property>
  <property fmtid="{D5CDD505-2E9C-101B-9397-08002B2CF9AE}" pid="216" name="FSC#UVEKCFG@15.1700:FileRespFunction">
    <vt:lpwstr/>
  </property>
  <property fmtid="{D5CDD505-2E9C-101B-9397-08002B2CF9AE}" pid="217" name="FSC#UVEKCFG@15.1700:AssignedClassification">
    <vt:lpwstr/>
  </property>
  <property fmtid="{D5CDD505-2E9C-101B-9397-08002B2CF9AE}" pid="218" name="FSC#UVEKCFG@15.1700:AssignedClassificationCode">
    <vt:lpwstr>COO.1.1001.1.137854</vt:lpwstr>
  </property>
  <property fmtid="{D5CDD505-2E9C-101B-9397-08002B2CF9AE}" pid="219" name="FSC#UVEKCFG@15.1700:FileResponsible">
    <vt:lpwstr/>
  </property>
  <property fmtid="{D5CDD505-2E9C-101B-9397-08002B2CF9AE}" pid="220" name="FSC#UVEKCFG@15.1700:FileResponsibleTel">
    <vt:lpwstr/>
  </property>
  <property fmtid="{D5CDD505-2E9C-101B-9397-08002B2CF9AE}" pid="221" name="FSC#UVEKCFG@15.1700:FileResponsibleEmail">
    <vt:lpwstr/>
  </property>
  <property fmtid="{D5CDD505-2E9C-101B-9397-08002B2CF9AE}" pid="222" name="FSC#UVEKCFG@15.1700:FileResponsibleFax">
    <vt:lpwstr/>
  </property>
  <property fmtid="{D5CDD505-2E9C-101B-9397-08002B2CF9AE}" pid="223" name="FSC#UVEKCFG@15.1700:FileResponsibleAddress">
    <vt:lpwstr/>
  </property>
  <property fmtid="{D5CDD505-2E9C-101B-9397-08002B2CF9AE}" pid="224" name="FSC#UVEKCFG@15.1700:FileResponsibleStreet">
    <vt:lpwstr/>
  </property>
  <property fmtid="{D5CDD505-2E9C-101B-9397-08002B2CF9AE}" pid="225" name="FSC#UVEKCFG@15.1700:FileResponsiblezipcode">
    <vt:lpwstr/>
  </property>
  <property fmtid="{D5CDD505-2E9C-101B-9397-08002B2CF9AE}" pid="226" name="FSC#UVEKCFG@15.1700:FileResponsiblecity">
    <vt:lpwstr/>
  </property>
  <property fmtid="{D5CDD505-2E9C-101B-9397-08002B2CF9AE}" pid="227" name="FSC#UVEKCFG@15.1700:FileResponsibleAbbreviation">
    <vt:lpwstr/>
  </property>
  <property fmtid="{D5CDD505-2E9C-101B-9397-08002B2CF9AE}" pid="228" name="FSC#UVEKCFG@15.1700:FileRespOrgHome">
    <vt:lpwstr/>
  </property>
  <property fmtid="{D5CDD505-2E9C-101B-9397-08002B2CF9AE}" pid="229" name="FSC#UVEKCFG@15.1700:CurrUserAbbreviation">
    <vt:lpwstr>CS</vt:lpwstr>
  </property>
  <property fmtid="{D5CDD505-2E9C-101B-9397-08002B2CF9AE}" pid="230" name="FSC#UVEKCFG@15.1700:CategoryReference">
    <vt:lpwstr>467.82</vt:lpwstr>
  </property>
  <property fmtid="{D5CDD505-2E9C-101B-9397-08002B2CF9AE}" pid="231" name="FSC#UVEKCFG@15.1700:cooAddress">
    <vt:lpwstr>COO.2002.100.2.10127878</vt:lpwstr>
  </property>
  <property fmtid="{D5CDD505-2E9C-101B-9397-08002B2CF9AE}" pid="232" name="FSC#UVEKCFG@15.1700:sleeveFileReference">
    <vt:lpwstr/>
  </property>
  <property fmtid="{D5CDD505-2E9C-101B-9397-08002B2CF9AE}" pid="233" name="FSC#UVEKCFG@15.1700:BureauName">
    <vt:lpwstr>Bundesamt für Umwelt</vt:lpwstr>
  </property>
  <property fmtid="{D5CDD505-2E9C-101B-9397-08002B2CF9AE}" pid="234" name="FSC#UVEKCFG@15.1700:BureauShortName">
    <vt:lpwstr>BAFU</vt:lpwstr>
  </property>
  <property fmtid="{D5CDD505-2E9C-101B-9397-08002B2CF9AE}" pid="235" name="FSC#UVEKCFG@15.1700:BureauWebsite">
    <vt:lpwstr>www.bafu.admin.ch</vt:lpwstr>
  </property>
  <property fmtid="{D5CDD505-2E9C-101B-9397-08002B2CF9AE}" pid="236" name="FSC#UVEKCFG@15.1700:SubFileTitle">
    <vt:lpwstr>20190130_CHM_Woodrise f</vt:lpwstr>
  </property>
  <property fmtid="{D5CDD505-2E9C-101B-9397-08002B2CF9AE}" pid="237" name="FSC#UVEKCFG@15.1700:ForeignNumber">
    <vt:lpwstr/>
  </property>
  <property fmtid="{D5CDD505-2E9C-101B-9397-08002B2CF9AE}" pid="238" name="FSC#UVEKCFG@15.1700:Amtstitel">
    <vt:lpwstr/>
  </property>
  <property fmtid="{D5CDD505-2E9C-101B-9397-08002B2CF9AE}" pid="239" name="FSC#UVEKCFG@15.1700:ZusendungAm">
    <vt:lpwstr/>
  </property>
  <property fmtid="{D5CDD505-2E9C-101B-9397-08002B2CF9AE}" pid="240" name="FSC#UVEKCFG@15.1700:SignerLeft">
    <vt:lpwstr/>
  </property>
  <property fmtid="{D5CDD505-2E9C-101B-9397-08002B2CF9AE}" pid="241" name="FSC#UVEKCFG@15.1700:SignerRight">
    <vt:lpwstr/>
  </property>
  <property fmtid="{D5CDD505-2E9C-101B-9397-08002B2CF9AE}" pid="242" name="FSC#UVEKCFG@15.1700:SignerLeftJobTitle">
    <vt:lpwstr/>
  </property>
  <property fmtid="{D5CDD505-2E9C-101B-9397-08002B2CF9AE}" pid="243" name="FSC#UVEKCFG@15.1700:SignerRightJobTitle">
    <vt:lpwstr/>
  </property>
  <property fmtid="{D5CDD505-2E9C-101B-9397-08002B2CF9AE}" pid="244" name="FSC#UVEKCFG@15.1700:SignerLeftFunction">
    <vt:lpwstr/>
  </property>
  <property fmtid="{D5CDD505-2E9C-101B-9397-08002B2CF9AE}" pid="245" name="FSC#UVEKCFG@15.1700:SignerRightFunction">
    <vt:lpwstr/>
  </property>
  <property fmtid="{D5CDD505-2E9C-101B-9397-08002B2CF9AE}" pid="246" name="FSC#UVEKCFG@15.1700:SignerLeftUserRoleGroup">
    <vt:lpwstr/>
  </property>
  <property fmtid="{D5CDD505-2E9C-101B-9397-08002B2CF9AE}" pid="247" name="FSC#UVEKCFG@15.1700:SignerRightUserRoleGroup">
    <vt:lpwstr/>
  </property>
  <property fmtid="{D5CDD505-2E9C-101B-9397-08002B2CF9AE}" pid="248" name="FSC#UVEKCFG@15.1700:DocumentNumber">
    <vt:lpwstr>S051-1163</vt:lpwstr>
  </property>
  <property fmtid="{D5CDD505-2E9C-101B-9397-08002B2CF9AE}" pid="249" name="FSC#UVEKCFG@15.1700:AssignmentNumber">
    <vt:lpwstr/>
  </property>
  <property fmtid="{D5CDD505-2E9C-101B-9397-08002B2CF9AE}" pid="250" name="FSC#UVEKCFG@15.1700:EM_Personal">
    <vt:lpwstr/>
  </property>
  <property fmtid="{D5CDD505-2E9C-101B-9397-08002B2CF9AE}" pid="251" name="FSC#UVEKCFG@15.1700:EM_Geschlecht">
    <vt:lpwstr/>
  </property>
  <property fmtid="{D5CDD505-2E9C-101B-9397-08002B2CF9AE}" pid="252" name="FSC#UVEKCFG@15.1700:EM_GebDatum">
    <vt:lpwstr/>
  </property>
  <property fmtid="{D5CDD505-2E9C-101B-9397-08002B2CF9AE}" pid="253" name="FSC#UVEKCFG@15.1700:EM_Funktion">
    <vt:lpwstr/>
  </property>
  <property fmtid="{D5CDD505-2E9C-101B-9397-08002B2CF9AE}" pid="254" name="FSC#UVEKCFG@15.1700:EM_Beruf">
    <vt:lpwstr/>
  </property>
  <property fmtid="{D5CDD505-2E9C-101B-9397-08002B2CF9AE}" pid="255" name="FSC#UVEKCFG@15.1700:EM_SVNR">
    <vt:lpwstr/>
  </property>
  <property fmtid="{D5CDD505-2E9C-101B-9397-08002B2CF9AE}" pid="256" name="FSC#UVEKCFG@15.1700:EM_Familienstand">
    <vt:lpwstr/>
  </property>
  <property fmtid="{D5CDD505-2E9C-101B-9397-08002B2CF9AE}" pid="257" name="FSC#UVEKCFG@15.1700:EM_Muttersprache">
    <vt:lpwstr/>
  </property>
  <property fmtid="{D5CDD505-2E9C-101B-9397-08002B2CF9AE}" pid="258" name="FSC#UVEKCFG@15.1700:EM_Geboren_in">
    <vt:lpwstr/>
  </property>
  <property fmtid="{D5CDD505-2E9C-101B-9397-08002B2CF9AE}" pid="259" name="FSC#UVEKCFG@15.1700:EM_Briefanrede">
    <vt:lpwstr/>
  </property>
  <property fmtid="{D5CDD505-2E9C-101B-9397-08002B2CF9AE}" pid="260" name="FSC#UVEKCFG@15.1700:EM_Kommunikationssprache">
    <vt:lpwstr/>
  </property>
  <property fmtid="{D5CDD505-2E9C-101B-9397-08002B2CF9AE}" pid="261" name="FSC#UVEKCFG@15.1700:EM_Webseite">
    <vt:lpwstr/>
  </property>
  <property fmtid="{D5CDD505-2E9C-101B-9397-08002B2CF9AE}" pid="262" name="FSC#UVEKCFG@15.1700:EM_TelNr_Business">
    <vt:lpwstr/>
  </property>
  <property fmtid="{D5CDD505-2E9C-101B-9397-08002B2CF9AE}" pid="263" name="FSC#UVEKCFG@15.1700:EM_TelNr_Private">
    <vt:lpwstr/>
  </property>
  <property fmtid="{D5CDD505-2E9C-101B-9397-08002B2CF9AE}" pid="264" name="FSC#UVEKCFG@15.1700:EM_TelNr_Mobile">
    <vt:lpwstr/>
  </property>
  <property fmtid="{D5CDD505-2E9C-101B-9397-08002B2CF9AE}" pid="265" name="FSC#UVEKCFG@15.1700:EM_TelNr_Other">
    <vt:lpwstr/>
  </property>
  <property fmtid="{D5CDD505-2E9C-101B-9397-08002B2CF9AE}" pid="266" name="FSC#UVEKCFG@15.1700:EM_TelNr_Fax">
    <vt:lpwstr/>
  </property>
  <property fmtid="{D5CDD505-2E9C-101B-9397-08002B2CF9AE}" pid="267" name="FSC#UVEKCFG@15.1700:EM_EMail1">
    <vt:lpwstr/>
  </property>
  <property fmtid="{D5CDD505-2E9C-101B-9397-08002B2CF9AE}" pid="268" name="FSC#UVEKCFG@15.1700:EM_EMail2">
    <vt:lpwstr/>
  </property>
  <property fmtid="{D5CDD505-2E9C-101B-9397-08002B2CF9AE}" pid="269" name="FSC#UVEKCFG@15.1700:EM_EMail3">
    <vt:lpwstr/>
  </property>
  <property fmtid="{D5CDD505-2E9C-101B-9397-08002B2CF9AE}" pid="270" name="FSC#UVEKCFG@15.1700:EM_Name">
    <vt:lpwstr/>
  </property>
  <property fmtid="{D5CDD505-2E9C-101B-9397-08002B2CF9AE}" pid="271" name="FSC#UVEKCFG@15.1700:EM_UID">
    <vt:lpwstr/>
  </property>
  <property fmtid="{D5CDD505-2E9C-101B-9397-08002B2CF9AE}" pid="272" name="FSC#UVEKCFG@15.1700:EM_Rechtsform">
    <vt:lpwstr/>
  </property>
  <property fmtid="{D5CDD505-2E9C-101B-9397-08002B2CF9AE}" pid="273" name="FSC#UVEKCFG@15.1700:EM_Klassifizierung">
    <vt:lpwstr/>
  </property>
  <property fmtid="{D5CDD505-2E9C-101B-9397-08002B2CF9AE}" pid="274" name="FSC#UVEKCFG@15.1700:EM_Gruendungsjahr">
    <vt:lpwstr/>
  </property>
  <property fmtid="{D5CDD505-2E9C-101B-9397-08002B2CF9AE}" pid="275" name="FSC#UVEKCFG@15.1700:EM_Versandart">
    <vt:lpwstr>B-Post</vt:lpwstr>
  </property>
  <property fmtid="{D5CDD505-2E9C-101B-9397-08002B2CF9AE}" pid="276" name="FSC#UVEKCFG@15.1700:EM_Versandvermek">
    <vt:lpwstr/>
  </property>
  <property fmtid="{D5CDD505-2E9C-101B-9397-08002B2CF9AE}" pid="277" name="FSC#UVEKCFG@15.1700:EM_Anrede">
    <vt:lpwstr/>
  </property>
  <property fmtid="{D5CDD505-2E9C-101B-9397-08002B2CF9AE}" pid="278" name="FSC#UVEKCFG@15.1700:EM_Titel">
    <vt:lpwstr/>
  </property>
  <property fmtid="{D5CDD505-2E9C-101B-9397-08002B2CF9AE}" pid="279" name="FSC#UVEKCFG@15.1700:EM_Nachgestellter_Titel">
    <vt:lpwstr/>
  </property>
  <property fmtid="{D5CDD505-2E9C-101B-9397-08002B2CF9AE}" pid="280" name="FSC#UVEKCFG@15.1700:EM_Vorname">
    <vt:lpwstr/>
  </property>
  <property fmtid="{D5CDD505-2E9C-101B-9397-08002B2CF9AE}" pid="281" name="FSC#UVEKCFG@15.1700:EM_Nachname">
    <vt:lpwstr/>
  </property>
  <property fmtid="{D5CDD505-2E9C-101B-9397-08002B2CF9AE}" pid="282" name="FSC#UVEKCFG@15.1700:EM_Kurzbezeichnung">
    <vt:lpwstr/>
  </property>
  <property fmtid="{D5CDD505-2E9C-101B-9397-08002B2CF9AE}" pid="283" name="FSC#UVEKCFG@15.1700:EM_Organisations_Zeile_1">
    <vt:lpwstr/>
  </property>
  <property fmtid="{D5CDD505-2E9C-101B-9397-08002B2CF9AE}" pid="284" name="FSC#UVEKCFG@15.1700:EM_Organisations_Zeile_2">
    <vt:lpwstr/>
  </property>
  <property fmtid="{D5CDD505-2E9C-101B-9397-08002B2CF9AE}" pid="285" name="FSC#UVEKCFG@15.1700:EM_Organisations_Zeile_3">
    <vt:lpwstr/>
  </property>
  <property fmtid="{D5CDD505-2E9C-101B-9397-08002B2CF9AE}" pid="286" name="FSC#UVEKCFG@15.1700:EM_Strasse">
    <vt:lpwstr/>
  </property>
  <property fmtid="{D5CDD505-2E9C-101B-9397-08002B2CF9AE}" pid="287" name="FSC#UVEKCFG@15.1700:EM_Hausnummer">
    <vt:lpwstr/>
  </property>
  <property fmtid="{D5CDD505-2E9C-101B-9397-08002B2CF9AE}" pid="288" name="FSC#UVEKCFG@15.1700:EM_Strasse2">
    <vt:lpwstr/>
  </property>
  <property fmtid="{D5CDD505-2E9C-101B-9397-08002B2CF9AE}" pid="289" name="FSC#UVEKCFG@15.1700:EM_Hausnummer_Zusatz">
    <vt:lpwstr/>
  </property>
  <property fmtid="{D5CDD505-2E9C-101B-9397-08002B2CF9AE}" pid="290" name="FSC#UVEKCFG@15.1700:EM_Postfach">
    <vt:lpwstr/>
  </property>
  <property fmtid="{D5CDD505-2E9C-101B-9397-08002B2CF9AE}" pid="291" name="FSC#UVEKCFG@15.1700:EM_PLZ">
    <vt:lpwstr/>
  </property>
  <property fmtid="{D5CDD505-2E9C-101B-9397-08002B2CF9AE}" pid="292" name="FSC#UVEKCFG@15.1700:EM_Ort">
    <vt:lpwstr/>
  </property>
  <property fmtid="{D5CDD505-2E9C-101B-9397-08002B2CF9AE}" pid="293" name="FSC#UVEKCFG@15.1700:EM_Land">
    <vt:lpwstr/>
  </property>
  <property fmtid="{D5CDD505-2E9C-101B-9397-08002B2CF9AE}" pid="294" name="FSC#UVEKCFG@15.1700:EM_E_Mail_Adresse">
    <vt:lpwstr/>
  </property>
  <property fmtid="{D5CDD505-2E9C-101B-9397-08002B2CF9AE}" pid="295" name="FSC#UVEKCFG@15.1700:EM_Funktionsbezeichnung">
    <vt:lpwstr/>
  </property>
  <property fmtid="{D5CDD505-2E9C-101B-9397-08002B2CF9AE}" pid="296" name="FSC#UVEKCFG@15.1700:EM_Serienbrieffeld_1">
    <vt:lpwstr/>
  </property>
  <property fmtid="{D5CDD505-2E9C-101B-9397-08002B2CF9AE}" pid="297" name="FSC#UVEKCFG@15.1700:EM_Serienbrieffeld_2">
    <vt:lpwstr/>
  </property>
  <property fmtid="{D5CDD505-2E9C-101B-9397-08002B2CF9AE}" pid="298" name="FSC#UVEKCFG@15.1700:EM_Serienbrieffeld_3">
    <vt:lpwstr/>
  </property>
  <property fmtid="{D5CDD505-2E9C-101B-9397-08002B2CF9AE}" pid="299" name="FSC#UVEKCFG@15.1700:EM_Serienbrieffeld_4">
    <vt:lpwstr/>
  </property>
  <property fmtid="{D5CDD505-2E9C-101B-9397-08002B2CF9AE}" pid="300" name="FSC#UVEKCFG@15.1700:EM_Serienbrieffeld_5">
    <vt:lpwstr/>
  </property>
  <property fmtid="{D5CDD505-2E9C-101B-9397-08002B2CF9AE}" pid="301" name="FSC#UVEKCFG@15.1700:EM_Address">
    <vt:lpwstr/>
  </property>
  <property fmtid="{D5CDD505-2E9C-101B-9397-08002B2CF9AE}" pid="302" name="FSC#UVEKCFG@15.1700:Abs_Nachname">
    <vt:lpwstr/>
  </property>
  <property fmtid="{D5CDD505-2E9C-101B-9397-08002B2CF9AE}" pid="303" name="FSC#UVEKCFG@15.1700:Abs_Vorname">
    <vt:lpwstr/>
  </property>
  <property fmtid="{D5CDD505-2E9C-101B-9397-08002B2CF9AE}" pid="304" name="FSC#UVEKCFG@15.1700:Abs_Zeichen">
    <vt:lpwstr/>
  </property>
  <property fmtid="{D5CDD505-2E9C-101B-9397-08002B2CF9AE}" pid="305" name="FSC#UVEKCFG@15.1700:Anrede">
    <vt:lpwstr/>
  </property>
  <property fmtid="{D5CDD505-2E9C-101B-9397-08002B2CF9AE}" pid="306" name="FSC#UVEKCFG@15.1700:EM_Versandartspez">
    <vt:lpwstr/>
  </property>
  <property fmtid="{D5CDD505-2E9C-101B-9397-08002B2CF9AE}" pid="307" name="FSC#UVEKCFG@15.1700:Briefdatum">
    <vt:lpwstr>29.01.2019</vt:lpwstr>
  </property>
  <property fmtid="{D5CDD505-2E9C-101B-9397-08002B2CF9AE}" pid="308" name="FSC#UVEKCFG@15.1700:Empf_Zeichen">
    <vt:lpwstr/>
  </property>
  <property fmtid="{D5CDD505-2E9C-101B-9397-08002B2CF9AE}" pid="309" name="FSC#UVEKCFG@15.1700:FilialePLZ">
    <vt:lpwstr/>
  </property>
  <property fmtid="{D5CDD505-2E9C-101B-9397-08002B2CF9AE}" pid="310" name="FSC#UVEKCFG@15.1700:Gegenstand">
    <vt:lpwstr>20190130_CHM_Woodrise f</vt:lpwstr>
  </property>
  <property fmtid="{D5CDD505-2E9C-101B-9397-08002B2CF9AE}" pid="311" name="FSC#UVEKCFG@15.1700:Nummer">
    <vt:lpwstr>S051-1163</vt:lpwstr>
  </property>
  <property fmtid="{D5CDD505-2E9C-101B-9397-08002B2CF9AE}" pid="312" name="FSC#UVEKCFG@15.1700:Unterschrift_Nachname">
    <vt:lpwstr/>
  </property>
  <property fmtid="{D5CDD505-2E9C-101B-9397-08002B2CF9AE}" pid="313" name="FSC#UVEKCFG@15.1700:Unterschrift_Vorname">
    <vt:lpwstr/>
  </property>
  <property fmtid="{D5CDD505-2E9C-101B-9397-08002B2CF9AE}" pid="314" name="FSC#COOELAK@1.1001:IncomingNumber">
    <vt:lpwstr/>
  </property>
  <property fmtid="{D5CDD505-2E9C-101B-9397-08002B2CF9AE}" pid="315" name="FSC#COOELAK@1.1001:IncomingSubject">
    <vt:lpwstr/>
  </property>
  <property fmtid="{D5CDD505-2E9C-101B-9397-08002B2CF9AE}" pid="316" name="FSC#COOELAK@1.1001:ProcessResponsible">
    <vt:lpwstr/>
  </property>
  <property fmtid="{D5CDD505-2E9C-101B-9397-08002B2CF9AE}" pid="317" name="FSC#COOELAK@1.1001:ProcessResponsiblePhone">
    <vt:lpwstr/>
  </property>
  <property fmtid="{D5CDD505-2E9C-101B-9397-08002B2CF9AE}" pid="318" name="FSC#COOELAK@1.1001:ProcessResponsibleMail">
    <vt:lpwstr/>
  </property>
  <property fmtid="{D5CDD505-2E9C-101B-9397-08002B2CF9AE}" pid="319" name="FSC#COOELAK@1.1001:ProcessResponsibleFax">
    <vt:lpwstr/>
  </property>
  <property fmtid="{D5CDD505-2E9C-101B-9397-08002B2CF9AE}" pid="320" name="FSC#COOELAK@1.1001:ApproverFirstName">
    <vt:lpwstr/>
  </property>
  <property fmtid="{D5CDD505-2E9C-101B-9397-08002B2CF9AE}" pid="321" name="FSC#COOELAK@1.1001:ApproverSurName">
    <vt:lpwstr/>
  </property>
  <property fmtid="{D5CDD505-2E9C-101B-9397-08002B2CF9AE}" pid="322" name="FSC#COOELAK@1.1001:ApproverTitle">
    <vt:lpwstr/>
  </property>
  <property fmtid="{D5CDD505-2E9C-101B-9397-08002B2CF9AE}" pid="323" name="FSC#COOELAK@1.1001:ExternalDate">
    <vt:lpwstr/>
  </property>
  <property fmtid="{D5CDD505-2E9C-101B-9397-08002B2CF9AE}" pid="324" name="FSC#COOELAK@1.1001:SettlementApprovedAt">
    <vt:lpwstr/>
  </property>
  <property fmtid="{D5CDD505-2E9C-101B-9397-08002B2CF9AE}" pid="325" name="FSC#COOELAK@1.1001:BaseNumber">
    <vt:lpwstr>467.82</vt:lpwstr>
  </property>
  <property fmtid="{D5CDD505-2E9C-101B-9397-08002B2CF9AE}" pid="326" name="FSC#COOELAK@1.1001:CurrentUserRolePos">
    <vt:lpwstr>Sachbearbeiter/in</vt:lpwstr>
  </property>
  <property fmtid="{D5CDD505-2E9C-101B-9397-08002B2CF9AE}" pid="327" name="FSC#COOELAK@1.1001:CurrentUserEmail">
    <vt:lpwstr>Claire-Lise.Suter@bafu.admin.ch</vt:lpwstr>
  </property>
  <property fmtid="{D5CDD505-2E9C-101B-9397-08002B2CF9AE}" pid="328" name="FSC#ATSTATECFG@1.1001:Office">
    <vt:lpwstr/>
  </property>
  <property fmtid="{D5CDD505-2E9C-101B-9397-08002B2CF9AE}" pid="329" name="FSC#ATSTATECFG@1.1001:Agent">
    <vt:lpwstr/>
  </property>
  <property fmtid="{D5CDD505-2E9C-101B-9397-08002B2CF9AE}" pid="330" name="FSC#ATSTATECFG@1.1001:AgentPhone">
    <vt:lpwstr/>
  </property>
  <property fmtid="{D5CDD505-2E9C-101B-9397-08002B2CF9AE}" pid="331" name="FSC#ATSTATECFG@1.1001:DepartmentFax">
    <vt:lpwstr/>
  </property>
  <property fmtid="{D5CDD505-2E9C-101B-9397-08002B2CF9AE}" pid="332" name="FSC#ATSTATECFG@1.1001:DepartmentEmail">
    <vt:lpwstr/>
  </property>
  <property fmtid="{D5CDD505-2E9C-101B-9397-08002B2CF9AE}" pid="333" name="FSC#ATSTATECFG@1.1001:SubfileDate">
    <vt:lpwstr/>
  </property>
  <property fmtid="{D5CDD505-2E9C-101B-9397-08002B2CF9AE}" pid="334" name="FSC#ATSTATECFG@1.1001:SubfileSubject">
    <vt:lpwstr>FM_2019.01-081_20190130_CHM_Woodrise</vt:lpwstr>
  </property>
  <property fmtid="{D5CDD505-2E9C-101B-9397-08002B2CF9AE}" pid="335" name="FSC#ATSTATECFG@1.1001:DepartmentZipCode">
    <vt:lpwstr/>
  </property>
  <property fmtid="{D5CDD505-2E9C-101B-9397-08002B2CF9AE}" pid="336" name="FSC#ATSTATECFG@1.1001:DepartmentCountry">
    <vt:lpwstr/>
  </property>
  <property fmtid="{D5CDD505-2E9C-101B-9397-08002B2CF9AE}" pid="337" name="FSC#ATSTATECFG@1.1001:DepartmentCity">
    <vt:lpwstr/>
  </property>
  <property fmtid="{D5CDD505-2E9C-101B-9397-08002B2CF9AE}" pid="338" name="FSC#ATSTATECFG@1.1001:DepartmentStreet">
    <vt:lpwstr/>
  </property>
  <property fmtid="{D5CDD505-2E9C-101B-9397-08002B2CF9AE}" pid="339" name="FSC#ATSTATECFG@1.1001:DepartmentDVR">
    <vt:lpwstr/>
  </property>
  <property fmtid="{D5CDD505-2E9C-101B-9397-08002B2CF9AE}" pid="340" name="FSC#ATSTATECFG@1.1001:DepartmentUID">
    <vt:lpwstr/>
  </property>
  <property fmtid="{D5CDD505-2E9C-101B-9397-08002B2CF9AE}" pid="341" name="FSC#ATSTATECFG@1.1001:SubfileReference">
    <vt:lpwstr>467.82-00004/00007/00002/00002/00014</vt:lpwstr>
  </property>
  <property fmtid="{D5CDD505-2E9C-101B-9397-08002B2CF9AE}" pid="342" name="FSC#ATSTATECFG@1.1001:Clause">
    <vt:lpwstr/>
  </property>
  <property fmtid="{D5CDD505-2E9C-101B-9397-08002B2CF9AE}" pid="343" name="FSC#ATSTATECFG@1.1001:ApprovedSignature">
    <vt:lpwstr/>
  </property>
  <property fmtid="{D5CDD505-2E9C-101B-9397-08002B2CF9AE}" pid="344" name="FSC#ATSTATECFG@1.1001:BankAccount">
    <vt:lpwstr/>
  </property>
  <property fmtid="{D5CDD505-2E9C-101B-9397-08002B2CF9AE}" pid="345" name="FSC#ATSTATECFG@1.1001:BankAccountOwner">
    <vt:lpwstr/>
  </property>
  <property fmtid="{D5CDD505-2E9C-101B-9397-08002B2CF9AE}" pid="346" name="FSC#ATSTATECFG@1.1001:BankInstitute">
    <vt:lpwstr/>
  </property>
  <property fmtid="{D5CDD505-2E9C-101B-9397-08002B2CF9AE}" pid="347" name="FSC#ATSTATECFG@1.1001:BankAccountID">
    <vt:lpwstr/>
  </property>
  <property fmtid="{D5CDD505-2E9C-101B-9397-08002B2CF9AE}" pid="348" name="FSC#ATSTATECFG@1.1001:BankAccountIBAN">
    <vt:lpwstr/>
  </property>
  <property fmtid="{D5CDD505-2E9C-101B-9397-08002B2CF9AE}" pid="349" name="FSC#ATSTATECFG@1.1001:BankAccountBIC">
    <vt:lpwstr/>
  </property>
  <property fmtid="{D5CDD505-2E9C-101B-9397-08002B2CF9AE}" pid="350" name="FSC#ATSTATECFG@1.1001:BankName">
    <vt:lpwstr/>
  </property>
  <property fmtid="{D5CDD505-2E9C-101B-9397-08002B2CF9AE}" pid="351" name="FSC#FSCFOLIO@1.1001:docpropproject">
    <vt:lpwstr/>
  </property>
  <property fmtid="{D5CDD505-2E9C-101B-9397-08002B2CF9AE}" pid="352" name="FSC#UVEKCFG@15.1700:FileResponsibleStreetPostal">
    <vt:lpwstr/>
  </property>
  <property fmtid="{D5CDD505-2E9C-101B-9397-08002B2CF9AE}" pid="353" name="FSC#UVEKCFG@15.1700:FileResponsiblezipcodePostal">
    <vt:lpwstr/>
  </property>
  <property fmtid="{D5CDD505-2E9C-101B-9397-08002B2CF9AE}" pid="354" name="FSC#UVEKCFG@15.1700:FileResponsiblecityPostal">
    <vt:lpwstr/>
  </property>
  <property fmtid="{D5CDD505-2E9C-101B-9397-08002B2CF9AE}" pid="355" name="FSC#UVEKCFG@15.1700:FileResponsibleStreetInvoice">
    <vt:lpwstr/>
  </property>
  <property fmtid="{D5CDD505-2E9C-101B-9397-08002B2CF9AE}" pid="356" name="FSC#UVEKCFG@15.1700:FileResponsiblezipcodeInvoice">
    <vt:lpwstr/>
  </property>
  <property fmtid="{D5CDD505-2E9C-101B-9397-08002B2CF9AE}" pid="357" name="FSC#UVEKCFG@15.1700:FileResponsiblecityInvoice">
    <vt:lpwstr/>
  </property>
  <property fmtid="{D5CDD505-2E9C-101B-9397-08002B2CF9AE}" pid="358" name="FSC#UVEKCFG@15.1700:ResponsibleDefaultRoleOrg">
    <vt:lpwstr/>
  </property>
  <property fmtid="{D5CDD505-2E9C-101B-9397-08002B2CF9AE}" pid="359" name="FSC#BAFUBDO@15.1700:Diff_TaetigkeitenStandorte_Nr">
    <vt:lpwstr/>
  </property>
  <property fmtid="{D5CDD505-2E9C-101B-9397-08002B2CF9AE}" pid="360" name="FSC#BAFUBDO@15.1700:Beschaffungsstelle">
    <vt:lpwstr/>
  </property>
</Properties>
</file>