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7" r:id="rId2"/>
  </p:sldMasterIdLst>
  <p:notesMasterIdLst>
    <p:notesMasterId r:id="rId40"/>
  </p:notesMasterIdLst>
  <p:handoutMasterIdLst>
    <p:handoutMasterId r:id="rId41"/>
  </p:handoutMasterIdLst>
  <p:sldIdLst>
    <p:sldId id="266" r:id="rId3"/>
    <p:sldId id="334" r:id="rId4"/>
    <p:sldId id="381" r:id="rId5"/>
    <p:sldId id="307" r:id="rId6"/>
    <p:sldId id="382" r:id="rId7"/>
    <p:sldId id="344" r:id="rId8"/>
    <p:sldId id="383" r:id="rId9"/>
    <p:sldId id="386" r:id="rId10"/>
    <p:sldId id="384" r:id="rId11"/>
    <p:sldId id="314" r:id="rId12"/>
    <p:sldId id="407" r:id="rId13"/>
    <p:sldId id="413" r:id="rId14"/>
    <p:sldId id="387" r:id="rId15"/>
    <p:sldId id="341" r:id="rId16"/>
    <p:sldId id="385" r:id="rId17"/>
    <p:sldId id="388" r:id="rId18"/>
    <p:sldId id="380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408" r:id="rId29"/>
    <p:sldId id="409" r:id="rId30"/>
    <p:sldId id="410" r:id="rId31"/>
    <p:sldId id="411" r:id="rId32"/>
    <p:sldId id="402" r:id="rId33"/>
    <p:sldId id="403" r:id="rId34"/>
    <p:sldId id="412" r:id="rId35"/>
    <p:sldId id="405" r:id="rId36"/>
    <p:sldId id="406" r:id="rId37"/>
    <p:sldId id="327" r:id="rId38"/>
    <p:sldId id="300" r:id="rId39"/>
  </p:sldIdLst>
  <p:sldSz cx="12192000" cy="6858000"/>
  <p:notesSz cx="6797675" cy="9928225"/>
  <p:embeddedFontLst>
    <p:embeddedFont>
      <p:font typeface="Arial Black" panose="020B0A04020102020204" pitchFamily="34" charset="0"/>
      <p:bold r:id="rId42"/>
    </p:embeddedFont>
    <p:embeddedFont>
      <p:font typeface="Wingdings 3" panose="05040102010807070707" pitchFamily="18" charset="2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 - klassisch" id="{3E85E776-2EF4-4B48-A10A-D1E68A57AAD1}">
          <p14:sldIdLst/>
        </p14:section>
        <p14:section name="Titelfolien - geometrisch" id="{FF2FF6A4-3A35-4D03-BF27-CF35D32AE216}">
          <p14:sldIdLst>
            <p14:sldId id="266"/>
          </p14:sldIdLst>
        </p14:section>
        <p14:section name="Inhaltsfolien" id="{38C731F3-1DDF-4573-B707-D7CCDF46B2CF}">
          <p14:sldIdLst>
            <p14:sldId id="334"/>
            <p14:sldId id="381"/>
            <p14:sldId id="307"/>
            <p14:sldId id="382"/>
            <p14:sldId id="344"/>
            <p14:sldId id="383"/>
            <p14:sldId id="386"/>
            <p14:sldId id="384"/>
            <p14:sldId id="314"/>
            <p14:sldId id="407"/>
            <p14:sldId id="413"/>
            <p14:sldId id="387"/>
            <p14:sldId id="341"/>
            <p14:sldId id="385"/>
            <p14:sldId id="388"/>
            <p14:sldId id="380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408"/>
            <p14:sldId id="409"/>
            <p14:sldId id="410"/>
            <p14:sldId id="411"/>
            <p14:sldId id="402"/>
            <p14:sldId id="403"/>
            <p14:sldId id="412"/>
            <p14:sldId id="405"/>
            <p14:sldId id="406"/>
            <p14:sldId id="327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40"/>
    <a:srgbClr val="90D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84217" autoAdjust="0"/>
  </p:normalViewPr>
  <p:slideViewPr>
    <p:cSldViewPr showGuides="1">
      <p:cViewPr varScale="1">
        <p:scale>
          <a:sx n="93" d="100"/>
          <a:sy n="93" d="100"/>
        </p:scale>
        <p:origin x="6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howGuides="1">
      <p:cViewPr varScale="1">
        <p:scale>
          <a:sx n="77" d="100"/>
          <a:sy n="77" d="100"/>
        </p:scale>
        <p:origin x="32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CH" dirty="0" smtClean="0">
                <a:solidFill>
                  <a:schemeClr val="tx1"/>
                </a:solidFill>
              </a:rPr>
              <a:t>Endenergieverbrauch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de-CH" dirty="0" smtClean="0">
                <a:solidFill>
                  <a:schemeClr val="tx1"/>
                </a:solidFill>
              </a:rPr>
              <a:t>2016 </a:t>
            </a:r>
            <a:r>
              <a:rPr lang="de-CH" dirty="0">
                <a:solidFill>
                  <a:schemeClr val="tx1"/>
                </a:solidFill>
              </a:rPr>
              <a:t>(Total: 854300 TJ)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de-CH" sz="1400" b="1">
                <a:effectLst/>
              </a:rPr>
              <a:t>Liter Heizöl-Äquivalent pro m</a:t>
            </a:r>
            <a:r>
              <a:rPr lang="de-CH" sz="1400" b="1" baseline="30000">
                <a:effectLst/>
              </a:rPr>
              <a:t>2</a:t>
            </a:r>
            <a:r>
              <a:rPr lang="de-CH" sz="1400" b="1">
                <a:effectLst/>
              </a:rPr>
              <a:t> Energiebezugsfläche und Jahr</a:t>
            </a:r>
            <a:endParaRPr lang="de-CH" sz="14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de-CH" sz="1400"/>
          </a:p>
        </c:rich>
      </c:tx>
      <c:layout>
        <c:manualLayout>
          <c:xMode val="edge"/>
          <c:yMode val="edge"/>
          <c:x val="0"/>
          <c:y val="6.85880448877507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6350">
              <a:solidFill>
                <a:srgbClr val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0-4A27-B58E-4D71B48AD6F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0-4A27-B58E-4D71B48AD6F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0-4A27-B58E-4D71B48AD6F8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0000FF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0-4A27-B58E-4D71B48AD6F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10-4A27-B58E-4D71B48AD6F8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0070C0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10-4A27-B58E-4D71B48AD6F8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10-4A27-B58E-4D71B48AD6F8}"/>
              </c:ext>
            </c:extLst>
          </c:dPt>
          <c:dPt>
            <c:idx val="7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rgbClr val="FFFFFF"/>
                </a:bgClr>
              </a:patt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510-4A27-B58E-4D71B48AD6F8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510-4A27-B58E-4D71B48AD6F8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510-4A27-B58E-4D71B48AD6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Tabelle1!$B$4:$B$12</c:f>
              <c:strCache>
                <c:ptCount val="9"/>
                <c:pt idx="0">
                  <c:v>Üblicher
Neubau
1975</c:v>
                </c:pt>
                <c:pt idx="1">
                  <c:v>Muster-
verordnung
1992</c:v>
                </c:pt>
                <c:pt idx="2">
                  <c:v>Muster-
vorschriften
2000</c:v>
                </c:pt>
                <c:pt idx="3">
                  <c:v>Minergie
1998</c:v>
                </c:pt>
                <c:pt idx="4">
                  <c:v>Muster-
vorschriften
2008</c:v>
                </c:pt>
                <c:pt idx="5">
                  <c:v>Minergie
2009</c:v>
                </c:pt>
                <c:pt idx="6">
                  <c:v>Minergie-P
2009</c:v>
                </c:pt>
                <c:pt idx="7">
                  <c:v>Minergie-A
2011</c:v>
                </c:pt>
                <c:pt idx="8">
                  <c:v>Muster-
vorschriften
2014</c:v>
                </c:pt>
              </c:strCache>
            </c:strRef>
          </c:cat>
          <c:val>
            <c:numRef>
              <c:f>Tabelle1!$C$4:$C$12</c:f>
              <c:numCache>
                <c:formatCode>#,##0.0_*\ \l</c:formatCode>
                <c:ptCount val="9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4.2</c:v>
                </c:pt>
                <c:pt idx="4">
                  <c:v>4.8</c:v>
                </c:pt>
                <c:pt idx="5">
                  <c:v>3.8</c:v>
                </c:pt>
                <c:pt idx="6">
                  <c:v>3</c:v>
                </c:pt>
                <c:pt idx="7">
                  <c:v>0.04</c:v>
                </c:pt>
                <c:pt idx="8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510-4A27-B58E-4D71B48AD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88984584"/>
        <c:axId val="578556200"/>
      </c:barChart>
      <c:catAx>
        <c:axId val="58898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e-DE"/>
          </a:p>
        </c:txPr>
        <c:crossAx val="578556200"/>
        <c:crosses val="autoZero"/>
        <c:auto val="1"/>
        <c:lblAlgn val="ctr"/>
        <c:lblOffset val="100"/>
        <c:tickLblSkip val="1"/>
        <c:noMultiLvlLbl val="0"/>
      </c:catAx>
      <c:valAx>
        <c:axId val="57855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*\ \l" sourceLinked="1"/>
        <c:majorTickMark val="out"/>
        <c:minorTickMark val="in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898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F9747-577F-482D-B862-4AD456837BC0}" type="doc">
      <dgm:prSet loTypeId="urn:microsoft.com/office/officeart/2005/8/layout/radial4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D90B175-4365-45B1-B03F-0B5F3F68EA7A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fr-CH" sz="1400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Stratégie énergétique 2050</a:t>
          </a:r>
          <a:endParaRPr lang="de-CH" sz="1400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F38B515-7B0B-408B-A8CF-DAE03C933DC3}" type="parTrans" cxnId="{1263A564-A9C0-489F-AE9A-822EE9553F4A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CF656D39-5E04-422A-A591-6271568E0CE0}" type="sibTrans" cxnId="{1263A564-A9C0-489F-AE9A-822EE9553F4A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FCC34ED4-20F2-4C32-89CB-63B422D351AD}">
      <dgm:prSet phldrT="[Texte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fr-CH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Croissance démographique</a:t>
          </a:r>
          <a:endParaRPr lang="de-CH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2D2C695-FDF7-4D9D-BDA8-496EF07361E9}" type="parTrans" cxnId="{00269F20-4F1C-4CAB-BE61-68863696F9C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</dgm:spPr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4F385F8B-474E-4CAF-BB66-B97DC4AC88EE}" type="sibTrans" cxnId="{00269F20-4F1C-4CAB-BE61-68863696F9C6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AFE2A403-A04A-45BC-A875-49F974B7861D}">
      <dgm:prSet phldrT="[Texte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de-CH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Infrastructure</a:t>
          </a:r>
          <a:endParaRPr lang="de-CH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FA06C2-0A62-48F5-A669-80E5E397E912}" type="parTrans" cxnId="{0772BFB2-5CAF-4EF9-BEBE-E060D4CA667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E48264F2-BDE6-4168-87B6-A5B5C395F4C9}" type="sibTrans" cxnId="{0772BFB2-5CAF-4EF9-BEBE-E060D4CA6676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BA4DF9ED-8642-44FE-B50B-1E588BE70C55}">
      <dgm:prSet phldrT="[Texte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fr-CH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Sécurité de l’approvisionnement</a:t>
          </a:r>
          <a:endParaRPr lang="de-CH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6C82828-9B86-4D9E-AEE0-9C2079FDE317}" type="parTrans" cxnId="{7BDC582E-FAF0-486D-A87F-89CDF7C010EE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100D82CD-CC45-4B83-8B5D-6C10B056A56A}" type="sibTrans" cxnId="{7BDC582E-FAF0-486D-A87F-89CDF7C010EE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97EC5C8E-C8AC-4499-94C6-C8551C3B4D91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fr-CH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Prix et marché</a:t>
          </a:r>
          <a:endParaRPr lang="de-CH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01A292C-4315-4DD3-90AA-83CC7DE545AA}" type="parTrans" cxnId="{D154BB98-0865-49EF-B627-F24CB2FE17C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5989568D-2297-468D-9480-C664FC75DF1D}" type="sibTrans" cxnId="{D154BB98-0865-49EF-B627-F24CB2FE17C8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65807608-4BF9-49A6-A566-76EE29FC56B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fr-CH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Changement climatique</a:t>
          </a:r>
          <a:endParaRPr lang="de-CH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8487D5-6548-4ECC-AD2C-E8C02D0628A0}" type="parTrans" cxnId="{7B09194A-0963-4B7C-A8DB-B6CD7D4FFEDE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E886BA10-62D9-4F2A-84F3-6266EAD36954}" type="sibTrans" cxnId="{7B09194A-0963-4B7C-A8DB-B6CD7D4FFEDE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226F0649-CFA8-4B56-9AB9-FC702302C5F1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fr-CH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Environnement, nature, paysage</a:t>
          </a:r>
          <a:endParaRPr lang="de-CH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77F7500-AB1B-4898-ABF2-73BA2F77244A}" type="parTrans" cxnId="{EE4342ED-25AC-48BE-B6F0-664965CB4389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56BF9F59-7CC5-4BAF-B2B8-228D09D66C83}" type="sibTrans" cxnId="{EE4342ED-25AC-48BE-B6F0-664965CB4389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1E4C7111-93CC-428B-AC60-ED6051AD15D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fr-CH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Sortie du nucléaire</a:t>
          </a:r>
          <a:endParaRPr lang="de-CH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05E475-A9DB-43E2-B149-4420B062156E}" type="parTrans" cxnId="{477AEC55-1F39-416B-8A42-169420D1A767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  <a:ln>
          <a:noFill/>
        </a:ln>
      </dgm:spPr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27D43075-E6BA-4D32-91DB-57756874DBBC}" type="sibTrans" cxnId="{477AEC55-1F39-416B-8A42-169420D1A767}">
      <dgm:prSet/>
      <dgm:spPr/>
      <dgm:t>
        <a:bodyPr/>
        <a:lstStyle/>
        <a:p>
          <a:endParaRPr lang="de-CH" b="1" noProof="0">
            <a:solidFill>
              <a:schemeClr val="tx1"/>
            </a:solidFill>
          </a:endParaRPr>
        </a:p>
      </dgm:t>
    </dgm:pt>
    <dgm:pt modelId="{184FAA36-FC8F-4CB7-8872-C8265DE7F296}">
      <dgm:prSet phldrT="[Texte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2DA11"/>
        </a:solidFill>
        <a:ln>
          <a:noFill/>
        </a:ln>
      </dgm:spPr>
      <dgm:t>
        <a:bodyPr/>
        <a:lstStyle/>
        <a:p>
          <a:r>
            <a:rPr lang="fr-CH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Contexte international</a:t>
          </a:r>
          <a:endParaRPr lang="fr-CH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11696C4-452D-4EF9-BDA6-624914DD3275}" type="parTrans" cxnId="{64146112-E1A3-4EC2-8E99-92CE86CE09EC}">
      <dgm:prSet/>
      <dgm:spPr>
        <a:solidFill>
          <a:schemeClr val="tx2"/>
        </a:solidFill>
        <a:effectLst/>
      </dgm:spPr>
      <dgm:t>
        <a:bodyPr/>
        <a:lstStyle/>
        <a:p>
          <a:endParaRPr lang="de-CH"/>
        </a:p>
      </dgm:t>
    </dgm:pt>
    <dgm:pt modelId="{5761B086-3A8C-414C-849C-5AF525ABDEED}" type="sibTrans" cxnId="{64146112-E1A3-4EC2-8E99-92CE86CE09EC}">
      <dgm:prSet/>
      <dgm:spPr/>
      <dgm:t>
        <a:bodyPr/>
        <a:lstStyle/>
        <a:p>
          <a:endParaRPr lang="de-CH"/>
        </a:p>
      </dgm:t>
    </dgm:pt>
    <dgm:pt modelId="{28B72D1B-939F-4E46-AC08-70340B1D8EFB}" type="pres">
      <dgm:prSet presAssocID="{8A1F9747-577F-482D-B862-4AD456837B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B5D26-BF1A-4347-A75C-6C2ABD6C4347}" type="pres">
      <dgm:prSet presAssocID="{8D90B175-4365-45B1-B03F-0B5F3F68EA7A}" presName="centerShape" presStyleLbl="node0" presStyleIdx="0" presStyleCnt="1" custScaleX="110000" custScaleY="110000"/>
      <dgm:spPr/>
      <dgm:t>
        <a:bodyPr/>
        <a:lstStyle/>
        <a:p>
          <a:endParaRPr lang="en-US"/>
        </a:p>
      </dgm:t>
    </dgm:pt>
    <dgm:pt modelId="{9B230EDC-4D9C-48C6-A983-C5624FC1580B}" type="pres">
      <dgm:prSet presAssocID="{32D2C695-FDF7-4D9D-BDA8-496EF07361E9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26C62982-4F24-4031-B45D-A4174A9550E3}" type="pres">
      <dgm:prSet presAssocID="{FCC34ED4-20F2-4C32-89CB-63B422D351A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CC34B-8893-415B-A5B7-FBC8DF21D470}" type="pres">
      <dgm:prSet presAssocID="{07FA06C2-0A62-48F5-A669-80E5E397E912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4004B16A-5423-47A2-8771-31304BD89566}" type="pres">
      <dgm:prSet presAssocID="{AFE2A403-A04A-45BC-A875-49F974B7861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C6ECC-288E-4731-9A8C-1167721F8E24}" type="pres">
      <dgm:prSet presAssocID="{96C82828-9B86-4D9E-AEE0-9C2079FDE317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46706A7D-05FC-4791-B403-376FDE84DDF9}" type="pres">
      <dgm:prSet presAssocID="{BA4DF9ED-8642-44FE-B50B-1E588BE70C5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2F79D-8992-49C2-9FF6-9F75DB3F6AA7}" type="pres">
      <dgm:prSet presAssocID="{211696C4-452D-4EF9-BDA6-624914DD3275}" presName="parTrans" presStyleLbl="bgSibTrans2D1" presStyleIdx="3" presStyleCnt="8"/>
      <dgm:spPr/>
      <dgm:t>
        <a:bodyPr/>
        <a:lstStyle/>
        <a:p>
          <a:endParaRPr lang="de-CH"/>
        </a:p>
      </dgm:t>
    </dgm:pt>
    <dgm:pt modelId="{2B483851-26EF-415C-8E22-2AF8C4BB3AF8}" type="pres">
      <dgm:prSet presAssocID="{184FAA36-FC8F-4CB7-8872-C8265DE7F29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3B5BEE2-83E4-4396-8E36-24523F0D331E}" type="pres">
      <dgm:prSet presAssocID="{101A292C-4315-4DD3-90AA-83CC7DE545AA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C0FA185B-58EA-49BA-9510-84DBFC74A02F}" type="pres">
      <dgm:prSet presAssocID="{97EC5C8E-C8AC-4499-94C6-C8551C3B4D9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54DFE-4390-45AE-BF18-C5C4C6BA62AD}" type="pres">
      <dgm:prSet presAssocID="{508487D5-6548-4ECC-AD2C-E8C02D0628A0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2D5FD988-E03A-4353-A943-2A70CD85793F}" type="pres">
      <dgm:prSet presAssocID="{65807608-4BF9-49A6-A566-76EE29FC56B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793F3-4631-42E5-9CC5-2D2C90211004}" type="pres">
      <dgm:prSet presAssocID="{477F7500-AB1B-4898-ABF2-73BA2F77244A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3DD91C49-A2F7-440C-9FC1-1B7D32DCEDEF}" type="pres">
      <dgm:prSet presAssocID="{226F0649-CFA8-4B56-9AB9-FC702302C5F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4A073-CFCF-4B09-B64B-C32DCFD2F570}" type="pres">
      <dgm:prSet presAssocID="{8905E475-A9DB-43E2-B149-4420B062156E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82C2F8AE-F12C-4D34-811B-583BD2B85ADA}" type="pres">
      <dgm:prSet presAssocID="{1E4C7111-93CC-428B-AC60-ED6051AD15D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9759AE-3818-48D7-BDCF-C3ED45DD3BFD}" type="presOf" srcId="{8A1F9747-577F-482D-B862-4AD456837BC0}" destId="{28B72D1B-939F-4E46-AC08-70340B1D8EFB}" srcOrd="0" destOrd="0" presId="urn:microsoft.com/office/officeart/2005/8/layout/radial4"/>
    <dgm:cxn modelId="{20188E3F-01A7-4E20-B89D-4BE92E3D0944}" type="presOf" srcId="{07FA06C2-0A62-48F5-A669-80E5E397E912}" destId="{80FCC34B-8893-415B-A5B7-FBC8DF21D470}" srcOrd="0" destOrd="0" presId="urn:microsoft.com/office/officeart/2005/8/layout/radial4"/>
    <dgm:cxn modelId="{7B09194A-0963-4B7C-A8DB-B6CD7D4FFEDE}" srcId="{8D90B175-4365-45B1-B03F-0B5F3F68EA7A}" destId="{65807608-4BF9-49A6-A566-76EE29FC56BB}" srcOrd="5" destOrd="0" parTransId="{508487D5-6548-4ECC-AD2C-E8C02D0628A0}" sibTransId="{E886BA10-62D9-4F2A-84F3-6266EAD36954}"/>
    <dgm:cxn modelId="{1263A564-A9C0-489F-AE9A-822EE9553F4A}" srcId="{8A1F9747-577F-482D-B862-4AD456837BC0}" destId="{8D90B175-4365-45B1-B03F-0B5F3F68EA7A}" srcOrd="0" destOrd="0" parTransId="{2F38B515-7B0B-408B-A8CF-DAE03C933DC3}" sibTransId="{CF656D39-5E04-422A-A591-6271568E0CE0}"/>
    <dgm:cxn modelId="{CCB7626A-EF42-4806-ABA3-71563F782AB3}" type="presOf" srcId="{FCC34ED4-20F2-4C32-89CB-63B422D351AD}" destId="{26C62982-4F24-4031-B45D-A4174A9550E3}" srcOrd="0" destOrd="0" presId="urn:microsoft.com/office/officeart/2005/8/layout/radial4"/>
    <dgm:cxn modelId="{477AEC55-1F39-416B-8A42-169420D1A767}" srcId="{8D90B175-4365-45B1-B03F-0B5F3F68EA7A}" destId="{1E4C7111-93CC-428B-AC60-ED6051AD15DB}" srcOrd="7" destOrd="0" parTransId="{8905E475-A9DB-43E2-B149-4420B062156E}" sibTransId="{27D43075-E6BA-4D32-91DB-57756874DBBC}"/>
    <dgm:cxn modelId="{9A1E4A1D-A06A-4DA5-9DE4-82BADBBD73E1}" type="presOf" srcId="{BA4DF9ED-8642-44FE-B50B-1E588BE70C55}" destId="{46706A7D-05FC-4791-B403-376FDE84DDF9}" srcOrd="0" destOrd="0" presId="urn:microsoft.com/office/officeart/2005/8/layout/radial4"/>
    <dgm:cxn modelId="{00269F20-4F1C-4CAB-BE61-68863696F9C6}" srcId="{8D90B175-4365-45B1-B03F-0B5F3F68EA7A}" destId="{FCC34ED4-20F2-4C32-89CB-63B422D351AD}" srcOrd="0" destOrd="0" parTransId="{32D2C695-FDF7-4D9D-BDA8-496EF07361E9}" sibTransId="{4F385F8B-474E-4CAF-BB66-B97DC4AC88EE}"/>
    <dgm:cxn modelId="{496943C3-4A74-40C8-B045-0FA0B1FAC8D6}" type="presOf" srcId="{32D2C695-FDF7-4D9D-BDA8-496EF07361E9}" destId="{9B230EDC-4D9C-48C6-A983-C5624FC1580B}" srcOrd="0" destOrd="0" presId="urn:microsoft.com/office/officeart/2005/8/layout/radial4"/>
    <dgm:cxn modelId="{BC21959E-D911-4AFF-AF72-946D2224902A}" type="presOf" srcId="{508487D5-6548-4ECC-AD2C-E8C02D0628A0}" destId="{EB654DFE-4390-45AE-BF18-C5C4C6BA62AD}" srcOrd="0" destOrd="0" presId="urn:microsoft.com/office/officeart/2005/8/layout/radial4"/>
    <dgm:cxn modelId="{58CB4A54-CBAC-41E9-A9F5-7D2FD61B5A44}" type="presOf" srcId="{184FAA36-FC8F-4CB7-8872-C8265DE7F296}" destId="{2B483851-26EF-415C-8E22-2AF8C4BB3AF8}" srcOrd="0" destOrd="0" presId="urn:microsoft.com/office/officeart/2005/8/layout/radial4"/>
    <dgm:cxn modelId="{64146112-E1A3-4EC2-8E99-92CE86CE09EC}" srcId="{8D90B175-4365-45B1-B03F-0B5F3F68EA7A}" destId="{184FAA36-FC8F-4CB7-8872-C8265DE7F296}" srcOrd="3" destOrd="0" parTransId="{211696C4-452D-4EF9-BDA6-624914DD3275}" sibTransId="{5761B086-3A8C-414C-849C-5AF525ABDEED}"/>
    <dgm:cxn modelId="{E3867EDE-059F-406C-AABD-10A25FFB034E}" type="presOf" srcId="{8D90B175-4365-45B1-B03F-0B5F3F68EA7A}" destId="{66AB5D26-BF1A-4347-A75C-6C2ABD6C4347}" srcOrd="0" destOrd="0" presId="urn:microsoft.com/office/officeart/2005/8/layout/radial4"/>
    <dgm:cxn modelId="{EE4342ED-25AC-48BE-B6F0-664965CB4389}" srcId="{8D90B175-4365-45B1-B03F-0B5F3F68EA7A}" destId="{226F0649-CFA8-4B56-9AB9-FC702302C5F1}" srcOrd="6" destOrd="0" parTransId="{477F7500-AB1B-4898-ABF2-73BA2F77244A}" sibTransId="{56BF9F59-7CC5-4BAF-B2B8-228D09D66C83}"/>
    <dgm:cxn modelId="{9B30AB1B-DA0A-4227-B818-697BD55E3834}" type="presOf" srcId="{1E4C7111-93CC-428B-AC60-ED6051AD15DB}" destId="{82C2F8AE-F12C-4D34-811B-583BD2B85ADA}" srcOrd="0" destOrd="0" presId="urn:microsoft.com/office/officeart/2005/8/layout/radial4"/>
    <dgm:cxn modelId="{3BFCA848-00B0-467E-8639-D49F8136AD3F}" type="presOf" srcId="{211696C4-452D-4EF9-BDA6-624914DD3275}" destId="{9FB2F79D-8992-49C2-9FF6-9F75DB3F6AA7}" srcOrd="0" destOrd="0" presId="urn:microsoft.com/office/officeart/2005/8/layout/radial4"/>
    <dgm:cxn modelId="{D154BB98-0865-49EF-B627-F24CB2FE17C8}" srcId="{8D90B175-4365-45B1-B03F-0B5F3F68EA7A}" destId="{97EC5C8E-C8AC-4499-94C6-C8551C3B4D91}" srcOrd="4" destOrd="0" parTransId="{101A292C-4315-4DD3-90AA-83CC7DE545AA}" sibTransId="{5989568D-2297-468D-9480-C664FC75DF1D}"/>
    <dgm:cxn modelId="{0772BFB2-5CAF-4EF9-BEBE-E060D4CA6676}" srcId="{8D90B175-4365-45B1-B03F-0B5F3F68EA7A}" destId="{AFE2A403-A04A-45BC-A875-49F974B7861D}" srcOrd="1" destOrd="0" parTransId="{07FA06C2-0A62-48F5-A669-80E5E397E912}" sibTransId="{E48264F2-BDE6-4168-87B6-A5B5C395F4C9}"/>
    <dgm:cxn modelId="{7BDC582E-FAF0-486D-A87F-89CDF7C010EE}" srcId="{8D90B175-4365-45B1-B03F-0B5F3F68EA7A}" destId="{BA4DF9ED-8642-44FE-B50B-1E588BE70C55}" srcOrd="2" destOrd="0" parTransId="{96C82828-9B86-4D9E-AEE0-9C2079FDE317}" sibTransId="{100D82CD-CC45-4B83-8B5D-6C10B056A56A}"/>
    <dgm:cxn modelId="{215037DB-9434-45CB-98D9-4E1B485C5F7F}" type="presOf" srcId="{97EC5C8E-C8AC-4499-94C6-C8551C3B4D91}" destId="{C0FA185B-58EA-49BA-9510-84DBFC74A02F}" srcOrd="0" destOrd="0" presId="urn:microsoft.com/office/officeart/2005/8/layout/radial4"/>
    <dgm:cxn modelId="{7E99D183-83DE-4465-8DA6-A43F6DDC4A6C}" type="presOf" srcId="{96C82828-9B86-4D9E-AEE0-9C2079FDE317}" destId="{213C6ECC-288E-4731-9A8C-1167721F8E24}" srcOrd="0" destOrd="0" presId="urn:microsoft.com/office/officeart/2005/8/layout/radial4"/>
    <dgm:cxn modelId="{48ED136C-E9AA-4793-BD31-AFAE15A9AD5D}" type="presOf" srcId="{477F7500-AB1B-4898-ABF2-73BA2F77244A}" destId="{C38793F3-4631-42E5-9CC5-2D2C90211004}" srcOrd="0" destOrd="0" presId="urn:microsoft.com/office/officeart/2005/8/layout/radial4"/>
    <dgm:cxn modelId="{1A8BC641-4E90-4A7C-900D-A9B5D7A4609F}" type="presOf" srcId="{226F0649-CFA8-4B56-9AB9-FC702302C5F1}" destId="{3DD91C49-A2F7-440C-9FC1-1B7D32DCEDEF}" srcOrd="0" destOrd="0" presId="urn:microsoft.com/office/officeart/2005/8/layout/radial4"/>
    <dgm:cxn modelId="{5FCCF750-0D4C-4907-8A11-189133D800A6}" type="presOf" srcId="{8905E475-A9DB-43E2-B149-4420B062156E}" destId="{A6C4A073-CFCF-4B09-B64B-C32DCFD2F570}" srcOrd="0" destOrd="0" presId="urn:microsoft.com/office/officeart/2005/8/layout/radial4"/>
    <dgm:cxn modelId="{E1830455-2875-424B-8BC1-D5435789A77E}" type="presOf" srcId="{AFE2A403-A04A-45BC-A875-49F974B7861D}" destId="{4004B16A-5423-47A2-8771-31304BD89566}" srcOrd="0" destOrd="0" presId="urn:microsoft.com/office/officeart/2005/8/layout/radial4"/>
    <dgm:cxn modelId="{714F3939-8252-4B16-806F-55B8D51E1FBB}" type="presOf" srcId="{101A292C-4315-4DD3-90AA-83CC7DE545AA}" destId="{23B5BEE2-83E4-4396-8E36-24523F0D331E}" srcOrd="0" destOrd="0" presId="urn:microsoft.com/office/officeart/2005/8/layout/radial4"/>
    <dgm:cxn modelId="{E84B9973-6AC9-4CFD-864C-1B277EB09D8B}" type="presOf" srcId="{65807608-4BF9-49A6-A566-76EE29FC56BB}" destId="{2D5FD988-E03A-4353-A943-2A70CD85793F}" srcOrd="0" destOrd="0" presId="urn:microsoft.com/office/officeart/2005/8/layout/radial4"/>
    <dgm:cxn modelId="{84E2EA13-8ED1-4F85-8391-E1E57BF5878D}" type="presParOf" srcId="{28B72D1B-939F-4E46-AC08-70340B1D8EFB}" destId="{66AB5D26-BF1A-4347-A75C-6C2ABD6C4347}" srcOrd="0" destOrd="0" presId="urn:microsoft.com/office/officeart/2005/8/layout/radial4"/>
    <dgm:cxn modelId="{32C9961D-2E53-42A8-B28B-7ACBC512D806}" type="presParOf" srcId="{28B72D1B-939F-4E46-AC08-70340B1D8EFB}" destId="{9B230EDC-4D9C-48C6-A983-C5624FC1580B}" srcOrd="1" destOrd="0" presId="urn:microsoft.com/office/officeart/2005/8/layout/radial4"/>
    <dgm:cxn modelId="{256EA847-7739-436D-9F13-535335BBA1A5}" type="presParOf" srcId="{28B72D1B-939F-4E46-AC08-70340B1D8EFB}" destId="{26C62982-4F24-4031-B45D-A4174A9550E3}" srcOrd="2" destOrd="0" presId="urn:microsoft.com/office/officeart/2005/8/layout/radial4"/>
    <dgm:cxn modelId="{E9BE5AE2-D7EA-487C-8321-D3F1EB1849A6}" type="presParOf" srcId="{28B72D1B-939F-4E46-AC08-70340B1D8EFB}" destId="{80FCC34B-8893-415B-A5B7-FBC8DF21D470}" srcOrd="3" destOrd="0" presId="urn:microsoft.com/office/officeart/2005/8/layout/radial4"/>
    <dgm:cxn modelId="{08815CA4-7ADE-45B0-8138-917938FE802A}" type="presParOf" srcId="{28B72D1B-939F-4E46-AC08-70340B1D8EFB}" destId="{4004B16A-5423-47A2-8771-31304BD89566}" srcOrd="4" destOrd="0" presId="urn:microsoft.com/office/officeart/2005/8/layout/radial4"/>
    <dgm:cxn modelId="{8E359AED-62A7-49C1-BAA9-C054A56299B1}" type="presParOf" srcId="{28B72D1B-939F-4E46-AC08-70340B1D8EFB}" destId="{213C6ECC-288E-4731-9A8C-1167721F8E24}" srcOrd="5" destOrd="0" presId="urn:microsoft.com/office/officeart/2005/8/layout/radial4"/>
    <dgm:cxn modelId="{CB445F7F-F604-4663-9C83-E54BAEB72CBD}" type="presParOf" srcId="{28B72D1B-939F-4E46-AC08-70340B1D8EFB}" destId="{46706A7D-05FC-4791-B403-376FDE84DDF9}" srcOrd="6" destOrd="0" presId="urn:microsoft.com/office/officeart/2005/8/layout/radial4"/>
    <dgm:cxn modelId="{782C64BA-1697-4819-841E-6BFAE5AB8F40}" type="presParOf" srcId="{28B72D1B-939F-4E46-AC08-70340B1D8EFB}" destId="{9FB2F79D-8992-49C2-9FF6-9F75DB3F6AA7}" srcOrd="7" destOrd="0" presId="urn:microsoft.com/office/officeart/2005/8/layout/radial4"/>
    <dgm:cxn modelId="{2A0D6EA2-5078-47A1-BC94-B63981C66728}" type="presParOf" srcId="{28B72D1B-939F-4E46-AC08-70340B1D8EFB}" destId="{2B483851-26EF-415C-8E22-2AF8C4BB3AF8}" srcOrd="8" destOrd="0" presId="urn:microsoft.com/office/officeart/2005/8/layout/radial4"/>
    <dgm:cxn modelId="{F1D40E53-6FEE-439E-8980-C8E01FFCF748}" type="presParOf" srcId="{28B72D1B-939F-4E46-AC08-70340B1D8EFB}" destId="{23B5BEE2-83E4-4396-8E36-24523F0D331E}" srcOrd="9" destOrd="0" presId="urn:microsoft.com/office/officeart/2005/8/layout/radial4"/>
    <dgm:cxn modelId="{B117F391-5226-48FB-A971-93FFA7F3BD36}" type="presParOf" srcId="{28B72D1B-939F-4E46-AC08-70340B1D8EFB}" destId="{C0FA185B-58EA-49BA-9510-84DBFC74A02F}" srcOrd="10" destOrd="0" presId="urn:microsoft.com/office/officeart/2005/8/layout/radial4"/>
    <dgm:cxn modelId="{549DA464-9D47-48B9-8D01-8A17F2CC76CA}" type="presParOf" srcId="{28B72D1B-939F-4E46-AC08-70340B1D8EFB}" destId="{EB654DFE-4390-45AE-BF18-C5C4C6BA62AD}" srcOrd="11" destOrd="0" presId="urn:microsoft.com/office/officeart/2005/8/layout/radial4"/>
    <dgm:cxn modelId="{9C60E666-3310-4AB8-8ECB-A513B22024DB}" type="presParOf" srcId="{28B72D1B-939F-4E46-AC08-70340B1D8EFB}" destId="{2D5FD988-E03A-4353-A943-2A70CD85793F}" srcOrd="12" destOrd="0" presId="urn:microsoft.com/office/officeart/2005/8/layout/radial4"/>
    <dgm:cxn modelId="{F6A3BA11-3564-479F-A32B-A12DA6106642}" type="presParOf" srcId="{28B72D1B-939F-4E46-AC08-70340B1D8EFB}" destId="{C38793F3-4631-42E5-9CC5-2D2C90211004}" srcOrd="13" destOrd="0" presId="urn:microsoft.com/office/officeart/2005/8/layout/radial4"/>
    <dgm:cxn modelId="{C451C2AC-2B99-4471-9B94-BBFCAA608FC2}" type="presParOf" srcId="{28B72D1B-939F-4E46-AC08-70340B1D8EFB}" destId="{3DD91C49-A2F7-440C-9FC1-1B7D32DCEDEF}" srcOrd="14" destOrd="0" presId="urn:microsoft.com/office/officeart/2005/8/layout/radial4"/>
    <dgm:cxn modelId="{B3CED9BD-DDFA-481D-87A0-D928621EB530}" type="presParOf" srcId="{28B72D1B-939F-4E46-AC08-70340B1D8EFB}" destId="{A6C4A073-CFCF-4B09-B64B-C32DCFD2F570}" srcOrd="15" destOrd="0" presId="urn:microsoft.com/office/officeart/2005/8/layout/radial4"/>
    <dgm:cxn modelId="{67F82EB4-A55E-4D2E-910C-D13CF670A821}" type="presParOf" srcId="{28B72D1B-939F-4E46-AC08-70340B1D8EFB}" destId="{82C2F8AE-F12C-4D34-811B-583BD2B85ADA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B5D26-BF1A-4347-A75C-6C2ABD6C4347}">
      <dsp:nvSpPr>
        <dsp:cNvPr id="0" name=""/>
        <dsp:cNvSpPr/>
      </dsp:nvSpPr>
      <dsp:spPr>
        <a:xfrm>
          <a:off x="2797816" y="2654367"/>
          <a:ext cx="1802404" cy="1802404"/>
        </a:xfrm>
        <a:prstGeom prst="ellipse">
          <a:avLst/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Stratégie énergétique 2050</a:t>
          </a:r>
          <a:endParaRPr lang="de-CH" sz="14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61772" y="2918323"/>
        <a:ext cx="1274492" cy="1274492"/>
      </dsp:txXfrm>
    </dsp:sp>
    <dsp:sp modelId="{9B230EDC-4D9C-48C6-A983-C5624FC1580B}">
      <dsp:nvSpPr>
        <dsp:cNvPr id="0" name=""/>
        <dsp:cNvSpPr/>
      </dsp:nvSpPr>
      <dsp:spPr>
        <a:xfrm rot="10800000">
          <a:off x="576461" y="3322076"/>
          <a:ext cx="2099180" cy="466986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26C62982-4F24-4031-B45D-A4174A9550E3}">
      <dsp:nvSpPr>
        <dsp:cNvPr id="0" name=""/>
        <dsp:cNvSpPr/>
      </dsp:nvSpPr>
      <dsp:spPr>
        <a:xfrm>
          <a:off x="2968" y="3096776"/>
          <a:ext cx="1146984" cy="917587"/>
        </a:xfrm>
        <a:prstGeom prst="roundRect">
          <a:avLst>
            <a:gd name="adj" fmla="val 10000"/>
          </a:avLst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8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Croissance démographique</a:t>
          </a:r>
          <a:endParaRPr lang="de-CH" sz="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9843" y="3123651"/>
        <a:ext cx="1093234" cy="863837"/>
      </dsp:txXfrm>
    </dsp:sp>
    <dsp:sp modelId="{80FCC34B-8893-415B-A5B7-FBC8DF21D470}">
      <dsp:nvSpPr>
        <dsp:cNvPr id="0" name=""/>
        <dsp:cNvSpPr/>
      </dsp:nvSpPr>
      <dsp:spPr>
        <a:xfrm rot="12342857">
          <a:off x="781749" y="2422649"/>
          <a:ext cx="2099180" cy="466986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4004B16A-5423-47A2-8771-31304BD89566}">
      <dsp:nvSpPr>
        <dsp:cNvPr id="0" name=""/>
        <dsp:cNvSpPr/>
      </dsp:nvSpPr>
      <dsp:spPr>
        <a:xfrm>
          <a:off x="312199" y="1741949"/>
          <a:ext cx="1146984" cy="917587"/>
        </a:xfrm>
        <a:prstGeom prst="roundRect">
          <a:avLst>
            <a:gd name="adj" fmla="val 10000"/>
          </a:avLst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8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Infrastructure</a:t>
          </a:r>
          <a:endParaRPr lang="de-CH" sz="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39074" y="1768824"/>
        <a:ext cx="1093234" cy="863837"/>
      </dsp:txXfrm>
    </dsp:sp>
    <dsp:sp modelId="{213C6ECC-288E-4731-9A8C-1167721F8E24}">
      <dsp:nvSpPr>
        <dsp:cNvPr id="0" name=""/>
        <dsp:cNvSpPr/>
      </dsp:nvSpPr>
      <dsp:spPr>
        <a:xfrm rot="13885714">
          <a:off x="1356954" y="1701365"/>
          <a:ext cx="2099180" cy="466986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46706A7D-05FC-4791-B403-376FDE84DDF9}">
      <dsp:nvSpPr>
        <dsp:cNvPr id="0" name=""/>
        <dsp:cNvSpPr/>
      </dsp:nvSpPr>
      <dsp:spPr>
        <a:xfrm>
          <a:off x="1178643" y="655462"/>
          <a:ext cx="1146984" cy="917587"/>
        </a:xfrm>
        <a:prstGeom prst="roundRect">
          <a:avLst>
            <a:gd name="adj" fmla="val 10000"/>
          </a:avLst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8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Sécurité de l’approvisionnement</a:t>
          </a:r>
          <a:endParaRPr lang="de-CH" sz="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05518" y="682337"/>
        <a:ext cx="1093234" cy="863837"/>
      </dsp:txXfrm>
    </dsp:sp>
    <dsp:sp modelId="{9FB2F79D-8992-49C2-9FF6-9F75DB3F6AA7}">
      <dsp:nvSpPr>
        <dsp:cNvPr id="0" name=""/>
        <dsp:cNvSpPr/>
      </dsp:nvSpPr>
      <dsp:spPr>
        <a:xfrm rot="15428571">
          <a:off x="2188149" y="1301083"/>
          <a:ext cx="2099180" cy="466986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83851-26EF-415C-8E22-2AF8C4BB3AF8}">
      <dsp:nvSpPr>
        <dsp:cNvPr id="0" name=""/>
        <dsp:cNvSpPr/>
      </dsp:nvSpPr>
      <dsp:spPr>
        <a:xfrm>
          <a:off x="2430692" y="52507"/>
          <a:ext cx="1146984" cy="917587"/>
        </a:xfrm>
        <a:prstGeom prst="roundRect">
          <a:avLst>
            <a:gd name="adj" fmla="val 10000"/>
          </a:avLst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8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Contexte international</a:t>
          </a:r>
          <a:endParaRPr lang="fr-CH" sz="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57567" y="79382"/>
        <a:ext cx="1093234" cy="863837"/>
      </dsp:txXfrm>
    </dsp:sp>
    <dsp:sp modelId="{23B5BEE2-83E4-4396-8E36-24523F0D331E}">
      <dsp:nvSpPr>
        <dsp:cNvPr id="0" name=""/>
        <dsp:cNvSpPr/>
      </dsp:nvSpPr>
      <dsp:spPr>
        <a:xfrm rot="16971429">
          <a:off x="3110707" y="1301083"/>
          <a:ext cx="2099180" cy="466986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C0FA185B-58EA-49BA-9510-84DBFC74A02F}">
      <dsp:nvSpPr>
        <dsp:cNvPr id="0" name=""/>
        <dsp:cNvSpPr/>
      </dsp:nvSpPr>
      <dsp:spPr>
        <a:xfrm>
          <a:off x="3820361" y="52507"/>
          <a:ext cx="1146984" cy="917587"/>
        </a:xfrm>
        <a:prstGeom prst="roundRect">
          <a:avLst>
            <a:gd name="adj" fmla="val 10000"/>
          </a:avLst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8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Prix et marché</a:t>
          </a:r>
          <a:endParaRPr lang="de-CH" sz="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847236" y="79382"/>
        <a:ext cx="1093234" cy="863837"/>
      </dsp:txXfrm>
    </dsp:sp>
    <dsp:sp modelId="{EB654DFE-4390-45AE-BF18-C5C4C6BA62AD}">
      <dsp:nvSpPr>
        <dsp:cNvPr id="0" name=""/>
        <dsp:cNvSpPr/>
      </dsp:nvSpPr>
      <dsp:spPr>
        <a:xfrm rot="18514286">
          <a:off x="3941902" y="1701365"/>
          <a:ext cx="2099180" cy="466986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2D5FD988-E03A-4353-A943-2A70CD85793F}">
      <dsp:nvSpPr>
        <dsp:cNvPr id="0" name=""/>
        <dsp:cNvSpPr/>
      </dsp:nvSpPr>
      <dsp:spPr>
        <a:xfrm>
          <a:off x="5072409" y="655462"/>
          <a:ext cx="1146984" cy="917587"/>
        </a:xfrm>
        <a:prstGeom prst="roundRect">
          <a:avLst>
            <a:gd name="adj" fmla="val 10000"/>
          </a:avLst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8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Changement climatique</a:t>
          </a:r>
          <a:endParaRPr lang="de-CH" sz="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099284" y="682337"/>
        <a:ext cx="1093234" cy="863837"/>
      </dsp:txXfrm>
    </dsp:sp>
    <dsp:sp modelId="{C38793F3-4631-42E5-9CC5-2D2C90211004}">
      <dsp:nvSpPr>
        <dsp:cNvPr id="0" name=""/>
        <dsp:cNvSpPr/>
      </dsp:nvSpPr>
      <dsp:spPr>
        <a:xfrm rot="20057143">
          <a:off x="4517107" y="2422649"/>
          <a:ext cx="2099180" cy="466986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DD91C49-A2F7-440C-9FC1-1B7D32DCEDEF}">
      <dsp:nvSpPr>
        <dsp:cNvPr id="0" name=""/>
        <dsp:cNvSpPr/>
      </dsp:nvSpPr>
      <dsp:spPr>
        <a:xfrm>
          <a:off x="5938853" y="1741949"/>
          <a:ext cx="1146984" cy="917587"/>
        </a:xfrm>
        <a:prstGeom prst="roundRect">
          <a:avLst>
            <a:gd name="adj" fmla="val 10000"/>
          </a:avLst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8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Environnement, nature, paysage</a:t>
          </a:r>
          <a:endParaRPr lang="de-CH" sz="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965728" y="1768824"/>
        <a:ext cx="1093234" cy="863837"/>
      </dsp:txXfrm>
    </dsp:sp>
    <dsp:sp modelId="{A6C4A073-CFCF-4B09-B64B-C32DCFD2F570}">
      <dsp:nvSpPr>
        <dsp:cNvPr id="0" name=""/>
        <dsp:cNvSpPr/>
      </dsp:nvSpPr>
      <dsp:spPr>
        <a:xfrm>
          <a:off x="4722395" y="3322076"/>
          <a:ext cx="2099180" cy="466986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82C2F8AE-F12C-4D34-811B-583BD2B85ADA}">
      <dsp:nvSpPr>
        <dsp:cNvPr id="0" name=""/>
        <dsp:cNvSpPr/>
      </dsp:nvSpPr>
      <dsp:spPr>
        <a:xfrm>
          <a:off x="6248084" y="3096776"/>
          <a:ext cx="1146984" cy="917587"/>
        </a:xfrm>
        <a:prstGeom prst="roundRect">
          <a:avLst>
            <a:gd name="adj" fmla="val 10000"/>
          </a:avLst>
        </a:prstGeom>
        <a:solidFill>
          <a:srgbClr val="B2DA1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8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Sortie du nucléaire</a:t>
          </a:r>
          <a:endParaRPr lang="de-CH" sz="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274959" y="3123651"/>
        <a:ext cx="1093234" cy="863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3FA265A-E567-4C3B-94EB-D055D590212A}" type="datetimeFigureOut">
              <a:rPr lang="de-CH" smtClean="0"/>
              <a:t>29.01.2019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2D23361-C331-4F78-8068-474D0AFF42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5621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E484F04-600F-4375-8A0A-1BC8EB740932}" type="datetimeFigureOut">
              <a:rPr lang="de-CH" smtClean="0"/>
              <a:t>29.01.2019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8DA24F7-4423-491A-AC6D-3EEEDBB9AC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9892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de-CH" dirty="0" smtClean="0"/>
              <a:t>Erstes </a:t>
            </a:r>
            <a:r>
              <a:rPr lang="de-CH" dirty="0" err="1" smtClean="0"/>
              <a:t>Massnahmepaket</a:t>
            </a:r>
            <a:endParaRPr lang="de-CH" dirty="0" smtClean="0"/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Schlussabstimmung mit 120 Ja-Stimmen zu 72 Nein-Stimmen und 6 Enthaltungen angenommen.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Referendum wurde von SVP ergriffen, zusammen mit </a:t>
            </a:r>
            <a:r>
              <a:rPr lang="de-CH" dirty="0" err="1" smtClean="0"/>
              <a:t>Swissmem</a:t>
            </a:r>
            <a:r>
              <a:rPr lang="de-CH" dirty="0" smtClean="0"/>
              <a:t>, </a:t>
            </a:r>
            <a:r>
              <a:rPr lang="de-CH" dirty="0" err="1" smtClean="0"/>
              <a:t>Gastrosuisse</a:t>
            </a:r>
            <a:r>
              <a:rPr lang="de-CH" dirty="0" smtClean="0"/>
              <a:t>, Swiss Plastics, </a:t>
            </a:r>
            <a:r>
              <a:rPr lang="de-CH" dirty="0" err="1" smtClean="0"/>
              <a:t>Swissoil</a:t>
            </a:r>
            <a:r>
              <a:rPr lang="de-CH" dirty="0" smtClean="0"/>
              <a:t>, Auto Schweiz sowie der Nutzfahrzeugverband </a:t>
            </a:r>
            <a:r>
              <a:rPr lang="de-CH" dirty="0" err="1" smtClean="0"/>
              <a:t>Astag</a:t>
            </a:r>
            <a:r>
              <a:rPr lang="de-CH" dirty="0" smtClean="0"/>
              <a:t>. 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Die Referendumsfrist läuft noch bis am 19. Januar 2017.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Verordnungsarbeiten sind angelaufen. Ziel: Gesetz in Kraft am 1.1.2018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endParaRPr lang="de-CH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CH" dirty="0" smtClean="0"/>
              <a:t>Teilrevision Wasserzins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Flexibilisierung des Wasserzinsregimes ab 2020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endParaRPr lang="de-CH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CH" dirty="0" smtClean="0"/>
              <a:t>SSN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Gesetzesvorlage ist in der parlamentarischen Beratung.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endParaRPr lang="de-CH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CH" dirty="0" smtClean="0"/>
              <a:t>Revision </a:t>
            </a:r>
            <a:r>
              <a:rPr lang="de-CH" dirty="0" err="1" smtClean="0"/>
              <a:t>StromVG</a:t>
            </a:r>
            <a:endParaRPr lang="de-CH" dirty="0" smtClean="0"/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err="1" smtClean="0"/>
              <a:t>sfds</a:t>
            </a:r>
            <a:endParaRPr lang="de-CH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CH" dirty="0" smtClean="0"/>
              <a:t>Zweiter Marktöffnungsschritt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Aufgrund der Ergebnisse der Vernehmlassung bis auf weiteres zurückgestellt. </a:t>
            </a:r>
            <a:br>
              <a:rPr lang="de-CH" dirty="0" smtClean="0"/>
            </a:br>
            <a:endParaRPr lang="de-CH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CH" dirty="0" smtClean="0"/>
              <a:t>Stromabkommen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Verhandlungen mit der sind blockiert wegen institutionellen Fragen und Differenzen.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de-CH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CH" dirty="0" err="1" smtClean="0"/>
              <a:t>GasVG</a:t>
            </a:r>
            <a:endParaRPr lang="de-CH" dirty="0" smtClean="0"/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Arbeiten zur Ausarbeitung eines Gesetzes sind aufgenommen. </a:t>
            </a:r>
          </a:p>
          <a:p>
            <a:pPr marL="171176" indent="-171176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Basis Verbändevereinbarung</a:t>
            </a:r>
            <a:endParaRPr lang="de-CH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F4D8AF-388F-4BDA-8FE8-D3DF75840657}" type="slidenum">
              <a:rPr lang="de-CH" altLang="en-US" smtClean="0">
                <a:latin typeface="Calibri" panose="020F0502020204030204" pitchFamily="34" charset="0"/>
              </a:rPr>
              <a:pPr/>
              <a:t>12</a:t>
            </a:fld>
            <a:endParaRPr lang="de-CH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2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914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7634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442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506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6848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>
                <a:solidFill>
                  <a:prstClr val="black"/>
                </a:solidFill>
              </a:rPr>
              <a:pPr/>
              <a:t>31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1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>
                <a:solidFill>
                  <a:prstClr val="black"/>
                </a:solidFill>
              </a:rPr>
              <a:pPr/>
              <a:t>32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64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>
                <a:solidFill>
                  <a:prstClr val="black"/>
                </a:solidFill>
              </a:rPr>
              <a:pPr/>
              <a:t>33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1966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>
                <a:solidFill>
                  <a:prstClr val="black"/>
                </a:solidFill>
              </a:rPr>
              <a:pPr/>
              <a:t>35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7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Das heisst, dass die </a:t>
            </a:r>
            <a:r>
              <a:rPr lang="de-CH" baseline="0" dirty="0" smtClean="0"/>
              <a:t>Treibhausgasemissionen bis 2030 um 26,9 Millionen Tonnen CO2-Äquivalente reduziert werden müssen.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11,9 Millionen Tonnen CO2-Äquivalente sind im Referenzszenario allein aufgrund bereits beschlossener Massnahmen und aufgrund des technologischen Fortschritts zu erwarten.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6,6 Millionen Tonnen CO2-Äquivalente müssen durch verstärkte Anstrengungen im Inland reduziert werden.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8,5 Millionen Tonnen CO2-Äquivalente müssen durch Emissionsverminderungsmassnamen im Ausland reduziert werden.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0501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498">
              <a:defRPr/>
            </a:pPr>
            <a:endParaRPr lang="de-CH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7CDD5-C6D3-4612-839C-6658829CE60F}" type="slidenum">
              <a:rPr lang="de-CH" smtClean="0"/>
              <a:pPr>
                <a:defRPr/>
              </a:pPr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412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392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Schweizerische Statistik der erneuerbaren Energien</a:t>
            </a:r>
            <a:r>
              <a:rPr lang="de-CH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(unter Teilstatistiken)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2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Aus Excel </a:t>
            </a:r>
            <a:r>
              <a:rPr lang="de-CH" dirty="0" err="1" smtClean="0"/>
              <a:t>bid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52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400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034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016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24F7-4423-491A-AC6D-3EEEDBB9ACEA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593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 smtClean="0"/>
              <a:t>Raum für Logo</a:t>
            </a:r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 smtClean="0"/>
              <a:t>© </a:t>
            </a:r>
            <a:r>
              <a:rPr lang="fr-CH" dirty="0" err="1" smtClean="0"/>
              <a:t>Vorname</a:t>
            </a:r>
            <a:r>
              <a:rPr lang="fr-CH" dirty="0" smtClean="0"/>
              <a:t> Name, </a:t>
            </a:r>
            <a:r>
              <a:rPr lang="fr-CH" dirty="0" err="1" smtClean="0"/>
              <a:t>Jahr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8524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4pPr>
            <a:lvl5pPr marL="21145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306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de-DE" dirty="0" smtClean="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de-DE" dirty="0" smtClean="0"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de-DE" dirty="0" smtClean="0"/>
            </a:lvl3pPr>
            <a:lvl4pPr marL="16573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de-DE" dirty="0" smtClean="0"/>
            </a:lvl4pPr>
            <a:lvl5pPr marL="21145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de-CH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4pPr>
            <a:lvl5pPr marL="21145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180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4pPr>
            <a:lvl5pPr marL="21145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 smtClean="0"/>
              <a:t>© </a:t>
            </a:r>
            <a:r>
              <a:rPr lang="fr-CH" dirty="0" err="1" smtClean="0"/>
              <a:t>Vorname</a:t>
            </a:r>
            <a:r>
              <a:rPr lang="fr-CH" dirty="0" smtClean="0"/>
              <a:t> Name, </a:t>
            </a:r>
            <a:r>
              <a:rPr lang="fr-CH" dirty="0" err="1" smtClean="0"/>
              <a:t>Jahr</a:t>
            </a:r>
            <a:endParaRPr lang="de-DE" dirty="0" smtClean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813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 smtClean="0"/>
              <a:t>© </a:t>
            </a:r>
            <a:r>
              <a:rPr lang="fr-CH" dirty="0" err="1" smtClean="0"/>
              <a:t>Vorname</a:t>
            </a:r>
            <a:r>
              <a:rPr lang="fr-CH" dirty="0" smtClean="0"/>
              <a:t> Name, </a:t>
            </a:r>
            <a:r>
              <a:rPr lang="fr-CH" dirty="0" err="1" smtClean="0"/>
              <a:t>Jahr</a:t>
            </a:r>
            <a:endParaRPr lang="de-DE" dirty="0" smtClean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 smtClean="0"/>
              <a:t>© </a:t>
            </a:r>
            <a:r>
              <a:rPr lang="fr-CH" dirty="0" err="1" smtClean="0"/>
              <a:t>Vorname</a:t>
            </a:r>
            <a:r>
              <a:rPr lang="fr-CH" dirty="0" smtClean="0"/>
              <a:t> Name, </a:t>
            </a:r>
            <a:r>
              <a:rPr lang="fr-CH" dirty="0" err="1" smtClean="0"/>
              <a:t>Jahr</a:t>
            </a:r>
            <a:endParaRPr lang="de-DE" dirty="0" smtClean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 smtClean="0"/>
              <a:t>© </a:t>
            </a:r>
            <a:r>
              <a:rPr lang="fr-CH" dirty="0" err="1" smtClean="0"/>
              <a:t>Vorname</a:t>
            </a:r>
            <a:r>
              <a:rPr lang="fr-CH" dirty="0" smtClean="0"/>
              <a:t> Name, </a:t>
            </a:r>
            <a:r>
              <a:rPr lang="fr-CH" dirty="0" err="1" smtClean="0"/>
              <a:t>Jahr</a:t>
            </a:r>
            <a:endParaRPr lang="de-DE" dirty="0" smtClean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 smtClean="0"/>
              <a:t>© </a:t>
            </a:r>
            <a:r>
              <a:rPr lang="fr-CH" dirty="0" err="1" smtClean="0"/>
              <a:t>Vorname</a:t>
            </a:r>
            <a:r>
              <a:rPr lang="fr-CH" dirty="0" smtClean="0"/>
              <a:t> Name, </a:t>
            </a:r>
            <a:r>
              <a:rPr lang="fr-CH" dirty="0" err="1" smtClean="0"/>
              <a:t>Jahr</a:t>
            </a:r>
            <a:endParaRPr lang="de-DE" dirty="0" smtClean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4pPr>
            <a:lvl5pPr marL="21145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735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 smtClean="0"/>
              <a:t>© </a:t>
            </a:r>
            <a:r>
              <a:rPr lang="fr-CH" dirty="0" err="1" smtClean="0"/>
              <a:t>Vorname</a:t>
            </a:r>
            <a:r>
              <a:rPr lang="fr-CH" dirty="0" smtClean="0"/>
              <a:t> Name, </a:t>
            </a:r>
            <a:r>
              <a:rPr lang="fr-CH" dirty="0" err="1" smtClean="0"/>
              <a:t>Jahr</a:t>
            </a:r>
            <a:endParaRPr lang="de-DE" dirty="0" smtClean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621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 smtClean="0"/>
              <a:t>© </a:t>
            </a:r>
            <a:r>
              <a:rPr lang="fr-CH" dirty="0" err="1" smtClean="0"/>
              <a:t>Vorname</a:t>
            </a:r>
            <a:r>
              <a:rPr lang="fr-CH" dirty="0" smtClean="0"/>
              <a:t> Name, </a:t>
            </a:r>
            <a:r>
              <a:rPr lang="fr-CH" dirty="0" err="1" smtClean="0"/>
              <a:t>Jahr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7284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6185" y="1473201"/>
            <a:ext cx="9831916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251" y="6181725"/>
            <a:ext cx="5943600" cy="47625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de-DE" smtClean="0">
                <a:solidFill>
                  <a:srgbClr val="213A3A"/>
                </a:solidFill>
              </a:rPr>
              <a:t>Mitgliederversammlung Swissplastics, 12. Juni 2015 in Bern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48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80000" y="6408000"/>
            <a:ext cx="9937104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de-CH" sz="1200" cap="all" baseline="0" dirty="0" err="1" smtClean="0">
                <a:latin typeface="+mn-lt"/>
              </a:rPr>
              <a:t>Rencontres</a:t>
            </a:r>
            <a:r>
              <a:rPr lang="de-CH" sz="1200" cap="all" baseline="0" dirty="0" smtClean="0">
                <a:latin typeface="+mn-lt"/>
              </a:rPr>
              <a:t> </a:t>
            </a:r>
            <a:r>
              <a:rPr lang="de-CH" sz="1200" cap="all" baseline="0" dirty="0" err="1" smtClean="0">
                <a:latin typeface="+mn-lt"/>
              </a:rPr>
              <a:t>woodrise</a:t>
            </a:r>
            <a:r>
              <a:rPr lang="de-CH" sz="1200" cap="all" baseline="0" dirty="0" smtClean="0">
                <a:latin typeface="+mn-lt"/>
              </a:rPr>
              <a:t>▪  </a:t>
            </a:r>
            <a:r>
              <a:rPr lang="de-CH" sz="1200" cap="all" baseline="0" dirty="0" err="1" smtClean="0">
                <a:latin typeface="+mn-lt"/>
              </a:rPr>
              <a:t>office</a:t>
            </a:r>
            <a:r>
              <a:rPr lang="de-CH" sz="1200" cap="all" baseline="0" dirty="0" smtClean="0">
                <a:latin typeface="+mn-lt"/>
              </a:rPr>
              <a:t> </a:t>
            </a:r>
            <a:r>
              <a:rPr lang="de-CH" sz="1200" cap="all" baseline="0" dirty="0" err="1" smtClean="0">
                <a:latin typeface="+mn-lt"/>
              </a:rPr>
              <a:t>fédéral</a:t>
            </a:r>
            <a:r>
              <a:rPr lang="de-CH" sz="1200" cap="all" baseline="0" dirty="0" smtClean="0">
                <a:latin typeface="+mn-lt"/>
              </a:rPr>
              <a:t> de </a:t>
            </a:r>
            <a:r>
              <a:rPr lang="de-CH" sz="1200" cap="all" baseline="0" dirty="0" err="1" smtClean="0">
                <a:latin typeface="+mn-lt"/>
              </a:rPr>
              <a:t>l’énergie</a:t>
            </a:r>
            <a:r>
              <a:rPr lang="de-CH" sz="1200" cap="all" baseline="0" dirty="0" smtClean="0">
                <a:latin typeface="+mn-lt"/>
              </a:rPr>
              <a:t> (OFEN)  ▪  Daniel Büchel </a:t>
            </a:r>
            <a:r>
              <a:rPr lang="de-CH" sz="1200" cap="all" baseline="0" dirty="0" err="1" smtClean="0">
                <a:latin typeface="+mn-lt"/>
              </a:rPr>
              <a:t>Vice-directeur</a:t>
            </a:r>
            <a:r>
              <a:rPr lang="de-CH" sz="1200" cap="all" baseline="0" dirty="0" smtClean="0">
                <a:latin typeface="+mn-lt"/>
              </a:rPr>
              <a:t>  ▪  30.01.2019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  <p:sldLayoutId id="2147483714" r:id="rId4"/>
    <p:sldLayoutId id="2147483717" r:id="rId5"/>
    <p:sldLayoutId id="2147483715" r:id="rId6"/>
    <p:sldLayoutId id="2147483716" r:id="rId7"/>
    <p:sldLayoutId id="2147483710" r:id="rId8"/>
    <p:sldLayoutId id="21474837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solidFill>
                  <a:srgbClr val="3F4444"/>
                </a:solidFill>
              </a:rPr>
              <a:t>Stratégie</a:t>
            </a:r>
            <a:r>
              <a:rPr lang="de-CH" dirty="0" smtClean="0">
                <a:solidFill>
                  <a:srgbClr val="3F4444"/>
                </a:solidFill>
              </a:rPr>
              <a:t> </a:t>
            </a:r>
            <a:r>
              <a:rPr lang="fr-CH" dirty="0" smtClean="0">
                <a:solidFill>
                  <a:srgbClr val="3F4444"/>
                </a:solidFill>
              </a:rPr>
              <a:t>énergétique</a:t>
            </a:r>
            <a:r>
              <a:rPr lang="de-CH" dirty="0" smtClean="0">
                <a:solidFill>
                  <a:srgbClr val="3F4444"/>
                </a:solidFill>
              </a:rPr>
              <a:t> 2050 et </a:t>
            </a:r>
            <a:r>
              <a:rPr lang="de-CH" dirty="0" err="1" smtClean="0">
                <a:solidFill>
                  <a:srgbClr val="3F4444"/>
                </a:solidFill>
              </a:rPr>
              <a:t>bois</a:t>
            </a:r>
            <a:r>
              <a:rPr lang="de-CH" dirty="0" smtClean="0">
                <a:solidFill>
                  <a:srgbClr val="3F4444"/>
                </a:solidFill>
              </a:rPr>
              <a:t>  </a:t>
            </a:r>
            <a:br>
              <a:rPr lang="de-CH" dirty="0" smtClean="0">
                <a:solidFill>
                  <a:srgbClr val="3F4444"/>
                </a:solidFill>
              </a:rPr>
            </a:br>
            <a:endParaRPr lang="de-CH" dirty="0">
              <a:solidFill>
                <a:schemeClr val="bg2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CH" dirty="0"/>
              <a:t>© </a:t>
            </a:r>
            <a:r>
              <a:rPr lang="de-CH" dirty="0" err="1" smtClean="0"/>
              <a:t>shutterstock</a:t>
            </a:r>
            <a:r>
              <a:rPr lang="de-CH" dirty="0" smtClean="0"/>
              <a:t> 101979313</a:t>
            </a:r>
            <a:endParaRPr lang="de-CH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15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10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Politique énergétique: de quoi s’agit-il?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279576" y="1925792"/>
            <a:ext cx="7890638" cy="3744416"/>
            <a:chOff x="683568" y="1844824"/>
            <a:chExt cx="7890638" cy="3744416"/>
          </a:xfrm>
        </p:grpSpPr>
        <p:pic>
          <p:nvPicPr>
            <p:cNvPr id="11" name="Grafik 10" descr="strategie-2050-01.jp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2555776" y="1844824"/>
              <a:ext cx="3911364" cy="3744416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>
              <p:custDataLst>
                <p:tags r:id="rId2"/>
              </p:custDataLst>
            </p:nvPr>
          </p:nvSpPr>
          <p:spPr>
            <a:xfrm>
              <a:off x="827584" y="1988840"/>
              <a:ext cx="374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Sécurité de </a:t>
              </a:r>
              <a:r>
                <a:rPr lang="fr-CH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l’approvisionnement</a:t>
              </a:r>
              <a:endParaRPr lang="fr-CH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feld 12"/>
            <p:cNvSpPr txBox="1"/>
            <p:nvPr>
              <p:custDataLst>
                <p:tags r:id="rId3"/>
              </p:custDataLst>
            </p:nvPr>
          </p:nvSpPr>
          <p:spPr>
            <a:xfrm>
              <a:off x="683568" y="4869160"/>
              <a:ext cx="3262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Respect de l’environnement</a:t>
              </a:r>
            </a:p>
          </p:txBody>
        </p:sp>
        <p:sp>
          <p:nvSpPr>
            <p:cNvPr id="14" name="Textfeld 13"/>
            <p:cNvSpPr txBox="1"/>
            <p:nvPr>
              <p:custDataLst>
                <p:tags r:id="rId4"/>
              </p:custDataLst>
            </p:nvPr>
          </p:nvSpPr>
          <p:spPr>
            <a:xfrm>
              <a:off x="5940152" y="4797152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Efficacité économique</a:t>
              </a:r>
            </a:p>
          </p:txBody>
        </p:sp>
        <p:sp>
          <p:nvSpPr>
            <p:cNvPr id="15" name="Textfeld 14"/>
            <p:cNvSpPr txBox="1"/>
            <p:nvPr>
              <p:custDataLst>
                <p:tags r:id="rId5"/>
              </p:custDataLst>
            </p:nvPr>
          </p:nvSpPr>
          <p:spPr>
            <a:xfrm>
              <a:off x="5796136" y="2348880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Sécurité technique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0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11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Stratégie énergétique 2050: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les </a:t>
            </a:r>
            <a:r>
              <a:rPr lang="fr-CH" dirty="0"/>
              <a:t>grandes lignes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sz="2200" dirty="0"/>
              <a:t>Renforcer l’efficacité énergétique; réduire la consommation d’énergie et d’électricité</a:t>
            </a:r>
            <a:r>
              <a:rPr lang="de-CH" sz="2200" dirty="0"/>
              <a:t>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sz="2200" dirty="0"/>
              <a:t>Augmenter la part des énergies renouvelables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sz="2200" dirty="0"/>
              <a:t>Garantir l’accès aux marchés internationaux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sz="2200" dirty="0"/>
              <a:t>Faire avancer la transformation et l’extension des réseaux électriques et le stockage de l’énergie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sz="2200" dirty="0"/>
              <a:t>Intensifier la recherche énergétique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sz="2200" dirty="0"/>
              <a:t>Assumer la fonction d’exemple des pouvoirs publics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fr-CH" sz="2200" dirty="0"/>
              <a:t>Encourager la collaboration internationale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0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ingekerbter Richtungspfeil 30"/>
          <p:cNvSpPr/>
          <p:nvPr/>
        </p:nvSpPr>
        <p:spPr bwMode="auto">
          <a:xfrm>
            <a:off x="4151313" y="5138738"/>
            <a:ext cx="4718050" cy="919162"/>
          </a:xfrm>
          <a:prstGeom prst="chevron">
            <a:avLst>
              <a:gd name="adj" fmla="val 19396"/>
            </a:avLst>
          </a:prstGeom>
          <a:solidFill>
            <a:srgbClr val="FF8243">
              <a:alpha val="69804"/>
            </a:srgbClr>
          </a:solidFill>
          <a:ln w="6350"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defTabSz="772716">
              <a:defRPr/>
            </a:pPr>
            <a:r>
              <a:rPr lang="de-CH" sz="1200" dirty="0">
                <a:solidFill>
                  <a:schemeClr val="tx1"/>
                </a:solidFill>
              </a:rPr>
              <a:t>			     </a:t>
            </a:r>
            <a:r>
              <a:rPr lang="fr-FR" sz="1200" dirty="0" smtClean="0">
                <a:solidFill>
                  <a:schemeClr val="tx1"/>
                </a:solidFill>
              </a:rPr>
              <a:t>Législation sur le climat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3011" name="Foliennummernplatzhalt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136313" y="6408738"/>
            <a:ext cx="72072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6954E6-A57F-4FEF-AEAE-389CC168E089}" type="slidenum">
              <a:rPr lang="de-CH" altLang="en-US" smtClean="0"/>
              <a:pPr/>
              <a:t>12</a:t>
            </a:fld>
            <a:endParaRPr lang="de-CH" altLang="en-US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55688" y="224061"/>
            <a:ext cx="10801350" cy="82867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Stratégie énergétique 2050:</a:t>
            </a:r>
            <a:br>
              <a:rPr lang="fr-FR" dirty="0" smtClean="0"/>
            </a:br>
            <a:r>
              <a:rPr lang="fr-FR" dirty="0" smtClean="0">
                <a:solidFill>
                  <a:srgbClr val="92D050"/>
                </a:solidFill>
              </a:rPr>
              <a:t>les dossiers de politique énergétique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0" name="Richtungspfeil 29"/>
          <p:cNvSpPr/>
          <p:nvPr/>
        </p:nvSpPr>
        <p:spPr bwMode="auto">
          <a:xfrm>
            <a:off x="5754688" y="4419600"/>
            <a:ext cx="990600" cy="568325"/>
          </a:xfrm>
          <a:prstGeom prst="homePlate">
            <a:avLst>
              <a:gd name="adj" fmla="val 25296"/>
            </a:avLst>
          </a:prstGeom>
          <a:solidFill>
            <a:schemeClr val="accent2">
              <a:lumMod val="75000"/>
              <a:alpha val="70000"/>
            </a:schemeClr>
          </a:solidFill>
          <a:ln w="6350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772716">
              <a:defRPr/>
            </a:pPr>
            <a:r>
              <a:rPr lang="de-CH" sz="1200" dirty="0">
                <a:solidFill>
                  <a:schemeClr val="tx1"/>
                </a:solidFill>
              </a:rPr>
              <a:t>Teilrevision WRG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>
                <a:solidFill>
                  <a:schemeClr val="tx1"/>
                </a:solidFill>
              </a:rPr>
              <a:t>Wasserzins</a:t>
            </a:r>
          </a:p>
        </p:txBody>
      </p:sp>
      <p:grpSp>
        <p:nvGrpSpPr>
          <p:cNvPr id="43014" name="Gruppieren 12"/>
          <p:cNvGrpSpPr>
            <a:grpSpLocks/>
          </p:cNvGrpSpPr>
          <p:nvPr/>
        </p:nvGrpSpPr>
        <p:grpSpPr bwMode="auto">
          <a:xfrm>
            <a:off x="1991544" y="1412776"/>
            <a:ext cx="7200081" cy="4753074"/>
            <a:chOff x="2711624" y="1485611"/>
            <a:chExt cx="7319892" cy="4796039"/>
          </a:xfrm>
        </p:grpSpPr>
        <p:sp>
          <p:nvSpPr>
            <p:cNvPr id="14" name="Richtungspfeil 13"/>
            <p:cNvSpPr/>
            <p:nvPr/>
          </p:nvSpPr>
          <p:spPr bwMode="auto">
            <a:xfrm>
              <a:off x="6456532" y="5140638"/>
              <a:ext cx="1029437" cy="564983"/>
            </a:xfrm>
            <a:prstGeom prst="homePlate">
              <a:avLst>
                <a:gd name="adj" fmla="val 25296"/>
              </a:avLst>
            </a:prstGeom>
            <a:solidFill>
              <a:schemeClr val="accent2">
                <a:lumMod val="75000"/>
                <a:alpha val="70000"/>
              </a:schemeClr>
            </a:solidFill>
            <a:ln w="6350">
              <a:noFill/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defTabSz="772716">
                <a:defRPr/>
              </a:pPr>
              <a:r>
                <a:rPr lang="de-CH" sz="1200" dirty="0" err="1" smtClean="0">
                  <a:solidFill>
                    <a:schemeClr val="tx1"/>
                  </a:solidFill>
                </a:rPr>
                <a:t>LApGaz</a:t>
              </a:r>
              <a:endParaRPr lang="de-CH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3016" name="Gruppieren 16"/>
            <p:cNvGrpSpPr>
              <a:grpSpLocks/>
            </p:cNvGrpSpPr>
            <p:nvPr/>
          </p:nvGrpSpPr>
          <p:grpSpPr bwMode="auto">
            <a:xfrm>
              <a:off x="2711624" y="1485611"/>
              <a:ext cx="7319892" cy="3600400"/>
              <a:chOff x="1187624" y="1484784"/>
              <a:chExt cx="7319892" cy="3744416"/>
            </a:xfrm>
          </p:grpSpPr>
          <p:sp>
            <p:nvSpPr>
              <p:cNvPr id="27" name="Richtungspfeil 26"/>
              <p:cNvSpPr/>
              <p:nvPr/>
            </p:nvSpPr>
            <p:spPr bwMode="auto">
              <a:xfrm>
                <a:off x="1187624" y="1484784"/>
                <a:ext cx="7319892" cy="3743782"/>
              </a:xfrm>
              <a:prstGeom prst="homePlate">
                <a:avLst>
                  <a:gd name="adj" fmla="val 19838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68580" tIns="34290" rIns="68580" bIns="34290"/>
              <a:lstStyle/>
              <a:p>
                <a:pPr defTabSz="772716">
                  <a:defRPr/>
                </a:pPr>
                <a:r>
                  <a:rPr lang="fr-FR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Stratégie énergétique 2050</a:t>
                </a:r>
                <a:endParaRPr lang="fr-FR" sz="15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Richtungspfeil 27"/>
              <p:cNvSpPr/>
              <p:nvPr/>
            </p:nvSpPr>
            <p:spPr bwMode="auto">
              <a:xfrm>
                <a:off x="1979499" y="1844226"/>
                <a:ext cx="3589832" cy="3193951"/>
              </a:xfrm>
              <a:prstGeom prst="homePlate">
                <a:avLst>
                  <a:gd name="adj" fmla="val 21057"/>
                </a:avLst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68580" tIns="34290" rIns="68580" bIns="34290"/>
              <a:lstStyle/>
              <a:p>
                <a:pPr algn="ctr" defTabSz="772716">
                  <a:defRPr/>
                </a:pPr>
                <a:r>
                  <a:rPr lang="fr-FR" sz="1500" dirty="0" smtClean="0">
                    <a:solidFill>
                      <a:schemeClr val="tx1"/>
                    </a:solidFill>
                  </a:rPr>
                  <a:t>Première phase</a:t>
                </a:r>
                <a:endParaRPr lang="fr-FR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Eingekerbter Richtungspfeil 28"/>
              <p:cNvSpPr/>
              <p:nvPr/>
            </p:nvSpPr>
            <p:spPr bwMode="auto">
              <a:xfrm>
                <a:off x="5219586" y="1844226"/>
                <a:ext cx="2953033" cy="3193951"/>
              </a:xfrm>
              <a:prstGeom prst="chevron">
                <a:avLst>
                  <a:gd name="adj" fmla="val 21684"/>
                </a:avLst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0" tIns="34290" rIns="0" bIns="34290"/>
              <a:lstStyle/>
              <a:p>
                <a:pPr defTabSz="772716">
                  <a:defRPr/>
                </a:pPr>
                <a:r>
                  <a:rPr lang="fr-FR" sz="1500" dirty="0" smtClean="0">
                    <a:solidFill>
                      <a:schemeClr val="tx1"/>
                    </a:solidFill>
                  </a:rPr>
                  <a:t>Deuxième phase</a:t>
                </a:r>
              </a:p>
              <a:p>
                <a:pPr defTabSz="772716">
                  <a:defRPr/>
                </a:pPr>
                <a:r>
                  <a:rPr lang="fr-FR" sz="1500" dirty="0" smtClean="0">
                    <a:solidFill>
                      <a:schemeClr val="tx1"/>
                    </a:solidFill>
                  </a:rPr>
                  <a:t>  (dès 2021)</a:t>
                </a:r>
                <a:endParaRPr lang="fr-FR" sz="15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ichtungspfeil 17"/>
            <p:cNvSpPr/>
            <p:nvPr/>
          </p:nvSpPr>
          <p:spPr bwMode="auto">
            <a:xfrm>
              <a:off x="5616306" y="2422284"/>
              <a:ext cx="1580360" cy="864013"/>
            </a:xfrm>
            <a:prstGeom prst="homePlate">
              <a:avLst>
                <a:gd name="adj" fmla="val 25296"/>
              </a:avLst>
            </a:prstGeom>
            <a:solidFill>
              <a:schemeClr val="accent2">
                <a:alpha val="69804"/>
              </a:schemeClr>
            </a:solidFill>
            <a:ln w="6350"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defTabSz="772716">
                <a:defRPr/>
              </a:pPr>
              <a:r>
                <a:rPr lang="fr-FR" sz="1200" smtClean="0">
                  <a:solidFill>
                    <a:schemeClr val="tx1"/>
                  </a:solidFill>
                </a:rPr>
                <a:t>Les ordonnances </a:t>
              </a:r>
              <a:r>
                <a:rPr lang="fr-FR" sz="1200" dirty="0" smtClean="0">
                  <a:solidFill>
                    <a:schemeClr val="tx1"/>
                  </a:solidFill>
                </a:rPr>
                <a:t>dans le domaine de l’énergie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Eingekerbter Richtungspfeil 18"/>
            <p:cNvSpPr/>
            <p:nvPr/>
          </p:nvSpPr>
          <p:spPr bwMode="auto">
            <a:xfrm>
              <a:off x="7391933" y="2997492"/>
              <a:ext cx="2004434" cy="913756"/>
            </a:xfrm>
            <a:prstGeom prst="chevron">
              <a:avLst>
                <a:gd name="adj" fmla="val 19396"/>
              </a:avLst>
            </a:prstGeom>
            <a:solidFill>
              <a:schemeClr val="accent2">
                <a:lumMod val="75000"/>
                <a:alpha val="70000"/>
              </a:schemeClr>
            </a:solidFill>
            <a:ln w="6350"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Passage d’un système d’encouragement à un système incitatif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ichtungspfeil 19"/>
            <p:cNvSpPr/>
            <p:nvPr/>
          </p:nvSpPr>
          <p:spPr bwMode="auto">
            <a:xfrm>
              <a:off x="3899436" y="2239973"/>
              <a:ext cx="1519409" cy="757519"/>
            </a:xfrm>
            <a:prstGeom prst="homePlate">
              <a:avLst>
                <a:gd name="adj" fmla="val 25296"/>
              </a:avLst>
            </a:prstGeom>
            <a:solidFill>
              <a:schemeClr val="bg2"/>
            </a:solidFill>
            <a:ln w="6350"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7000" tIns="34290" rIns="27000" bIns="34290" anchor="ctr"/>
            <a:lstStyle/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Plan d’action</a:t>
              </a:r>
              <a:br>
                <a:rPr lang="fr-FR" sz="1200" dirty="0" smtClean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R</a:t>
              </a:r>
              <a:r>
                <a:rPr lang="fr-FR" sz="1200" dirty="0" smtClean="0">
                  <a:solidFill>
                    <a:schemeClr val="tx1"/>
                  </a:solidFill>
                </a:rPr>
                <a:t>echerche énergétique coordonnée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ichtungspfeil 20"/>
            <p:cNvSpPr/>
            <p:nvPr/>
          </p:nvSpPr>
          <p:spPr bwMode="auto">
            <a:xfrm>
              <a:off x="5503083" y="3961985"/>
              <a:ext cx="1174614" cy="724377"/>
            </a:xfrm>
            <a:prstGeom prst="homePlate">
              <a:avLst>
                <a:gd name="adj" fmla="val 25296"/>
              </a:avLst>
            </a:prstGeom>
            <a:solidFill>
              <a:schemeClr val="accent2">
                <a:lumMod val="75000"/>
                <a:alpha val="70000"/>
              </a:schemeClr>
            </a:solidFill>
            <a:ln w="6350"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Stratégie</a:t>
              </a:r>
            </a:p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Réseaux électriques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ichtungspfeil 21"/>
            <p:cNvSpPr/>
            <p:nvPr/>
          </p:nvSpPr>
          <p:spPr bwMode="auto">
            <a:xfrm>
              <a:off x="2818857" y="2997492"/>
              <a:ext cx="1138320" cy="888506"/>
            </a:xfrm>
            <a:prstGeom prst="homePlate">
              <a:avLst>
                <a:gd name="adj" fmla="val 25296"/>
              </a:avLst>
            </a:prstGeom>
            <a:solidFill>
              <a:schemeClr val="bg2"/>
            </a:solidFill>
            <a:ln w="6350"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7000" tIns="34290" rIns="27000" bIns="34290" anchor="ctr"/>
            <a:lstStyle/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Perspectives énergétiques 2050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ichtungspfeil 22"/>
            <p:cNvSpPr/>
            <p:nvPr/>
          </p:nvSpPr>
          <p:spPr bwMode="auto">
            <a:xfrm>
              <a:off x="4470448" y="3967639"/>
              <a:ext cx="966747" cy="722799"/>
            </a:xfrm>
            <a:prstGeom prst="homePlate">
              <a:avLst>
                <a:gd name="adj" fmla="val 25296"/>
              </a:avLst>
            </a:prstGeom>
            <a:solidFill>
              <a:schemeClr val="bg2"/>
            </a:solidFill>
            <a:ln w="6350"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7000" tIns="34290" rIns="27000" bIns="34290" anchor="ctr"/>
            <a:lstStyle/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Initiative </a:t>
              </a:r>
              <a:r>
                <a:rPr lang="fr-FR" sz="1200" dirty="0" err="1" smtClean="0">
                  <a:solidFill>
                    <a:schemeClr val="tx1"/>
                  </a:solidFill>
                </a:rPr>
                <a:t>parl</a:t>
              </a:r>
              <a:r>
                <a:rPr lang="fr-FR" sz="1200" dirty="0" smtClean="0">
                  <a:solidFill>
                    <a:schemeClr val="tx1"/>
                  </a:solidFill>
                </a:rPr>
                <a:t>.</a:t>
              </a:r>
              <a:br>
                <a:rPr lang="fr-FR" sz="1200" dirty="0" smtClean="0">
                  <a:solidFill>
                    <a:schemeClr val="tx1"/>
                  </a:solidFill>
                </a:rPr>
              </a:br>
              <a:r>
                <a:rPr lang="fr-FR" sz="1200" dirty="0" smtClean="0">
                  <a:solidFill>
                    <a:schemeClr val="tx1"/>
                  </a:solidFill>
                </a:rPr>
                <a:t>12.400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ichtungspfeil 23"/>
            <p:cNvSpPr/>
            <p:nvPr/>
          </p:nvSpPr>
          <p:spPr bwMode="auto">
            <a:xfrm>
              <a:off x="2711624" y="5140638"/>
              <a:ext cx="2232097" cy="564983"/>
            </a:xfrm>
            <a:prstGeom prst="homePlate">
              <a:avLst>
                <a:gd name="adj" fmla="val 25296"/>
              </a:avLst>
            </a:prstGeom>
            <a:solidFill>
              <a:schemeClr val="accent2">
                <a:lumMod val="75000"/>
                <a:alpha val="70000"/>
              </a:schemeClr>
            </a:solidFill>
            <a:ln w="6350"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Négociations avec l’UE concernant l’accord sur l’électricité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Richtungspfeil 24"/>
            <p:cNvSpPr/>
            <p:nvPr/>
          </p:nvSpPr>
          <p:spPr bwMode="auto">
            <a:xfrm>
              <a:off x="6456532" y="5734028"/>
              <a:ext cx="1029437" cy="547622"/>
            </a:xfrm>
            <a:prstGeom prst="homePlate">
              <a:avLst>
                <a:gd name="adj" fmla="val 25296"/>
              </a:avLst>
            </a:prstGeom>
            <a:solidFill>
              <a:schemeClr val="accent2">
                <a:lumMod val="75000"/>
                <a:alpha val="70000"/>
              </a:schemeClr>
            </a:solidFill>
            <a:ln w="6350">
              <a:noFill/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Révision</a:t>
              </a:r>
            </a:p>
            <a:p>
              <a:pPr algn="ctr" defTabSz="772716">
                <a:defRPr/>
              </a:pPr>
              <a:r>
                <a:rPr lang="fr-FR" sz="1200" dirty="0" err="1" smtClean="0">
                  <a:solidFill>
                    <a:schemeClr val="tx1"/>
                  </a:solidFill>
                </a:rPr>
                <a:t>LApEl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ichtungspfeil 25"/>
            <p:cNvSpPr/>
            <p:nvPr/>
          </p:nvSpPr>
          <p:spPr bwMode="auto">
            <a:xfrm>
              <a:off x="5016309" y="5170623"/>
              <a:ext cx="1397330" cy="538154"/>
            </a:xfrm>
            <a:prstGeom prst="homePlate">
              <a:avLst>
                <a:gd name="adj" fmla="val 25296"/>
              </a:avLst>
            </a:prstGeom>
            <a:solidFill>
              <a:schemeClr val="accent2">
                <a:lumMod val="75000"/>
                <a:alpha val="70000"/>
              </a:schemeClr>
            </a:solidFill>
            <a:ln w="6350">
              <a:noFill/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Deuxième étape de l’ouverture du marché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Richtungspfeil 31"/>
            <p:cNvSpPr/>
            <p:nvPr/>
          </p:nvSpPr>
          <p:spPr bwMode="auto">
            <a:xfrm>
              <a:off x="4154637" y="3054904"/>
              <a:ext cx="1519409" cy="757519"/>
            </a:xfrm>
            <a:prstGeom prst="homePlate">
              <a:avLst>
                <a:gd name="adj" fmla="val 25296"/>
              </a:avLst>
            </a:prstGeom>
            <a:solidFill>
              <a:schemeClr val="bg2"/>
            </a:solidFill>
            <a:ln w="6350"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7000" tIns="34290" rIns="27000" bIns="34290" anchor="ctr"/>
            <a:lstStyle/>
            <a:p>
              <a:pPr algn="ctr" defTabSz="772716">
                <a:defRPr/>
              </a:pPr>
              <a:r>
                <a:rPr lang="fr-FR" sz="1200" dirty="0" smtClean="0">
                  <a:solidFill>
                    <a:schemeClr val="tx1"/>
                  </a:solidFill>
                </a:rPr>
                <a:t>Premier paquet de mesures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" name="Gerader Verbinder 3"/>
          <p:cNvCxnSpPr/>
          <p:nvPr/>
        </p:nvCxnSpPr>
        <p:spPr>
          <a:xfrm flipH="1">
            <a:off x="6027738" y="1689100"/>
            <a:ext cx="2156494" cy="3089275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6027162" y="1689100"/>
            <a:ext cx="2248315" cy="3014662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chtungspfeil 32"/>
          <p:cNvSpPr/>
          <p:nvPr/>
        </p:nvSpPr>
        <p:spPr bwMode="auto">
          <a:xfrm>
            <a:off x="2078181" y="3857856"/>
            <a:ext cx="1519223" cy="515088"/>
          </a:xfrm>
          <a:prstGeom prst="homePlate">
            <a:avLst>
              <a:gd name="adj" fmla="val 25296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30288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Plan d’action Recherche énergétique coordonnée</a:t>
            </a:r>
            <a:endParaRPr lang="fr-FR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4" name="Richtungspfeil 33"/>
          <p:cNvSpPr/>
          <p:nvPr/>
        </p:nvSpPr>
        <p:spPr bwMode="auto">
          <a:xfrm>
            <a:off x="2089793" y="2337670"/>
            <a:ext cx="966778" cy="492345"/>
          </a:xfrm>
          <a:prstGeom prst="homePlate">
            <a:avLst>
              <a:gd name="adj" fmla="val 25296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30288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Initiative  </a:t>
            </a:r>
            <a:r>
              <a:rPr lang="fr-FR" sz="1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parl</a:t>
            </a:r>
            <a:r>
              <a:rPr lang="fr-F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.</a:t>
            </a:r>
            <a:br>
              <a:rPr lang="fr-F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fr-F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12.400</a:t>
            </a:r>
            <a:endParaRPr lang="fr-FR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5" name="Richtungspfeil 34"/>
          <p:cNvSpPr/>
          <p:nvPr/>
        </p:nvSpPr>
        <p:spPr bwMode="auto">
          <a:xfrm>
            <a:off x="2260822" y="1813232"/>
            <a:ext cx="792088" cy="432048"/>
          </a:xfrm>
          <a:prstGeom prst="homePlate">
            <a:avLst>
              <a:gd name="adj" fmla="val 25296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30288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Concept  ECH</a:t>
            </a:r>
            <a:endParaRPr lang="fr-FR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696400" y="5780901"/>
            <a:ext cx="1908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0288"/>
            <a:r>
              <a:rPr lang="fr-FR" sz="1200" i="1" dirty="0" smtClean="0"/>
              <a:t>déjà décidés</a:t>
            </a:r>
            <a:endParaRPr lang="fr-FR" sz="1200" dirty="0"/>
          </a:p>
        </p:txBody>
      </p:sp>
      <p:sp>
        <p:nvSpPr>
          <p:cNvPr id="37" name="Rechteck 36"/>
          <p:cNvSpPr/>
          <p:nvPr/>
        </p:nvSpPr>
        <p:spPr bwMode="auto">
          <a:xfrm>
            <a:off x="9552384" y="5833933"/>
            <a:ext cx="144016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30288" fontAlgn="base">
              <a:spcBef>
                <a:spcPct val="0"/>
              </a:spcBef>
              <a:spcAft>
                <a:spcPct val="0"/>
              </a:spcAft>
            </a:pPr>
            <a:endParaRPr lang="de-CH" sz="12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8" name="Richtungspfeil 37"/>
          <p:cNvSpPr/>
          <p:nvPr/>
        </p:nvSpPr>
        <p:spPr bwMode="auto">
          <a:xfrm>
            <a:off x="2089793" y="4453725"/>
            <a:ext cx="1504625" cy="432048"/>
          </a:xfrm>
          <a:prstGeom prst="homePlate">
            <a:avLst>
              <a:gd name="adj" fmla="val 25296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30288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Premier paquet de mesures</a:t>
            </a:r>
            <a:endParaRPr lang="fr-FR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13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de-CH" sz="2800" b="1" dirty="0"/>
              <a:t>Politique </a:t>
            </a:r>
            <a:r>
              <a:rPr lang="de-CH" sz="2800" b="1" dirty="0" err="1"/>
              <a:t>climatique</a:t>
            </a:r>
            <a:r>
              <a:rPr lang="de-CH" sz="2800" b="1" dirty="0"/>
              <a:t> </a:t>
            </a:r>
            <a:r>
              <a:rPr lang="de-CH" sz="2800" b="1" dirty="0" err="1"/>
              <a:t>après</a:t>
            </a:r>
            <a:r>
              <a:rPr lang="de-CH" sz="2800" b="1" dirty="0"/>
              <a:t> </a:t>
            </a:r>
            <a:r>
              <a:rPr lang="de-CH" sz="2800" b="1" dirty="0" smtClean="0"/>
              <a:t>2020</a:t>
            </a:r>
            <a:br>
              <a:rPr lang="de-CH" sz="2800" b="1" dirty="0" smtClean="0"/>
            </a:br>
            <a:r>
              <a:rPr lang="de-CH" sz="2800" b="1" dirty="0" err="1" smtClean="0"/>
              <a:t>Objectifs</a:t>
            </a:r>
            <a:endParaRPr lang="de-CH" sz="2800" b="1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4294967295"/>
          </p:nvPr>
        </p:nvSpPr>
        <p:spPr>
          <a:xfrm rot="16200000">
            <a:off x="-943871" y="4132128"/>
            <a:ext cx="3735112" cy="312632"/>
          </a:xfrm>
          <a:prstGeom prst="rect">
            <a:avLst/>
          </a:prstGeom>
        </p:spPr>
        <p:txBody>
          <a:bodyPr/>
          <a:lstStyle/>
          <a:p>
            <a:r>
              <a:rPr lang="de-CH" sz="500" dirty="0" smtClean="0"/>
              <a:t>Botschaft zur </a:t>
            </a:r>
            <a:r>
              <a:rPr lang="de-CH" sz="500" dirty="0"/>
              <a:t>Totalrevision des CO2-Gesetzes nach 2020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435283"/>
            <a:ext cx="8134992" cy="46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14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...et puis il y a eu quelque chose....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3284984"/>
            <a:ext cx="4610433" cy="29642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412776"/>
            <a:ext cx="3063494" cy="24208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79" y="1412776"/>
            <a:ext cx="3733736" cy="229519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112224" y="4941168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….La </a:t>
            </a:r>
            <a:r>
              <a:rPr lang="de-CH" sz="3200" b="1" dirty="0" err="1" smtClean="0"/>
              <a:t>numérisation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28749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blockchain.info/wallet/img/blockchain-ad-placeholder-d232c25892a75ec148e9bb02c7df86cf882487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4926" y="1844824"/>
            <a:ext cx="4171434" cy="420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>
                <a:solidFill>
                  <a:srgbClr val="3F4444"/>
                </a:solidFill>
              </a:rPr>
              <a:pPr/>
              <a:t>15</a:t>
            </a:fld>
            <a:endParaRPr dirty="0">
              <a:solidFill>
                <a:srgbClr val="3F4444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43472" y="368752"/>
            <a:ext cx="9018847" cy="828000"/>
          </a:xfrm>
        </p:spPr>
        <p:txBody>
          <a:bodyPr/>
          <a:lstStyle/>
          <a:p>
            <a:r>
              <a:rPr lang="fr-FR" sz="3400" dirty="0" smtClean="0"/>
              <a:t>numérisation</a:t>
            </a:r>
            <a:br>
              <a:rPr lang="fr-FR" sz="3400" dirty="0" smtClean="0"/>
            </a:br>
            <a:r>
              <a:rPr lang="fr-FR" sz="3400" dirty="0" smtClean="0">
                <a:solidFill>
                  <a:srgbClr val="90D01E"/>
                </a:solidFill>
              </a:rPr>
              <a:t>Thèmes actuels</a:t>
            </a:r>
            <a:endParaRPr lang="fr-FR" sz="3400" dirty="0">
              <a:solidFill>
                <a:srgbClr val="90D01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1127449" y="1340768"/>
            <a:ext cx="9289032" cy="4644000"/>
          </a:xfrm>
        </p:spPr>
        <p:txBody>
          <a:bodyPr/>
          <a:lstStyle/>
          <a:p>
            <a:r>
              <a:rPr lang="fr-FR" sz="2400" dirty="0" err="1" smtClean="0"/>
              <a:t>Prosommateur</a:t>
            </a:r>
            <a:r>
              <a:rPr lang="fr-FR" sz="2400" dirty="0" smtClean="0"/>
              <a:t> / Consommateur	</a:t>
            </a:r>
          </a:p>
          <a:p>
            <a:pPr marL="0" indent="0">
              <a:buNone/>
            </a:pPr>
            <a:r>
              <a:rPr lang="fr-FR" sz="2400" dirty="0" smtClean="0"/>
              <a:t>	            </a:t>
            </a:r>
          </a:p>
          <a:p>
            <a:r>
              <a:rPr lang="fr-FR" sz="2400" dirty="0" smtClean="0"/>
              <a:t>Numérisation comme outil pour une plus grande indépendance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/>
              <a:t>M</a:t>
            </a:r>
            <a:r>
              <a:rPr lang="fr-FR" sz="2400" dirty="0" smtClean="0"/>
              <a:t>ise en réseau de tout le bâtiment en tant que nouveaux «acteurs»; accessibilité à tous les appareils</a:t>
            </a:r>
            <a:r>
              <a:rPr lang="de-DE" sz="2400" dirty="0" smtClean="0"/>
              <a:t>, </a:t>
            </a:r>
            <a:r>
              <a:rPr lang="fr-FR" sz="2400" dirty="0" smtClean="0"/>
              <a:t>contrôle </a:t>
            </a:r>
            <a:r>
              <a:rPr lang="de-DE" sz="2400" dirty="0" smtClean="0"/>
              <a:t>de </a:t>
            </a:r>
            <a:r>
              <a:rPr lang="fr-FR" sz="2400" dirty="0" smtClean="0"/>
              <a:t>l‘environnement</a:t>
            </a:r>
            <a:r>
              <a:rPr lang="de-DE" sz="2400" dirty="0" smtClean="0"/>
              <a:t>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CH" sz="2400" u="sng" dirty="0" err="1" smtClean="0"/>
              <a:t>activation</a:t>
            </a:r>
            <a:r>
              <a:rPr lang="de-CH" sz="2400" dirty="0" smtClean="0"/>
              <a:t> </a:t>
            </a:r>
            <a:r>
              <a:rPr lang="de-CH" sz="2400" dirty="0"/>
              <a:t>/ </a:t>
            </a:r>
            <a:r>
              <a:rPr lang="de-CH" sz="2400" dirty="0" err="1" smtClean="0"/>
              <a:t>f</a:t>
            </a:r>
            <a:r>
              <a:rPr lang="de-CH" sz="2400" u="sng" dirty="0" err="1" smtClean="0"/>
              <a:t>lexibilité</a:t>
            </a:r>
            <a:endParaRPr lang="de-DE" sz="2400" dirty="0"/>
          </a:p>
          <a:p>
            <a:pPr marL="0" indent="0">
              <a:buNone/>
            </a:pPr>
            <a:endParaRPr lang="de-CH" sz="2000" u="sng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64" y="2396994"/>
            <a:ext cx="2555776" cy="1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16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smtClean="0"/>
              <a:t>Numérisation </a:t>
            </a:r>
            <a:r>
              <a:rPr lang="fr-FR" b="1" dirty="0"/>
              <a:t>dans le monde de l’énergie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260" y="1396160"/>
            <a:ext cx="3184405" cy="474949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199455" y="1435112"/>
            <a:ext cx="71287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Une équipe interdisciplinaire composée de spécialistes de l'OFEN a identifié d'importants développements, présentés dans 14 articles de fond</a:t>
            </a:r>
            <a:r>
              <a:rPr lang="fr-FR" sz="2000" dirty="0" smtClean="0"/>
              <a:t>:</a:t>
            </a:r>
          </a:p>
          <a:p>
            <a:r>
              <a:rPr lang="fr-FR" sz="2000" dirty="0" smtClean="0"/>
              <a:t>Voici quelques exemples:</a:t>
            </a:r>
          </a:p>
          <a:p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/>
              <a:t>Internet </a:t>
            </a:r>
            <a:r>
              <a:rPr lang="de-CH" sz="2000" dirty="0" err="1"/>
              <a:t>of</a:t>
            </a:r>
            <a:r>
              <a:rPr lang="de-CH" sz="2000" dirty="0"/>
              <a:t> Things </a:t>
            </a:r>
            <a:r>
              <a:rPr lang="de-CH" sz="2000" dirty="0" smtClean="0"/>
              <a:t>– </a:t>
            </a:r>
            <a:r>
              <a:rPr lang="de-CH" sz="2000" dirty="0" err="1" smtClean="0"/>
              <a:t>IoT</a:t>
            </a:r>
            <a:r>
              <a:rPr lang="de-CH" sz="2000" dirty="0" smtClean="0"/>
              <a:t>/ Smart City/Smart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Mégadonnées</a:t>
            </a:r>
            <a:r>
              <a:rPr lang="fr-FR" sz="2000" dirty="0" smtClean="0"/>
              <a:t> </a:t>
            </a:r>
            <a:r>
              <a:rPr lang="fr-FR" sz="2000" dirty="0"/>
              <a:t>(</a:t>
            </a:r>
            <a:r>
              <a:rPr lang="fr-FR" sz="2000" dirty="0" err="1"/>
              <a:t>Big</a:t>
            </a:r>
            <a:r>
              <a:rPr lang="fr-FR" sz="2000" dirty="0"/>
              <a:t> Data) - Nouvelles sources d'informations et analyses pour les fournisseurs </a:t>
            </a:r>
            <a:r>
              <a:rPr lang="fr-FR" sz="2000" dirty="0" smtClean="0"/>
              <a:t>d'énergie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Apprentissage </a:t>
            </a:r>
            <a:r>
              <a:rPr lang="fr-FR" sz="2000" dirty="0"/>
              <a:t>automatique (Machine Learning) pour les nouvelles connaissances issues des données énergétiques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Datahub</a:t>
            </a:r>
            <a:r>
              <a:rPr lang="fr-FR" sz="2000" dirty="0"/>
              <a:t>: </a:t>
            </a:r>
            <a:r>
              <a:rPr lang="fr-FR" sz="2000" dirty="0" smtClean="0"/>
              <a:t>Organisation </a:t>
            </a:r>
            <a:r>
              <a:rPr lang="fr-FR" sz="2000" dirty="0"/>
              <a:t>d’échanges de données sur le marché de </a:t>
            </a:r>
            <a:r>
              <a:rPr lang="fr-FR" sz="2000" dirty="0" smtClean="0"/>
              <a:t>l’électricité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Blockchain</a:t>
            </a:r>
            <a:r>
              <a:rPr lang="de-DE" sz="2000" dirty="0" smtClean="0"/>
              <a:t>: T</a:t>
            </a:r>
            <a:r>
              <a:rPr lang="fr-FR" sz="2000" dirty="0" err="1"/>
              <a:t>echnologie</a:t>
            </a:r>
            <a:r>
              <a:rPr lang="fr-FR" sz="2000" dirty="0"/>
              <a:t> de rupture; disparition des intermédiaires; importance</a:t>
            </a:r>
            <a:r>
              <a:rPr lang="de-DE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847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17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…et le </a:t>
            </a:r>
            <a:r>
              <a:rPr lang="de-CH" dirty="0" err="1" smtClean="0"/>
              <a:t>bois</a:t>
            </a:r>
            <a:r>
              <a:rPr lang="de-CH" dirty="0" smtClean="0"/>
              <a:t>?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772816"/>
            <a:ext cx="5760639" cy="43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6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>
                <a:solidFill>
                  <a:srgbClr val="3F4444"/>
                </a:solidFill>
              </a:rPr>
              <a:pPr/>
              <a:t>18</a:t>
            </a:fld>
            <a:endParaRPr dirty="0">
              <a:solidFill>
                <a:srgbClr val="3F444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consommation finale d'énergie</a:t>
            </a:r>
            <a:r>
              <a:rPr lang="fr-CH" dirty="0" smtClean="0"/>
              <a:t> 2017</a:t>
            </a:r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9080088" y="5739527"/>
            <a:ext cx="245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Statistique suisse des énergies renouvelables, édition 2017 </a:t>
            </a:r>
            <a:endParaRPr lang="de-CH" sz="1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36" y="1412776"/>
            <a:ext cx="7848872" cy="478897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312024" y="4725144"/>
            <a:ext cx="1008112" cy="5760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52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Production</a:t>
            </a:r>
            <a:r>
              <a:rPr lang="de-CH" b="1" dirty="0"/>
              <a:t> </a:t>
            </a:r>
            <a:r>
              <a:rPr lang="de-CH" b="1" dirty="0" err="1"/>
              <a:t>d’électricité</a:t>
            </a:r>
            <a:r>
              <a:rPr lang="de-CH" b="1" dirty="0"/>
              <a:t> </a:t>
            </a:r>
            <a:r>
              <a:rPr lang="de-CH" b="1" dirty="0" err="1"/>
              <a:t>renouvelable</a:t>
            </a:r>
            <a:endParaRPr lang="de-CH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412776"/>
            <a:ext cx="8761616" cy="48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4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rÉpartition</a:t>
            </a:r>
            <a:r>
              <a:rPr lang="de-CH" dirty="0" smtClean="0"/>
              <a:t> de la </a:t>
            </a:r>
            <a:r>
              <a:rPr lang="de-CH" dirty="0" err="1" smtClean="0"/>
              <a:t>consommation</a:t>
            </a:r>
            <a:r>
              <a:rPr lang="de-CH" dirty="0" smtClean="0"/>
              <a:t> finale </a:t>
            </a:r>
            <a:r>
              <a:rPr lang="de-CH" dirty="0" err="1" smtClean="0"/>
              <a:t>selon</a:t>
            </a:r>
            <a:r>
              <a:rPr lang="de-CH" dirty="0" smtClean="0"/>
              <a:t> les </a:t>
            </a:r>
            <a:r>
              <a:rPr lang="de-CH" dirty="0" err="1" smtClean="0"/>
              <a:t>agents</a:t>
            </a:r>
            <a:r>
              <a:rPr lang="de-CH" dirty="0" smtClean="0"/>
              <a:t> </a:t>
            </a:r>
            <a:r>
              <a:rPr lang="de-CH" dirty="0" err="1" smtClean="0"/>
              <a:t>énergétiques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28667"/>
              </p:ext>
            </p:extLst>
          </p:nvPr>
        </p:nvGraphicFramePr>
        <p:xfrm>
          <a:off x="767408" y="1700808"/>
          <a:ext cx="62646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342683"/>
            <a:ext cx="5952104" cy="489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20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Développement de la production d'électricité renouvelable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9768408" y="577415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Statistique suisse des énergies renouvelables, édition 2017 </a:t>
            </a:r>
            <a:endParaRPr lang="de-CH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444400"/>
            <a:ext cx="7320256" cy="47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21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Production d'électricité renouvelable cumulée avec des valeurs de référence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8832304" y="5661248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Statistique suisse des énergies 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smtClean="0"/>
              <a:t>renouvelables,  </a:t>
            </a:r>
            <a:r>
              <a:rPr lang="fr-FR" sz="1000" dirty="0"/>
              <a:t>édition 2017 </a:t>
            </a:r>
            <a:endParaRPr lang="de-CH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362125"/>
            <a:ext cx="7464272" cy="48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0862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Production cumulée de chaleur renouvelable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918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23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CH" dirty="0" smtClean="0"/>
              <a:t>SFV 2017</a:t>
            </a: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fr-FR" sz="2800" b="1" dirty="0"/>
              <a:t>les sources de chaleur </a:t>
            </a:r>
            <a:r>
              <a:rPr lang="fr-FR" sz="2800" b="1" dirty="0" smtClean="0"/>
              <a:t>renouvelables </a:t>
            </a:r>
            <a:r>
              <a:rPr lang="de-CH" sz="2800" b="1" dirty="0" smtClean="0"/>
              <a:t>(1/2)</a:t>
            </a:r>
            <a:endParaRPr lang="de-CH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659318" y="1908516"/>
            <a:ext cx="3192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spcBef>
                <a:spcPts val="2400"/>
              </a:spcBef>
              <a:buFont typeface="Wingdings" panose="05000000000000000000" pitchFamily="2" charset="2"/>
              <a:buChar char="§"/>
              <a:defRPr sz="2000" b="0"/>
            </a:lvl1pPr>
          </a:lstStyle>
          <a:p>
            <a:r>
              <a:rPr lang="fr-FR" dirty="0">
                <a:sym typeface="Wingdings" pitchFamily="2" charset="2"/>
              </a:rPr>
              <a:t>Un potentiel a été identifié pour le "Livre blanc sur le chauffage </a:t>
            </a:r>
            <a:r>
              <a:rPr lang="fr-FR" dirty="0" smtClean="0">
                <a:sym typeface="Wingdings" pitchFamily="2" charset="2"/>
              </a:rPr>
              <a:t>à distance </a:t>
            </a:r>
            <a:r>
              <a:rPr lang="fr-FR" dirty="0">
                <a:sym typeface="Wingdings" pitchFamily="2" charset="2"/>
              </a:rPr>
              <a:t>en Suisse</a:t>
            </a:r>
            <a:r>
              <a:rPr lang="fr-FR" dirty="0" smtClean="0">
                <a:sym typeface="Wingdings" pitchFamily="2" charset="2"/>
              </a:rPr>
              <a:t>".</a:t>
            </a:r>
          </a:p>
          <a:p>
            <a:r>
              <a:rPr lang="fr-FR" dirty="0">
                <a:sym typeface="Wingdings" pitchFamily="2" charset="2"/>
              </a:rPr>
              <a:t>Potentiel technique : 240 TWh/a ; dépasse plusieurs fois la demande.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700808"/>
            <a:ext cx="6631433" cy="42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5" y="1485476"/>
            <a:ext cx="4680520" cy="344811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A3E79-C85E-41EB-8E07-7105E5BE53BB}" type="slidenum">
              <a:rPr lang="de-CH" smtClean="0"/>
              <a:pPr>
                <a:defRPr/>
              </a:pPr>
              <a:t>24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>
          <a:xfrm rot="16200000">
            <a:off x="-907867" y="4168132"/>
            <a:ext cx="3663104" cy="312632"/>
          </a:xfrm>
        </p:spPr>
        <p:txBody>
          <a:bodyPr/>
          <a:lstStyle/>
          <a:p>
            <a:r>
              <a:rPr lang="de-CH" dirty="0">
                <a:solidFill>
                  <a:srgbClr val="3F4444"/>
                </a:solidFill>
              </a:rPr>
              <a:t>Weissbuch Fernwärme Schweiz, Eicher + Pauli AG; herunterladbar unter www.fernwaerme-schweiz.ch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fr-FR" sz="2800" b="1" dirty="0"/>
              <a:t>les sources de chaleur </a:t>
            </a:r>
            <a:r>
              <a:rPr lang="fr-FR" sz="2800" b="1" dirty="0" smtClean="0"/>
              <a:t>renouvelables </a:t>
            </a:r>
            <a:r>
              <a:rPr lang="de-CH" sz="2800" b="1" dirty="0" smtClean="0"/>
              <a:t>(2/2)</a:t>
            </a:r>
            <a:endParaRPr lang="de-CH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351584" y="1535301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b="1" dirty="0">
              <a:solidFill>
                <a:srgbClr val="0070C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88288" y="1628800"/>
            <a:ext cx="338437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Bef>
                <a:spcPts val="1200"/>
              </a:spcBef>
              <a:defRPr b="1"/>
            </a:lvl1pPr>
          </a:lstStyle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de-CH" sz="2000" b="0" dirty="0" err="1"/>
              <a:t>Potentiel</a:t>
            </a:r>
            <a:r>
              <a:rPr lang="de-CH" sz="2000" b="0" dirty="0"/>
              <a:t> </a:t>
            </a:r>
            <a:r>
              <a:rPr lang="de-CH" sz="2000" b="0" dirty="0" err="1" smtClean="0"/>
              <a:t>réaliste</a:t>
            </a:r>
            <a:r>
              <a:rPr lang="de-CH" sz="2000" b="0" dirty="0" smtClean="0"/>
              <a:t>: 17.3 </a:t>
            </a:r>
            <a:r>
              <a:rPr lang="de-CH" sz="2000" b="0" dirty="0" err="1"/>
              <a:t>TWh</a:t>
            </a:r>
            <a:r>
              <a:rPr lang="de-CH" sz="2000" b="0" dirty="0"/>
              <a:t>/a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000" b="0" dirty="0"/>
              <a:t>Selon le "Livre blanc", cela correspond à environ 38% des besoins en chauffage des locaux en 2050</a:t>
            </a:r>
            <a:r>
              <a:rPr lang="fr-FR" sz="2000" b="0" dirty="0" smtClean="0"/>
              <a:t>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000" b="0" dirty="0"/>
              <a:t>ne peut être exploitée qu'avec une </a:t>
            </a:r>
            <a:r>
              <a:rPr lang="fr-FR" sz="2000" b="0" dirty="0" smtClean="0"/>
              <a:t>planification </a:t>
            </a:r>
            <a:r>
              <a:rPr lang="fr-FR" sz="2000" b="0" dirty="0"/>
              <a:t>énergétique prudente</a:t>
            </a:r>
            <a:r>
              <a:rPr lang="fr-FR" sz="2000" b="0" dirty="0" smtClean="0"/>
              <a:t>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000" b="0" dirty="0"/>
              <a:t>Sinon, des potentiels précieux sont "donnés".</a:t>
            </a:r>
            <a:endParaRPr lang="de-CH" sz="2000" b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07" y="4436869"/>
            <a:ext cx="1950873" cy="130058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002" y="4770341"/>
            <a:ext cx="1988764" cy="130173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341" y="1558177"/>
            <a:ext cx="2134931" cy="1296000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V="1">
            <a:off x="7032105" y="2877053"/>
            <a:ext cx="144015" cy="24880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5718385" y="4509120"/>
            <a:ext cx="89583" cy="26122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851795" y="4639730"/>
            <a:ext cx="36388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25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Développement</a:t>
            </a:r>
            <a:r>
              <a:rPr lang="de-CH" dirty="0"/>
              <a:t> de </a:t>
            </a:r>
            <a:r>
              <a:rPr lang="de-CH" dirty="0" err="1"/>
              <a:t>chaleur</a:t>
            </a:r>
            <a:r>
              <a:rPr lang="de-CH" dirty="0"/>
              <a:t> </a:t>
            </a:r>
            <a:r>
              <a:rPr lang="de-CH" dirty="0" err="1"/>
              <a:t>renouvelable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9906493" y="575589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Statistique suisse des énergies </a:t>
            </a:r>
            <a:br>
              <a:rPr lang="fr-FR" sz="1000" dirty="0"/>
            </a:br>
            <a:r>
              <a:rPr lang="fr-FR" sz="1000" dirty="0"/>
              <a:t>renouvelables,  édition 2017 </a:t>
            </a:r>
            <a:endParaRPr lang="de-CH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290" y="1365463"/>
            <a:ext cx="7416822" cy="47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26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Production de chaleur renouvelable cumulée avec des valeurs de référence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9768408" y="5751834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Statistique suisse des énergies </a:t>
            </a:r>
            <a:br>
              <a:rPr lang="fr-FR" sz="1000" dirty="0"/>
            </a:br>
            <a:r>
              <a:rPr lang="fr-FR" sz="1000" dirty="0"/>
              <a:t>renouvelables,  édition 2017 </a:t>
            </a:r>
            <a:endParaRPr lang="de-CH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375553"/>
            <a:ext cx="7392264" cy="47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27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en sommes-nous aujourd'hui avec l'énergie du bois ?</a:t>
            </a:r>
            <a:endParaRPr lang="fr-CH" dirty="0"/>
          </a:p>
        </p:txBody>
      </p:sp>
      <p:sp>
        <p:nvSpPr>
          <p:cNvPr id="6" name="Rechteck 5"/>
          <p:cNvSpPr/>
          <p:nvPr/>
        </p:nvSpPr>
        <p:spPr>
          <a:xfrm>
            <a:off x="1064651" y="1340768"/>
            <a:ext cx="806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/>
              <a:t>Selon</a:t>
            </a:r>
            <a:r>
              <a:rPr lang="de-CH" dirty="0"/>
              <a:t> le LFI 3, 9,5 </a:t>
            </a:r>
            <a:r>
              <a:rPr lang="de-CH" dirty="0" err="1"/>
              <a:t>millions</a:t>
            </a:r>
            <a:r>
              <a:rPr lang="de-CH" dirty="0"/>
              <a:t> de m3 de </a:t>
            </a:r>
            <a:r>
              <a:rPr lang="de-CH" dirty="0" err="1"/>
              <a:t>bois</a:t>
            </a:r>
            <a:r>
              <a:rPr lang="de-CH" dirty="0"/>
              <a:t> </a:t>
            </a:r>
            <a:r>
              <a:rPr lang="de-CH" dirty="0" err="1"/>
              <a:t>poussent</a:t>
            </a:r>
            <a:r>
              <a:rPr lang="de-CH" dirty="0"/>
              <a:t> 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année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les </a:t>
            </a:r>
            <a:r>
              <a:rPr lang="de-CH" dirty="0" err="1"/>
              <a:t>forêts</a:t>
            </a:r>
            <a:r>
              <a:rPr lang="de-CH" dirty="0"/>
              <a:t> </a:t>
            </a:r>
            <a:r>
              <a:rPr lang="de-CH" dirty="0" err="1"/>
              <a:t>suisses</a:t>
            </a:r>
            <a:r>
              <a:rPr lang="de-CH" dirty="0"/>
              <a:t>.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distinction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faite</a:t>
            </a:r>
            <a:r>
              <a:rPr lang="de-CH" dirty="0"/>
              <a:t> entre les </a:t>
            </a:r>
            <a:r>
              <a:rPr lang="de-CH" dirty="0" err="1"/>
              <a:t>essences</a:t>
            </a:r>
            <a:r>
              <a:rPr lang="de-CH" dirty="0"/>
              <a:t>, la </a:t>
            </a:r>
            <a:r>
              <a:rPr lang="de-CH" dirty="0" err="1"/>
              <a:t>longueur</a:t>
            </a:r>
            <a:r>
              <a:rPr lang="de-CH" dirty="0"/>
              <a:t>, le </a:t>
            </a:r>
            <a:r>
              <a:rPr lang="de-CH" dirty="0" err="1"/>
              <a:t>diamètre</a:t>
            </a:r>
            <a:r>
              <a:rPr lang="de-CH" dirty="0"/>
              <a:t> et la </a:t>
            </a:r>
            <a:r>
              <a:rPr lang="de-CH" dirty="0" err="1"/>
              <a:t>qualité</a:t>
            </a:r>
            <a:r>
              <a:rPr lang="de-CH" dirty="0"/>
              <a:t> du </a:t>
            </a:r>
            <a:r>
              <a:rPr lang="de-CH" dirty="0" err="1"/>
              <a:t>bois</a:t>
            </a:r>
            <a:r>
              <a:rPr lang="de-CH" dirty="0"/>
              <a:t>. En </a:t>
            </a:r>
            <a:r>
              <a:rPr lang="de-CH" dirty="0" err="1"/>
              <a:t>tenant</a:t>
            </a:r>
            <a:r>
              <a:rPr lang="de-CH" dirty="0"/>
              <a:t> </a:t>
            </a:r>
            <a:r>
              <a:rPr lang="de-CH" dirty="0" err="1"/>
              <a:t>compte</a:t>
            </a:r>
            <a:r>
              <a:rPr lang="de-CH" dirty="0"/>
              <a:t> des </a:t>
            </a:r>
            <a:r>
              <a:rPr lang="de-CH" dirty="0" err="1"/>
              <a:t>critères</a:t>
            </a:r>
            <a:r>
              <a:rPr lang="de-CH" dirty="0"/>
              <a:t> </a:t>
            </a:r>
            <a:r>
              <a:rPr lang="de-CH" dirty="0" err="1"/>
              <a:t>économiques</a:t>
            </a:r>
            <a:r>
              <a:rPr lang="de-CH" dirty="0"/>
              <a:t>, </a:t>
            </a:r>
            <a:r>
              <a:rPr lang="de-CH" dirty="0" err="1"/>
              <a:t>écologiques</a:t>
            </a:r>
            <a:r>
              <a:rPr lang="de-CH" dirty="0"/>
              <a:t> et </a:t>
            </a:r>
            <a:r>
              <a:rPr lang="de-CH" dirty="0" err="1"/>
              <a:t>sociaux</a:t>
            </a:r>
            <a:r>
              <a:rPr lang="de-CH" dirty="0"/>
              <a:t>, </a:t>
            </a:r>
            <a:r>
              <a:rPr lang="de-CH" dirty="0" err="1"/>
              <a:t>environ</a:t>
            </a:r>
            <a:r>
              <a:rPr lang="de-CH" dirty="0"/>
              <a:t> 8,2 </a:t>
            </a:r>
            <a:r>
              <a:rPr lang="de-CH" dirty="0" err="1"/>
              <a:t>millions</a:t>
            </a:r>
            <a:r>
              <a:rPr lang="de-CH" dirty="0"/>
              <a:t> de m3 </a:t>
            </a:r>
            <a:r>
              <a:rPr lang="de-CH" dirty="0" err="1"/>
              <a:t>peuvent</a:t>
            </a:r>
            <a:r>
              <a:rPr lang="de-CH" dirty="0"/>
              <a:t> </a:t>
            </a:r>
            <a:r>
              <a:rPr lang="de-CH" dirty="0" err="1"/>
              <a:t>être</a:t>
            </a:r>
            <a:r>
              <a:rPr lang="de-CH" dirty="0"/>
              <a:t> </a:t>
            </a:r>
            <a:r>
              <a:rPr lang="de-CH" dirty="0" err="1"/>
              <a:t>utilisés</a:t>
            </a:r>
            <a:r>
              <a:rPr lang="de-CH" dirty="0"/>
              <a:t>. Le </a:t>
            </a:r>
            <a:r>
              <a:rPr lang="de-CH" dirty="0" err="1"/>
              <a:t>bois</a:t>
            </a:r>
            <a:r>
              <a:rPr lang="de-CH" dirty="0"/>
              <a:t> </a:t>
            </a:r>
            <a:r>
              <a:rPr lang="de-CH" dirty="0" err="1"/>
              <a:t>énergétique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estimé</a:t>
            </a:r>
            <a:r>
              <a:rPr lang="de-CH" dirty="0"/>
              <a:t> à 6 à 7 </a:t>
            </a:r>
            <a:r>
              <a:rPr lang="de-CH" dirty="0" err="1"/>
              <a:t>millions</a:t>
            </a:r>
            <a:r>
              <a:rPr lang="de-CH" dirty="0"/>
              <a:t> de m3. </a:t>
            </a:r>
          </a:p>
          <a:p>
            <a:endParaRPr lang="de-CH" dirty="0"/>
          </a:p>
          <a:p>
            <a:r>
              <a:rPr lang="de-CH" dirty="0" err="1"/>
              <a:t>Aujourd'hui</a:t>
            </a:r>
            <a:r>
              <a:rPr lang="de-CH" dirty="0"/>
              <a:t>, la Suisse </a:t>
            </a:r>
            <a:r>
              <a:rPr lang="de-CH" dirty="0" err="1"/>
              <a:t>brûle</a:t>
            </a:r>
            <a:r>
              <a:rPr lang="de-CH" dirty="0"/>
              <a:t> en </a:t>
            </a:r>
            <a:r>
              <a:rPr lang="de-CH" dirty="0" err="1"/>
              <a:t>moyenne</a:t>
            </a:r>
            <a:r>
              <a:rPr lang="de-CH" dirty="0"/>
              <a:t> 5 </a:t>
            </a:r>
            <a:r>
              <a:rPr lang="de-CH" dirty="0" err="1"/>
              <a:t>millions</a:t>
            </a:r>
            <a:r>
              <a:rPr lang="de-CH" dirty="0"/>
              <a:t> de m3 de </a:t>
            </a:r>
            <a:r>
              <a:rPr lang="de-CH" dirty="0" err="1"/>
              <a:t>bois</a:t>
            </a:r>
            <a:r>
              <a:rPr lang="de-CH" dirty="0"/>
              <a:t> </a:t>
            </a:r>
            <a:r>
              <a:rPr lang="de-CH" dirty="0" err="1"/>
              <a:t>énergétique</a:t>
            </a:r>
            <a:r>
              <a:rPr lang="de-CH" dirty="0"/>
              <a:t> par an, </a:t>
            </a:r>
            <a:r>
              <a:rPr lang="de-CH" dirty="0" err="1"/>
              <a:t>ce</a:t>
            </a:r>
            <a:r>
              <a:rPr lang="de-CH" dirty="0"/>
              <a:t>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correspond</a:t>
            </a:r>
            <a:r>
              <a:rPr lang="de-CH" dirty="0"/>
              <a:t> à </a:t>
            </a:r>
            <a:r>
              <a:rPr lang="de-CH" dirty="0" err="1"/>
              <a:t>environ</a:t>
            </a:r>
            <a:r>
              <a:rPr lang="de-CH" dirty="0"/>
              <a:t> 10'000 </a:t>
            </a:r>
            <a:r>
              <a:rPr lang="de-CH" dirty="0" err="1"/>
              <a:t>GWh</a:t>
            </a:r>
            <a:r>
              <a:rPr lang="de-CH" dirty="0"/>
              <a:t> </a:t>
            </a:r>
            <a:r>
              <a:rPr lang="de-CH" dirty="0" err="1"/>
              <a:t>d'énergie</a:t>
            </a:r>
            <a:r>
              <a:rPr lang="de-CH" dirty="0"/>
              <a:t> finale, </a:t>
            </a:r>
            <a:r>
              <a:rPr lang="de-CH" dirty="0" err="1"/>
              <a:t>soit</a:t>
            </a:r>
            <a:r>
              <a:rPr lang="de-CH" dirty="0"/>
              <a:t> 4,5% de la </a:t>
            </a:r>
            <a:r>
              <a:rPr lang="de-CH" dirty="0" err="1"/>
              <a:t>demande</a:t>
            </a:r>
            <a:r>
              <a:rPr lang="de-CH" dirty="0"/>
              <a:t> </a:t>
            </a:r>
            <a:r>
              <a:rPr lang="de-CH" dirty="0" err="1"/>
              <a:t>énergétique</a:t>
            </a:r>
            <a:r>
              <a:rPr lang="de-CH" dirty="0"/>
              <a:t> totale de la Suisse </a:t>
            </a:r>
            <a:r>
              <a:rPr lang="de-CH" dirty="0" err="1"/>
              <a:t>ou</a:t>
            </a:r>
            <a:r>
              <a:rPr lang="de-CH" dirty="0"/>
              <a:t> 10% de </a:t>
            </a:r>
            <a:r>
              <a:rPr lang="de-CH" dirty="0" err="1"/>
              <a:t>sa</a:t>
            </a:r>
            <a:r>
              <a:rPr lang="de-CH" dirty="0"/>
              <a:t> </a:t>
            </a:r>
            <a:r>
              <a:rPr lang="de-CH" dirty="0" err="1"/>
              <a:t>demande</a:t>
            </a:r>
            <a:r>
              <a:rPr lang="de-CH" dirty="0"/>
              <a:t> en </a:t>
            </a:r>
            <a:r>
              <a:rPr lang="de-CH" dirty="0" err="1"/>
              <a:t>chaleur</a:t>
            </a:r>
            <a:r>
              <a:rPr lang="de-CH" dirty="0"/>
              <a:t>. La </a:t>
            </a:r>
            <a:r>
              <a:rPr lang="de-CH" dirty="0" err="1"/>
              <a:t>capacité</a:t>
            </a:r>
            <a:r>
              <a:rPr lang="de-CH" dirty="0"/>
              <a:t> des </a:t>
            </a:r>
            <a:r>
              <a:rPr lang="de-CH" dirty="0" err="1"/>
              <a:t>installations</a:t>
            </a:r>
            <a:r>
              <a:rPr lang="de-CH" dirty="0"/>
              <a:t> </a:t>
            </a:r>
            <a:r>
              <a:rPr lang="de-CH" dirty="0" err="1"/>
              <a:t>varie</a:t>
            </a:r>
            <a:r>
              <a:rPr lang="de-CH" dirty="0"/>
              <a:t> de </a:t>
            </a:r>
            <a:r>
              <a:rPr lang="de-CH" dirty="0" err="1"/>
              <a:t>quelques</a:t>
            </a:r>
            <a:r>
              <a:rPr lang="de-CH" dirty="0"/>
              <a:t> kW à de </a:t>
            </a:r>
            <a:r>
              <a:rPr lang="de-CH" dirty="0" err="1"/>
              <a:t>grands</a:t>
            </a:r>
            <a:r>
              <a:rPr lang="de-CH" dirty="0"/>
              <a:t> </a:t>
            </a:r>
            <a:r>
              <a:rPr lang="de-CH" dirty="0" err="1"/>
              <a:t>fours</a:t>
            </a:r>
            <a:r>
              <a:rPr lang="de-CH" dirty="0"/>
              <a:t> de </a:t>
            </a:r>
            <a:r>
              <a:rPr lang="de-CH" dirty="0" err="1"/>
              <a:t>plusieurs</a:t>
            </a:r>
            <a:r>
              <a:rPr lang="de-CH" dirty="0"/>
              <a:t> MW. 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82591"/>
              </p:ext>
            </p:extLst>
          </p:nvPr>
        </p:nvGraphicFramePr>
        <p:xfrm>
          <a:off x="3143673" y="4221087"/>
          <a:ext cx="8352927" cy="210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66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+mn-lt"/>
                          <a:ea typeface="+mn-ea"/>
                        </a:rPr>
                        <a:t>Installation</a:t>
                      </a:r>
                      <a:r>
                        <a:rPr lang="de-CH" sz="16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de-CH" sz="1600" baseline="0" dirty="0" err="1" smtClean="0">
                          <a:effectLst/>
                          <a:latin typeface="+mn-lt"/>
                          <a:ea typeface="+mn-ea"/>
                        </a:rPr>
                        <a:t>catégorie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err="1" smtClean="0">
                          <a:effectLst/>
                        </a:rPr>
                        <a:t>nombre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Chiffre d'affaires du bois en m3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de-CH" sz="1600" dirty="0" err="1" smtClean="0">
                          <a:effectLst/>
                        </a:rPr>
                        <a:t>Énergie</a:t>
                      </a:r>
                      <a:r>
                        <a:rPr lang="de-CH" sz="1600" dirty="0" smtClean="0">
                          <a:effectLst/>
                        </a:rPr>
                        <a:t> </a:t>
                      </a:r>
                      <a:r>
                        <a:rPr lang="de-CH" sz="1600" dirty="0" err="1" smtClean="0">
                          <a:effectLst/>
                        </a:rPr>
                        <a:t>utilisable</a:t>
                      </a:r>
                      <a:r>
                        <a:rPr lang="de-CH" sz="1600" dirty="0" smtClean="0">
                          <a:effectLst/>
                        </a:rPr>
                        <a:t> en </a:t>
                      </a:r>
                      <a:r>
                        <a:rPr lang="de-CH" sz="1600" dirty="0" err="1" smtClean="0">
                          <a:effectLst/>
                        </a:rPr>
                        <a:t>GWh</a:t>
                      </a:r>
                      <a:endParaRPr lang="de-CH" sz="1600" dirty="0">
                        <a:effectLst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1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err="1" smtClean="0">
                          <a:effectLst/>
                        </a:rPr>
                        <a:t>Chauffage</a:t>
                      </a:r>
                      <a:r>
                        <a:rPr lang="de-CH" sz="1600" dirty="0" smtClean="0">
                          <a:effectLst/>
                        </a:rPr>
                        <a:t> </a:t>
                      </a:r>
                      <a:r>
                        <a:rPr lang="de-CH" sz="1600" dirty="0" err="1" smtClean="0">
                          <a:effectLst/>
                        </a:rPr>
                        <a:t>individuel</a:t>
                      </a:r>
                      <a:r>
                        <a:rPr lang="de-CH" sz="1600" dirty="0" smtClean="0">
                          <a:effectLst/>
                        </a:rPr>
                        <a:t> 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539'039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890'812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1'488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1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err="1" smtClean="0">
                          <a:effectLst/>
                        </a:rPr>
                        <a:t>chauffage</a:t>
                      </a:r>
                      <a:r>
                        <a:rPr lang="de-CH" sz="1600" dirty="0" smtClean="0">
                          <a:effectLst/>
                        </a:rPr>
                        <a:t> des </a:t>
                      </a:r>
                      <a:r>
                        <a:rPr lang="de-CH" sz="1600" dirty="0" err="1" smtClean="0">
                          <a:effectLst/>
                        </a:rPr>
                        <a:t>bâtiments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56'175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768'857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1'527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9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Fours automatiques de 50 kW à plusieurs MW de puissance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8'268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2'180'203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4'265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61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Fours spéciaux (KVA et autres)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94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1'076'762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1'733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063" y="1375656"/>
            <a:ext cx="209246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28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3905" y="571815"/>
            <a:ext cx="10801200" cy="828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Extension des énergies renouvelables (ER) et de la production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couplage chaleur-force (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ccf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de-CH" dirty="0"/>
          </a:p>
        </p:txBody>
      </p:sp>
      <p:pic>
        <p:nvPicPr>
          <p:cNvPr id="9" name="Grafik 8" descr="ppt-grundla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4609" y="1399815"/>
            <a:ext cx="2358570" cy="4796370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1559496" y="1556791"/>
            <a:ext cx="7056784" cy="46393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Tx/>
              <a:buNone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b="1" dirty="0">
                <a:solidFill>
                  <a:srgbClr val="213A3A"/>
                </a:solidFill>
              </a:rPr>
              <a:t>Extension </a:t>
            </a:r>
            <a:r>
              <a:rPr lang="de-CH" sz="8000" b="1" dirty="0" smtClean="0">
                <a:solidFill>
                  <a:srgbClr val="213A3A"/>
                </a:solidFill>
              </a:rPr>
              <a:t>ER </a:t>
            </a:r>
            <a:r>
              <a:rPr lang="de-CH" sz="8000" b="1" dirty="0" err="1">
                <a:solidFill>
                  <a:srgbClr val="213A3A"/>
                </a:solidFill>
              </a:rPr>
              <a:t>jusqu'en</a:t>
            </a:r>
            <a:r>
              <a:rPr lang="de-CH" sz="8000" b="1" dirty="0">
                <a:solidFill>
                  <a:srgbClr val="213A3A"/>
                </a:solidFill>
              </a:rPr>
              <a:t> 2050 </a:t>
            </a:r>
            <a:r>
              <a:rPr lang="de-CH" sz="8000" b="1" dirty="0" smtClean="0">
                <a:solidFill>
                  <a:srgbClr val="213A3A"/>
                </a:solidFill>
              </a:rPr>
              <a:t>       24.2 </a:t>
            </a:r>
            <a:r>
              <a:rPr lang="de-CH" sz="8000" b="1" dirty="0" err="1" smtClean="0">
                <a:solidFill>
                  <a:srgbClr val="213A3A"/>
                </a:solidFill>
              </a:rPr>
              <a:t>TWh</a:t>
            </a:r>
            <a:endParaRPr lang="de-CH" sz="8000" b="1" dirty="0" smtClean="0">
              <a:solidFill>
                <a:srgbClr val="213A3A"/>
              </a:solidFill>
            </a:endParaRPr>
          </a:p>
          <a:p>
            <a:pPr marL="536575" indent="-536575"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dirty="0" smtClean="0">
                <a:solidFill>
                  <a:srgbClr val="213A3A"/>
                </a:solidFill>
              </a:rPr>
              <a:t>PV				11.1 </a:t>
            </a:r>
            <a:r>
              <a:rPr lang="de-CH" sz="8000" dirty="0" err="1" smtClean="0">
                <a:solidFill>
                  <a:srgbClr val="213A3A"/>
                </a:solidFill>
              </a:rPr>
              <a:t>TWh</a:t>
            </a:r>
            <a:endParaRPr lang="de-CH" sz="8000" dirty="0" smtClean="0">
              <a:solidFill>
                <a:srgbClr val="213A3A"/>
              </a:solidFill>
            </a:endParaRPr>
          </a:p>
          <a:p>
            <a:pPr marL="536575" indent="-536575"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dirty="0" err="1" smtClean="0">
                <a:solidFill>
                  <a:srgbClr val="213A3A"/>
                </a:solidFill>
              </a:rPr>
              <a:t>éolien</a:t>
            </a:r>
            <a:r>
              <a:rPr lang="de-CH" sz="8000" dirty="0" smtClean="0">
                <a:solidFill>
                  <a:srgbClr val="213A3A"/>
                </a:solidFill>
              </a:rPr>
              <a:t>			4.3 </a:t>
            </a:r>
            <a:r>
              <a:rPr lang="de-CH" sz="8000" dirty="0" err="1" smtClean="0">
                <a:solidFill>
                  <a:srgbClr val="213A3A"/>
                </a:solidFill>
              </a:rPr>
              <a:t>TWh</a:t>
            </a:r>
            <a:endParaRPr lang="de-CH" sz="8000" dirty="0" smtClean="0">
              <a:solidFill>
                <a:srgbClr val="213A3A"/>
              </a:solidFill>
            </a:endParaRPr>
          </a:p>
          <a:p>
            <a:pPr marL="536575" indent="-536575"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dirty="0" err="1" smtClean="0">
                <a:solidFill>
                  <a:srgbClr val="213A3A"/>
                </a:solidFill>
              </a:rPr>
              <a:t>Géothermie</a:t>
            </a:r>
            <a:r>
              <a:rPr lang="de-CH" sz="8000" dirty="0" smtClean="0">
                <a:solidFill>
                  <a:srgbClr val="213A3A"/>
                </a:solidFill>
              </a:rPr>
              <a:t>			4.4 </a:t>
            </a:r>
            <a:r>
              <a:rPr lang="de-CH" sz="8000" dirty="0" err="1" smtClean="0">
                <a:solidFill>
                  <a:srgbClr val="213A3A"/>
                </a:solidFill>
              </a:rPr>
              <a:t>TWh</a:t>
            </a:r>
            <a:endParaRPr lang="de-CH" sz="8000" dirty="0" smtClean="0">
              <a:solidFill>
                <a:srgbClr val="213A3A"/>
              </a:solidFill>
            </a:endParaRPr>
          </a:p>
          <a:p>
            <a:pPr marL="536575" indent="-536575"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b="1" dirty="0" smtClean="0">
                <a:solidFill>
                  <a:srgbClr val="213A3A"/>
                </a:solidFill>
              </a:rPr>
              <a:t>Biomasse (</a:t>
            </a:r>
            <a:r>
              <a:rPr lang="de-CH" sz="8000" b="1" dirty="0" err="1" smtClean="0">
                <a:solidFill>
                  <a:srgbClr val="213A3A"/>
                </a:solidFill>
              </a:rPr>
              <a:t>bois</a:t>
            </a:r>
            <a:r>
              <a:rPr lang="de-CH" sz="8000" b="1" dirty="0" smtClean="0">
                <a:solidFill>
                  <a:srgbClr val="213A3A"/>
                </a:solidFill>
              </a:rPr>
              <a:t>)			1.2 </a:t>
            </a:r>
            <a:r>
              <a:rPr lang="de-CH" sz="8000" b="1" dirty="0" err="1" smtClean="0">
                <a:solidFill>
                  <a:srgbClr val="213A3A"/>
                </a:solidFill>
              </a:rPr>
              <a:t>TWh</a:t>
            </a:r>
            <a:endParaRPr lang="de-CH" sz="8000" b="1" dirty="0" smtClean="0">
              <a:solidFill>
                <a:srgbClr val="213A3A"/>
              </a:solidFill>
            </a:endParaRPr>
          </a:p>
          <a:p>
            <a:pPr marL="536575" indent="-536575"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dirty="0" err="1" smtClean="0">
                <a:solidFill>
                  <a:srgbClr val="213A3A"/>
                </a:solidFill>
              </a:rPr>
              <a:t>Biogaz</a:t>
            </a:r>
            <a:r>
              <a:rPr lang="de-CH" sz="8000" dirty="0" smtClean="0">
                <a:solidFill>
                  <a:srgbClr val="213A3A"/>
                </a:solidFill>
              </a:rPr>
              <a:t>			1.6 </a:t>
            </a:r>
            <a:r>
              <a:rPr lang="de-CH" sz="8000" dirty="0" err="1" smtClean="0">
                <a:solidFill>
                  <a:srgbClr val="213A3A"/>
                </a:solidFill>
              </a:rPr>
              <a:t>TWh</a:t>
            </a:r>
            <a:endParaRPr lang="de-CH" sz="8000" dirty="0" smtClean="0">
              <a:solidFill>
                <a:srgbClr val="213A3A"/>
              </a:solidFill>
            </a:endParaRPr>
          </a:p>
          <a:p>
            <a:pPr marL="536575" indent="-536575"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dirty="0" smtClean="0">
                <a:solidFill>
                  <a:srgbClr val="213A3A"/>
                </a:solidFill>
              </a:rPr>
              <a:t>STEP			0.3 </a:t>
            </a:r>
            <a:r>
              <a:rPr lang="de-CH" sz="8000" dirty="0" err="1" smtClean="0">
                <a:solidFill>
                  <a:srgbClr val="213A3A"/>
                </a:solidFill>
              </a:rPr>
              <a:t>TWh</a:t>
            </a:r>
            <a:endParaRPr lang="de-CH" sz="8000" dirty="0" smtClean="0">
              <a:solidFill>
                <a:srgbClr val="213A3A"/>
              </a:solidFill>
            </a:endParaRPr>
          </a:p>
          <a:p>
            <a:pPr marL="536575" indent="-536575"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dirty="0" smtClean="0">
                <a:solidFill>
                  <a:srgbClr val="213A3A"/>
                </a:solidFill>
              </a:rPr>
              <a:t>UIOM			1.3 </a:t>
            </a:r>
            <a:r>
              <a:rPr lang="de-CH" sz="8000" dirty="0" err="1" smtClean="0">
                <a:solidFill>
                  <a:srgbClr val="213A3A"/>
                </a:solidFill>
              </a:rPr>
              <a:t>TWh</a:t>
            </a:r>
            <a:endParaRPr lang="de-CH" sz="8000" dirty="0" smtClean="0">
              <a:solidFill>
                <a:srgbClr val="213A3A"/>
              </a:solidFill>
            </a:endParaRPr>
          </a:p>
          <a:p>
            <a:pPr marL="176213" indent="-176213"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de-CH" sz="8000" b="1" dirty="0" smtClean="0">
                <a:solidFill>
                  <a:srgbClr val="213A3A"/>
                </a:solidFill>
              </a:rPr>
              <a:t>Extension CCF	  </a:t>
            </a:r>
            <a:r>
              <a:rPr lang="de-CH" sz="8000" b="1" dirty="0" err="1" smtClean="0">
                <a:solidFill>
                  <a:srgbClr val="213A3A"/>
                </a:solidFill>
              </a:rPr>
              <a:t>env</a:t>
            </a:r>
            <a:r>
              <a:rPr lang="de-CH" sz="8000" b="1" dirty="0" smtClean="0">
                <a:solidFill>
                  <a:srgbClr val="213A3A"/>
                </a:solidFill>
              </a:rPr>
              <a:t>. 2 </a:t>
            </a:r>
            <a:r>
              <a:rPr lang="de-CH" sz="8000" b="1" dirty="0" err="1" smtClean="0">
                <a:solidFill>
                  <a:srgbClr val="213A3A"/>
                </a:solidFill>
              </a:rPr>
              <a:t>TWh</a:t>
            </a:r>
            <a:endParaRPr lang="de-CH" sz="8000" b="1" dirty="0" smtClean="0">
              <a:solidFill>
                <a:srgbClr val="213A3A"/>
              </a:solidFill>
            </a:endParaRPr>
          </a:p>
          <a:p>
            <a:pPr marL="176213" indent="-176213">
              <a:lnSpc>
                <a:spcPct val="200000"/>
              </a:lnSpc>
              <a:tabLst>
                <a:tab pos="3495675" algn="l"/>
                <a:tab pos="3768725" algn="l"/>
                <a:tab pos="5021263" algn="r"/>
              </a:tabLst>
            </a:pPr>
            <a:endParaRPr lang="de-CH" sz="200" dirty="0">
              <a:solidFill>
                <a:srgbClr val="21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29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3905" y="571815"/>
            <a:ext cx="10801200" cy="828000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couplage chaleur-force (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ccf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et chauffage à distance </a:t>
            </a:r>
            <a:endParaRPr lang="de-CH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559496" y="1556791"/>
            <a:ext cx="7056784" cy="46393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Tx/>
              <a:buNone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fr-FR" sz="8000" dirty="0">
                <a:solidFill>
                  <a:srgbClr val="213A3A"/>
                </a:solidFill>
              </a:rPr>
              <a:t>Production d'électricité fossile avec </a:t>
            </a:r>
            <a:r>
              <a:rPr lang="fr-FR" sz="8000" dirty="0" smtClean="0">
                <a:solidFill>
                  <a:srgbClr val="213A3A"/>
                </a:solidFill>
              </a:rPr>
              <a:t>CCF </a:t>
            </a:r>
            <a:r>
              <a:rPr lang="fr-FR" sz="8000" dirty="0">
                <a:solidFill>
                  <a:srgbClr val="213A3A"/>
                </a:solidFill>
              </a:rPr>
              <a:t>: 2 TWh </a:t>
            </a:r>
          </a:p>
          <a:p>
            <a:pPr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fr-FR" sz="8000" dirty="0">
                <a:solidFill>
                  <a:srgbClr val="213A3A"/>
                </a:solidFill>
              </a:rPr>
              <a:t>→ environ 3-4 TWh de </a:t>
            </a:r>
            <a:r>
              <a:rPr lang="fr-FR" sz="8000" dirty="0" smtClean="0">
                <a:solidFill>
                  <a:srgbClr val="213A3A"/>
                </a:solidFill>
              </a:rPr>
              <a:t>chaleur</a:t>
            </a:r>
            <a:endParaRPr lang="fr-FR" sz="8000" b="1" dirty="0">
              <a:solidFill>
                <a:srgbClr val="213A3A"/>
              </a:solidFill>
            </a:endParaRPr>
          </a:p>
          <a:p>
            <a:pPr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fr-FR" sz="8000" dirty="0">
                <a:solidFill>
                  <a:srgbClr val="213A3A"/>
                </a:solidFill>
              </a:rPr>
              <a:t>Centrales thermiques à bois </a:t>
            </a:r>
            <a:r>
              <a:rPr lang="fr-FR" sz="8000" dirty="0" smtClean="0">
                <a:solidFill>
                  <a:srgbClr val="213A3A"/>
                </a:solidFill>
              </a:rPr>
              <a:t>(CCF) </a:t>
            </a:r>
            <a:r>
              <a:rPr lang="fr-FR" sz="8000" dirty="0">
                <a:solidFill>
                  <a:srgbClr val="213A3A"/>
                </a:solidFill>
              </a:rPr>
              <a:t>1,2 TWh </a:t>
            </a:r>
          </a:p>
          <a:p>
            <a:pPr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fr-FR" sz="8000" dirty="0">
                <a:solidFill>
                  <a:srgbClr val="213A3A"/>
                </a:solidFill>
              </a:rPr>
              <a:t>→ environ 2 TWh de chaleur</a:t>
            </a:r>
          </a:p>
          <a:p>
            <a:pPr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fr-FR" sz="8000" dirty="0" smtClean="0">
                <a:solidFill>
                  <a:srgbClr val="213A3A"/>
                </a:solidFill>
              </a:rPr>
              <a:t>La </a:t>
            </a:r>
            <a:r>
              <a:rPr lang="fr-FR" sz="8000" dirty="0">
                <a:solidFill>
                  <a:srgbClr val="213A3A"/>
                </a:solidFill>
              </a:rPr>
              <a:t>chaleur produite est utilisée pour sa propre consommation ou doit être vendue pour le chauffage </a:t>
            </a:r>
            <a:r>
              <a:rPr lang="fr-FR" sz="8000" dirty="0" smtClean="0">
                <a:solidFill>
                  <a:srgbClr val="213A3A"/>
                </a:solidFill>
              </a:rPr>
              <a:t>à distance. </a:t>
            </a:r>
            <a:endParaRPr lang="fr-FR" sz="8000" b="1" dirty="0">
              <a:solidFill>
                <a:srgbClr val="213A3A"/>
              </a:solidFill>
            </a:endParaRPr>
          </a:p>
          <a:p>
            <a:pPr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r>
              <a:rPr lang="fr-FR" sz="8000" b="1" dirty="0">
                <a:solidFill>
                  <a:srgbClr val="213A3A"/>
                </a:solidFill>
              </a:rPr>
              <a:t>→ </a:t>
            </a:r>
            <a:r>
              <a:rPr lang="fr-FR" sz="8000" b="1" dirty="0" smtClean="0">
                <a:solidFill>
                  <a:srgbClr val="213A3A"/>
                </a:solidFill>
              </a:rPr>
              <a:t>Le développement des réseaux </a:t>
            </a:r>
            <a:r>
              <a:rPr lang="fr-FR" sz="8000" b="1" dirty="0">
                <a:solidFill>
                  <a:srgbClr val="213A3A"/>
                </a:solidFill>
              </a:rPr>
              <a:t>de chauffage locaux et </a:t>
            </a:r>
            <a:r>
              <a:rPr lang="fr-FR" sz="8000" b="1" dirty="0" smtClean="0">
                <a:solidFill>
                  <a:srgbClr val="213A3A"/>
                </a:solidFill>
              </a:rPr>
              <a:t>à distance </a:t>
            </a:r>
            <a:r>
              <a:rPr lang="fr-FR" sz="8000" b="1" dirty="0">
                <a:solidFill>
                  <a:srgbClr val="213A3A"/>
                </a:solidFill>
              </a:rPr>
              <a:t>et les raccordements </a:t>
            </a:r>
            <a:r>
              <a:rPr lang="fr-FR" sz="8000" b="1" dirty="0" smtClean="0">
                <a:solidFill>
                  <a:srgbClr val="213A3A"/>
                </a:solidFill>
              </a:rPr>
              <a:t>sont supportés dans </a:t>
            </a:r>
            <a:r>
              <a:rPr lang="fr-FR" sz="8000" b="1" dirty="0">
                <a:solidFill>
                  <a:srgbClr val="213A3A"/>
                </a:solidFill>
              </a:rPr>
              <a:t>le cadre du programme </a:t>
            </a:r>
            <a:r>
              <a:rPr lang="fr-FR" sz="8000" b="1" dirty="0" smtClean="0">
                <a:solidFill>
                  <a:srgbClr val="213A3A"/>
                </a:solidFill>
              </a:rPr>
              <a:t>Bâtiment.</a:t>
            </a:r>
            <a:endParaRPr lang="de-CH" sz="200" dirty="0">
              <a:solidFill>
                <a:srgbClr val="213A3A"/>
              </a:solidFill>
            </a:endParaRPr>
          </a:p>
        </p:txBody>
      </p:sp>
      <p:pic>
        <p:nvPicPr>
          <p:cNvPr id="6" name="Grafik 5" descr="ppt-grundla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6360" y="1399815"/>
            <a:ext cx="2358570" cy="47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3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Couplage des secteurs et consommation d’énergie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639616" y="1393339"/>
            <a:ext cx="7371573" cy="48178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15680" y="6063099"/>
            <a:ext cx="84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(Quelle: Bundesministerium für Wirtschaft und Energie (2016), Grünbuch Energieeffizienz, S. 26; bei den Energieträgern adaptiert auf die Schweiz)</a:t>
            </a:r>
            <a:endParaRPr lang="de-CH" sz="1000" dirty="0"/>
          </a:p>
        </p:txBody>
      </p:sp>
      <p:sp>
        <p:nvSpPr>
          <p:cNvPr id="47" name="Textfeld 46"/>
          <p:cNvSpPr txBox="1"/>
          <p:nvPr/>
        </p:nvSpPr>
        <p:spPr>
          <a:xfrm>
            <a:off x="10155204" y="4651093"/>
            <a:ext cx="3535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énergies renouvelables </a:t>
            </a:r>
            <a:br>
              <a:rPr lang="fr-FR" sz="1000" dirty="0" smtClean="0"/>
            </a:br>
            <a:r>
              <a:rPr lang="fr-FR" sz="1000" dirty="0" smtClean="0"/>
              <a:t>(Hydraulique et nouvelles</a:t>
            </a:r>
          </a:p>
          <a:p>
            <a:r>
              <a:rPr lang="fr-FR" sz="1000" dirty="0" smtClean="0"/>
              <a:t> énergies renouvelables</a:t>
            </a:r>
            <a:r>
              <a:rPr lang="de-CH" sz="1000" dirty="0" smtClean="0"/>
              <a:t>)</a:t>
            </a:r>
            <a:endParaRPr lang="de-CH" sz="1000" dirty="0"/>
          </a:p>
        </p:txBody>
      </p:sp>
      <p:sp>
        <p:nvSpPr>
          <p:cNvPr id="49" name="Textfeld 48"/>
          <p:cNvSpPr txBox="1"/>
          <p:nvPr/>
        </p:nvSpPr>
        <p:spPr>
          <a:xfrm>
            <a:off x="10119280" y="52094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nucléaire</a:t>
            </a:r>
            <a:endParaRPr lang="fr-FR" sz="1000" dirty="0"/>
          </a:p>
        </p:txBody>
      </p:sp>
      <p:grpSp>
        <p:nvGrpSpPr>
          <p:cNvPr id="52" name="Gruppieren 51"/>
          <p:cNvGrpSpPr/>
          <p:nvPr/>
        </p:nvGrpSpPr>
        <p:grpSpPr>
          <a:xfrm>
            <a:off x="2783632" y="1772816"/>
            <a:ext cx="7354211" cy="3876432"/>
            <a:chOff x="2783632" y="1772816"/>
            <a:chExt cx="7354211" cy="3876432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3353892" y="3976601"/>
              <a:ext cx="0" cy="14846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11"/>
            <p:cNvSpPr/>
            <p:nvPr/>
          </p:nvSpPr>
          <p:spPr>
            <a:xfrm>
              <a:off x="2783632" y="1772816"/>
              <a:ext cx="460316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3" name="Gerader Verbinder 12"/>
            <p:cNvCxnSpPr/>
            <p:nvPr/>
          </p:nvCxnSpPr>
          <p:spPr>
            <a:xfrm>
              <a:off x="3353892" y="1841761"/>
              <a:ext cx="5804" cy="9827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 flipH="1">
              <a:off x="3353892" y="3635611"/>
              <a:ext cx="1451" cy="331706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flipH="1">
              <a:off x="3353892" y="2968489"/>
              <a:ext cx="5804" cy="670056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H="1">
              <a:off x="3360968" y="2833617"/>
              <a:ext cx="1" cy="143623"/>
            </a:xfrm>
            <a:prstGeom prst="line">
              <a:avLst/>
            </a:prstGeom>
            <a:ln w="57150">
              <a:solidFill>
                <a:srgbClr val="90D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192344" y="1772816"/>
              <a:ext cx="560592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3" name="Gerader Verbinder 32"/>
            <p:cNvCxnSpPr/>
            <p:nvPr/>
          </p:nvCxnSpPr>
          <p:spPr>
            <a:xfrm>
              <a:off x="9192345" y="4472411"/>
              <a:ext cx="0" cy="2353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>
              <a:off x="9192345" y="3627364"/>
              <a:ext cx="0" cy="837964"/>
            </a:xfrm>
            <a:prstGeom prst="line">
              <a:avLst/>
            </a:prstGeom>
            <a:ln w="57150">
              <a:solidFill>
                <a:srgbClr val="90D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 flipH="1">
              <a:off x="9192344" y="2600007"/>
              <a:ext cx="1" cy="1027358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9192643" y="2469083"/>
              <a:ext cx="6052" cy="1309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10066160" y="4941168"/>
              <a:ext cx="1" cy="143623"/>
            </a:xfrm>
            <a:prstGeom prst="line">
              <a:avLst/>
            </a:prstGeom>
            <a:ln w="57150">
              <a:solidFill>
                <a:srgbClr val="90D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H="1">
              <a:off x="10137157" y="4941168"/>
              <a:ext cx="1" cy="143623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 flipH="1">
              <a:off x="10137157" y="5269847"/>
              <a:ext cx="1" cy="143623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 flipH="1">
              <a:off x="10137842" y="5505625"/>
              <a:ext cx="1" cy="1436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/>
          <p:cNvSpPr txBox="1"/>
          <p:nvPr/>
        </p:nvSpPr>
        <p:spPr>
          <a:xfrm>
            <a:off x="10119965" y="5445224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énergies  fossiles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04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30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3905" y="571815"/>
            <a:ext cx="10801200" cy="624937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Opportunités pour l'industrie du bois</a:t>
            </a:r>
            <a:endParaRPr lang="de-CH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559496" y="1556791"/>
            <a:ext cx="7056784" cy="4639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Tx/>
              <a:buNone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3495675" algn="l"/>
                <a:tab pos="3768725" algn="l"/>
                <a:tab pos="5021263" algn="r"/>
              </a:tabLst>
            </a:pPr>
            <a:endParaRPr lang="de-CH" sz="200" dirty="0">
              <a:solidFill>
                <a:srgbClr val="213A3A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71464" y="1582341"/>
            <a:ext cx="10153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err="1" smtClean="0"/>
              <a:t>Efficacité</a:t>
            </a:r>
            <a:r>
              <a:rPr lang="de-CH" b="1" dirty="0" smtClean="0"/>
              <a:t> </a:t>
            </a:r>
            <a:r>
              <a:rPr lang="de-CH" b="1" dirty="0" err="1"/>
              <a:t>énergétique</a:t>
            </a:r>
            <a:endParaRPr lang="de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Augmentation de </a:t>
            </a:r>
            <a:r>
              <a:rPr lang="de-CH" dirty="0" err="1" smtClean="0"/>
              <a:t>l'efficacité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les </a:t>
            </a:r>
            <a:r>
              <a:rPr lang="de-CH" dirty="0" err="1"/>
              <a:t>entreprises</a:t>
            </a:r>
            <a:endParaRPr lang="de-CH" dirty="0"/>
          </a:p>
          <a:p>
            <a:endParaRPr lang="de-CH" dirty="0"/>
          </a:p>
          <a:p>
            <a:r>
              <a:rPr lang="de-CH" b="1" dirty="0" err="1"/>
              <a:t>Énergies</a:t>
            </a:r>
            <a:r>
              <a:rPr lang="de-CH" b="1" dirty="0"/>
              <a:t> </a:t>
            </a:r>
            <a:r>
              <a:rPr lang="de-CH" b="1" dirty="0" err="1"/>
              <a:t>renouvelables</a:t>
            </a:r>
            <a:endParaRPr lang="de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Installations</a:t>
            </a:r>
            <a:r>
              <a:rPr lang="de-CH" dirty="0"/>
              <a:t> PV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grands</a:t>
            </a:r>
            <a:r>
              <a:rPr lang="de-CH" dirty="0"/>
              <a:t> </a:t>
            </a:r>
            <a:r>
              <a:rPr lang="de-CH" dirty="0" err="1"/>
              <a:t>entrepôts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Potentiel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les </a:t>
            </a:r>
            <a:r>
              <a:rPr lang="fr-FR" dirty="0" smtClean="0"/>
              <a:t>couplages </a:t>
            </a:r>
            <a:r>
              <a:rPr lang="fr-FR" dirty="0"/>
              <a:t>chaleur-force </a:t>
            </a:r>
            <a:r>
              <a:rPr lang="fr-FR" dirty="0" smtClean="0"/>
              <a:t>(CCF) </a:t>
            </a:r>
            <a:r>
              <a:rPr lang="fr-FR" dirty="0"/>
              <a:t>a</a:t>
            </a:r>
            <a:r>
              <a:rPr lang="de-CH" dirty="0"/>
              <a:t>u </a:t>
            </a:r>
            <a:r>
              <a:rPr lang="de-CH" dirty="0" err="1"/>
              <a:t>bois</a:t>
            </a:r>
            <a:r>
              <a:rPr lang="de-CH" dirty="0"/>
              <a:t> (</a:t>
            </a:r>
            <a:r>
              <a:rPr lang="de-CH" dirty="0" err="1"/>
              <a:t>grandes</a:t>
            </a:r>
            <a:r>
              <a:rPr lang="de-CH" dirty="0"/>
              <a:t> </a:t>
            </a:r>
            <a:r>
              <a:rPr lang="de-CH" dirty="0" err="1"/>
              <a:t>scieries</a:t>
            </a:r>
            <a:r>
              <a:rPr lang="de-CH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Expansion du </a:t>
            </a:r>
            <a:r>
              <a:rPr lang="de-CH" dirty="0" err="1"/>
              <a:t>chauffage</a:t>
            </a:r>
            <a:r>
              <a:rPr lang="de-CH" dirty="0"/>
              <a:t> à </a:t>
            </a:r>
            <a:r>
              <a:rPr lang="de-CH" dirty="0" err="1"/>
              <a:t>distance</a:t>
            </a:r>
            <a:endParaRPr lang="de-CH" dirty="0"/>
          </a:p>
          <a:p>
            <a:endParaRPr lang="de-CH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CH" b="1" dirty="0" err="1"/>
              <a:t>Utilisation</a:t>
            </a:r>
            <a:r>
              <a:rPr lang="de-CH" b="1" dirty="0"/>
              <a:t> </a:t>
            </a:r>
            <a:r>
              <a:rPr lang="de-CH" b="1" dirty="0" err="1"/>
              <a:t>efficace</a:t>
            </a:r>
            <a:r>
              <a:rPr lang="de-CH" b="1" dirty="0"/>
              <a:t> des </a:t>
            </a:r>
            <a:r>
              <a:rPr lang="de-CH" b="1" dirty="0" err="1"/>
              <a:t>ressources</a:t>
            </a:r>
            <a:r>
              <a:rPr lang="de-CH" b="1" dirty="0"/>
              <a:t> en </a:t>
            </a:r>
            <a:r>
              <a:rPr lang="de-CH" b="1" dirty="0" err="1"/>
              <a:t>bois</a:t>
            </a:r>
            <a:r>
              <a:rPr lang="de-CH" b="1" dirty="0"/>
              <a:t> </a:t>
            </a:r>
            <a:r>
              <a:rPr lang="de-CH" b="1" dirty="0" err="1"/>
              <a:t>selon</a:t>
            </a:r>
            <a:r>
              <a:rPr lang="de-CH" b="1" dirty="0"/>
              <a:t> le </a:t>
            </a:r>
            <a:r>
              <a:rPr lang="de-CH" b="1" dirty="0" err="1"/>
              <a:t>principe</a:t>
            </a:r>
            <a:r>
              <a:rPr lang="de-CH" b="1" dirty="0"/>
              <a:t> de </a:t>
            </a:r>
            <a:r>
              <a:rPr lang="de-CH" b="1" dirty="0" err="1"/>
              <a:t>l'utilisation</a:t>
            </a:r>
            <a:r>
              <a:rPr lang="de-CH" b="1" dirty="0"/>
              <a:t> en </a:t>
            </a:r>
            <a:r>
              <a:rPr lang="de-CH" b="1" dirty="0" err="1"/>
              <a:t>cascade</a:t>
            </a:r>
            <a:r>
              <a:rPr lang="de-CH" b="1" dirty="0"/>
              <a:t>  </a:t>
            </a:r>
            <a:endParaRPr lang="de-CH" b="1" dirty="0" smtClean="0"/>
          </a:p>
          <a:p>
            <a:pPr lvl="1"/>
            <a:endParaRPr lang="de-CH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CH" b="1" dirty="0"/>
              <a:t>La </a:t>
            </a:r>
            <a:r>
              <a:rPr lang="de-CH" b="1" dirty="0" err="1"/>
              <a:t>construction</a:t>
            </a:r>
            <a:r>
              <a:rPr lang="de-CH" b="1" dirty="0"/>
              <a:t> en </a:t>
            </a:r>
            <a:r>
              <a:rPr lang="de-CH" b="1" dirty="0" err="1"/>
              <a:t>bois</a:t>
            </a:r>
            <a:r>
              <a:rPr lang="de-CH" b="1" dirty="0"/>
              <a:t> </a:t>
            </a:r>
            <a:r>
              <a:rPr lang="de-CH" b="1" dirty="0" err="1"/>
              <a:t>est</a:t>
            </a:r>
            <a:r>
              <a:rPr lang="de-CH" b="1" dirty="0"/>
              <a:t> à la </a:t>
            </a:r>
            <a:r>
              <a:rPr lang="de-CH" b="1" dirty="0" err="1"/>
              <a:t>mode</a:t>
            </a:r>
            <a:r>
              <a:rPr lang="de-CH" b="1" dirty="0"/>
              <a:t> et </a:t>
            </a:r>
            <a:r>
              <a:rPr lang="de-CH" b="1" dirty="0" err="1"/>
              <a:t>respectueuse</a:t>
            </a:r>
            <a:r>
              <a:rPr lang="de-CH" b="1" dirty="0"/>
              <a:t> de </a:t>
            </a:r>
            <a:r>
              <a:rPr lang="de-CH" b="1" dirty="0" err="1"/>
              <a:t>l'environnement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3730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>
                <a:solidFill>
                  <a:srgbClr val="3F4444"/>
                </a:solidFill>
              </a:rPr>
              <a:pPr/>
              <a:t>31</a:t>
            </a:fld>
            <a:endParaRPr dirty="0">
              <a:solidFill>
                <a:srgbClr val="3F444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56892" y="332656"/>
            <a:ext cx="10801200" cy="936105"/>
          </a:xfrm>
        </p:spPr>
        <p:txBody>
          <a:bodyPr/>
          <a:lstStyle/>
          <a:p>
            <a:r>
              <a:rPr lang="fr-CH" dirty="0" smtClean="0"/>
              <a:t>La biomasse dans la stratégie énergétique  2050 : </a:t>
            </a:r>
            <a:r>
              <a:rPr lang="fr-CH" sz="2400" dirty="0" smtClean="0">
                <a:solidFill>
                  <a:schemeClr val="bg2"/>
                </a:solidFill>
              </a:rPr>
              <a:t>poursuite de la RPC</a:t>
            </a:r>
            <a:endParaRPr lang="fr-CH" sz="2400" dirty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487488" y="1484784"/>
            <a:ext cx="9793088" cy="48965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800" dirty="0" smtClean="0"/>
              <a:t>Augmentation </a:t>
            </a:r>
            <a:r>
              <a:rPr lang="fr-FR" sz="1800" dirty="0"/>
              <a:t>de la couverture totale </a:t>
            </a:r>
            <a:r>
              <a:rPr lang="fr-FR" sz="1800" dirty="0" smtClean="0"/>
              <a:t>de la RPC </a:t>
            </a:r>
            <a:r>
              <a:rPr lang="fr-FR" sz="1800" dirty="0"/>
              <a:t>à 2,3 </a:t>
            </a:r>
            <a:r>
              <a:rPr lang="fr-FR" sz="1800" dirty="0" smtClean="0"/>
              <a:t>ct./kWh</a:t>
            </a:r>
            <a:endParaRPr lang="fr-FR" sz="1800" dirty="0"/>
          </a:p>
          <a:p>
            <a:pPr>
              <a:spcAft>
                <a:spcPts val="600"/>
              </a:spcAft>
            </a:pPr>
            <a:r>
              <a:rPr lang="fr-FR" sz="1800" dirty="0"/>
              <a:t>Meilleure intégration sur le marché des systèmes promus par </a:t>
            </a:r>
            <a:r>
              <a:rPr lang="fr-FR" sz="1800" dirty="0" smtClean="0"/>
              <a:t>la RPC </a:t>
            </a:r>
            <a:r>
              <a:rPr lang="fr-FR" sz="1800" dirty="0"/>
              <a:t>: Marketing direct pour les biens </a:t>
            </a:r>
            <a:r>
              <a:rPr lang="fr-FR" sz="1800" dirty="0" smtClean="0"/>
              <a:t>imposables</a:t>
            </a:r>
            <a:endParaRPr lang="fr-FR" sz="1800" dirty="0"/>
          </a:p>
          <a:p>
            <a:pPr>
              <a:spcAft>
                <a:spcPts val="600"/>
              </a:spcAft>
            </a:pPr>
            <a:r>
              <a:rPr lang="fr-FR" sz="1800" dirty="0"/>
              <a:t>Les exploitants d'installations sont incités à produire de l'électricité lorsqu'ils en ont besoin</a:t>
            </a:r>
            <a:r>
              <a:rPr lang="fr-FR" sz="1800" dirty="0" smtClean="0"/>
              <a:t>.</a:t>
            </a:r>
            <a:endParaRPr lang="fr-FR" sz="1800" dirty="0"/>
          </a:p>
          <a:p>
            <a:pPr>
              <a:spcAft>
                <a:spcPts val="600"/>
              </a:spcAft>
            </a:pPr>
            <a:r>
              <a:rPr lang="fr-FR" sz="1800" dirty="0"/>
              <a:t>Seules les nouvelles </a:t>
            </a:r>
            <a:r>
              <a:rPr lang="fr-FR" sz="1800" dirty="0" smtClean="0"/>
              <a:t>installations </a:t>
            </a:r>
            <a:r>
              <a:rPr lang="fr-FR" sz="1800" dirty="0"/>
              <a:t>sont incluses dans </a:t>
            </a:r>
            <a:r>
              <a:rPr lang="fr-FR" sz="1800" dirty="0" smtClean="0"/>
              <a:t>la RPC. </a:t>
            </a:r>
            <a:r>
              <a:rPr lang="fr-FR" sz="1800" dirty="0"/>
              <a:t>Les extensions ou rénovations ne sont plus permises</a:t>
            </a:r>
            <a:r>
              <a:rPr lang="fr-FR" sz="1800" dirty="0" smtClean="0"/>
              <a:t>.</a:t>
            </a:r>
            <a:endParaRPr lang="fr-FR" sz="1800" dirty="0"/>
          </a:p>
          <a:p>
            <a:pPr>
              <a:spcAft>
                <a:spcPts val="600"/>
              </a:spcAft>
            </a:pPr>
            <a:r>
              <a:rPr lang="fr-FR" sz="1800" dirty="0"/>
              <a:t>Contributions à l'investissement pour les centrales d'infrastructure </a:t>
            </a:r>
            <a:r>
              <a:rPr lang="fr-FR" sz="1800" dirty="0" smtClean="0"/>
              <a:t>(UIOM </a:t>
            </a:r>
            <a:r>
              <a:rPr lang="fr-FR" sz="1800" dirty="0"/>
              <a:t>et </a:t>
            </a:r>
            <a:r>
              <a:rPr lang="fr-FR" sz="1800" dirty="0" smtClean="0"/>
              <a:t>STEP) </a:t>
            </a:r>
            <a:r>
              <a:rPr lang="fr-FR" sz="1800" dirty="0"/>
              <a:t>et pour les centrales électriques au bois d'importance régionale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Durée limitée de l'aide (à partir de la sixième année suivant l'entrée en vigueur de la loi)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La période de rémunération reste de 20 ans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0090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>
                <a:solidFill>
                  <a:srgbClr val="3F4444"/>
                </a:solidFill>
              </a:rPr>
              <a:pPr/>
              <a:t>32</a:t>
            </a:fld>
            <a:endParaRPr dirty="0">
              <a:solidFill>
                <a:srgbClr val="3F444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80000" y="44624"/>
            <a:ext cx="10801200" cy="1143377"/>
          </a:xfrm>
        </p:spPr>
        <p:txBody>
          <a:bodyPr/>
          <a:lstStyle/>
          <a:p>
            <a:r>
              <a:rPr lang="fr-CH" sz="2800" dirty="0"/>
              <a:t>La biomasse dans </a:t>
            </a:r>
            <a:r>
              <a:rPr lang="fr-CH" sz="2800" dirty="0" err="1" smtClean="0"/>
              <a:t>lA</a:t>
            </a:r>
            <a:r>
              <a:rPr lang="fr-CH" sz="2800" dirty="0" smtClean="0"/>
              <a:t> stratégie énergétique 2050 : </a:t>
            </a:r>
            <a:r>
              <a:rPr lang="fr-FR" sz="2400" dirty="0" smtClean="0">
                <a:solidFill>
                  <a:schemeClr val="bg2"/>
                </a:solidFill>
              </a:rPr>
              <a:t>Importance </a:t>
            </a:r>
            <a:r>
              <a:rPr lang="fr-FR" sz="2400" dirty="0">
                <a:solidFill>
                  <a:schemeClr val="bg2"/>
                </a:solidFill>
              </a:rPr>
              <a:t>dans le secteur de la chaleur</a:t>
            </a:r>
            <a:endParaRPr lang="fr-CH" sz="2400" dirty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080000" y="1628800"/>
            <a:ext cx="10776640" cy="47525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800" dirty="0" smtClean="0"/>
              <a:t>1,64 </a:t>
            </a:r>
            <a:r>
              <a:rPr lang="fr-FR" sz="1800" dirty="0"/>
              <a:t>million de bâtiments consomment 46 % de l'énergie totale (principalement sous forme de chaleur)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Augmentation du quota de rénovations énergétiques dans le parc immobilier existant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Remplacement des installations de chauffage à combustibles fossiles par des énergies renouvelables, par exemple bois, pellets, copeaux de bois, biogaz ou raccordement à des réseaux thermiques avec différentes sources de chaleur.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Avec les fonds cantonaux, un total d'environ 525 millions de francs par an est disponible pour le </a:t>
            </a:r>
            <a:r>
              <a:rPr lang="fr-FR" sz="1800" dirty="0" smtClean="0"/>
              <a:t>programme Bâtiments </a:t>
            </a:r>
            <a:r>
              <a:rPr lang="fr-FR" sz="1800" i="1" dirty="0" smtClean="0"/>
              <a:t>(en réalité 2019 : env. 450 millions)</a:t>
            </a:r>
            <a:endParaRPr lang="fr-FR" sz="1800" i="1" dirty="0"/>
          </a:p>
          <a:p>
            <a:pPr>
              <a:spcAft>
                <a:spcPts val="600"/>
              </a:spcAft>
            </a:pPr>
            <a:r>
              <a:rPr lang="fr-FR" sz="1800" dirty="0"/>
              <a:t>La responsabilité de la mise en œuvre incombe aux cantons : </a:t>
            </a:r>
            <a:r>
              <a:rPr lang="fr-FR" sz="1800" dirty="0" smtClean="0"/>
              <a:t>Modèle de prescriptions énergétiques des cantons (</a:t>
            </a:r>
            <a:r>
              <a:rPr lang="fr-FR" sz="1800" dirty="0" err="1" smtClean="0"/>
              <a:t>MoPEC</a:t>
            </a:r>
            <a:r>
              <a:rPr lang="fr-FR" sz="1800" dirty="0" smtClean="0"/>
              <a:t>) </a:t>
            </a:r>
            <a:r>
              <a:rPr lang="fr-FR" sz="1800" dirty="0"/>
              <a:t>de 2014</a:t>
            </a:r>
            <a:endParaRPr lang="de-CH" sz="1800" dirty="0"/>
          </a:p>
          <a:p>
            <a:pPr>
              <a:spcAft>
                <a:spcPts val="600"/>
              </a:spcAft>
            </a:pPr>
            <a:endParaRPr lang="fr-CH" sz="1800" dirty="0"/>
          </a:p>
          <a:p>
            <a:pPr>
              <a:spcAft>
                <a:spcPts val="600"/>
              </a:spcAft>
            </a:pPr>
            <a:endParaRPr lang="fr-CH" sz="1800" dirty="0"/>
          </a:p>
        </p:txBody>
      </p:sp>
      <p:pic>
        <p:nvPicPr>
          <p:cNvPr id="5" name="Grafik 4" descr="end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5164162"/>
            <a:ext cx="39258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>
                <a:solidFill>
                  <a:srgbClr val="3F4444"/>
                </a:solidFill>
              </a:rPr>
              <a:pPr/>
              <a:t>33</a:t>
            </a:fld>
            <a:endParaRPr dirty="0">
              <a:solidFill>
                <a:srgbClr val="3F444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de prescriptions </a:t>
            </a:r>
            <a:r>
              <a:rPr lang="fr-FR" dirty="0" smtClean="0"/>
              <a:t>et leur effet</a:t>
            </a:r>
            <a:endParaRPr lang="fr-CH" sz="2400" dirty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080000" y="1628800"/>
            <a:ext cx="10776640" cy="475252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fr-CH" sz="1800" dirty="0"/>
          </a:p>
          <a:p>
            <a:pPr>
              <a:spcAft>
                <a:spcPts val="600"/>
              </a:spcAft>
            </a:pPr>
            <a:endParaRPr lang="fr-CH" sz="1800" dirty="0"/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/>
          </p:nvPr>
        </p:nvGraphicFramePr>
        <p:xfrm>
          <a:off x="2405504" y="1052737"/>
          <a:ext cx="7630616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02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34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fr-FR" sz="2800" b="1" dirty="0"/>
              <a:t>Instruments dans la </a:t>
            </a:r>
            <a:r>
              <a:rPr lang="fr-FR" sz="2800" b="1" dirty="0" smtClean="0"/>
              <a:t>domaine </a:t>
            </a:r>
            <a:r>
              <a:rPr lang="fr-FR" sz="2800" b="1" dirty="0"/>
              <a:t>thermique (sélection)</a:t>
            </a:r>
            <a:endParaRPr lang="de-CH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80" y="1474082"/>
            <a:ext cx="2276396" cy="4509120"/>
          </a:xfrm>
          <a:prstGeom prst="rect">
            <a:avLst/>
          </a:prstGeom>
        </p:spPr>
      </p:pic>
      <p:sp>
        <p:nvSpPr>
          <p:cNvPr id="10" name="Textplatzhalter 3"/>
          <p:cNvSpPr>
            <a:spLocks noGrp="1"/>
          </p:cNvSpPr>
          <p:nvPr>
            <p:ph type="body" sz="quarter" idx="4294967295"/>
          </p:nvPr>
        </p:nvSpPr>
        <p:spPr>
          <a:xfrm rot="16200000">
            <a:off x="192435" y="5206700"/>
            <a:ext cx="1539216" cy="288073"/>
          </a:xfrm>
          <a:prstGeom prst="rect">
            <a:avLst/>
          </a:prstGeom>
        </p:spPr>
        <p:txBody>
          <a:bodyPr/>
          <a:lstStyle/>
          <a:p>
            <a:r>
              <a:rPr lang="de-CH" sz="900" dirty="0" smtClean="0">
                <a:solidFill>
                  <a:srgbClr val="3F4444"/>
                </a:solidFill>
              </a:rPr>
              <a:t>Kanton St. Gallen</a:t>
            </a:r>
            <a:endParaRPr lang="de-CH" sz="900" dirty="0">
              <a:solidFill>
                <a:srgbClr val="3F4444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44778" y="2204864"/>
            <a:ext cx="3192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spcBef>
                <a:spcPts val="2400"/>
              </a:spcBef>
              <a:buFont typeface="Wingdings" panose="05000000000000000000" pitchFamily="2" charset="2"/>
              <a:buChar char="§"/>
              <a:defRPr sz="2000" b="0"/>
            </a:lvl1pPr>
          </a:lstStyle>
          <a:p>
            <a:pPr marL="0" indent="0">
              <a:buNone/>
            </a:pPr>
            <a:r>
              <a:rPr lang="fr-CH" dirty="0" smtClean="0">
                <a:sym typeface="Wingdings" pitchFamily="2" charset="2"/>
              </a:rPr>
              <a:t>Confédération</a:t>
            </a:r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3644778" y="3602053"/>
            <a:ext cx="3192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spcBef>
                <a:spcPts val="2400"/>
              </a:spcBef>
              <a:buFont typeface="Wingdings" panose="05000000000000000000" pitchFamily="2" charset="2"/>
              <a:buChar char="§"/>
              <a:defRPr sz="2000" b="0"/>
            </a:lvl1pPr>
          </a:lstStyle>
          <a:p>
            <a:pPr marL="0" indent="0">
              <a:buNone/>
            </a:pPr>
            <a:r>
              <a:rPr lang="de-CH" dirty="0" err="1" smtClean="0">
                <a:sym typeface="Wingdings" pitchFamily="2" charset="2"/>
              </a:rPr>
              <a:t>Cantons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3644778" y="5150681"/>
            <a:ext cx="3192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spcBef>
                <a:spcPts val="2400"/>
              </a:spcBef>
              <a:buFont typeface="Wingdings" panose="05000000000000000000" pitchFamily="2" charset="2"/>
              <a:buChar char="§"/>
              <a:defRPr sz="2000" b="0"/>
            </a:lvl1pPr>
          </a:lstStyle>
          <a:p>
            <a:pPr marL="0" indent="0">
              <a:buNone/>
            </a:pPr>
            <a:r>
              <a:rPr lang="de-CH" dirty="0" err="1" smtClean="0">
                <a:sym typeface="Wingdings" pitchFamily="2" charset="2"/>
              </a:rPr>
              <a:t>Communes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5701140" y="1299627"/>
            <a:ext cx="645604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spcBef>
                <a:spcPts val="2400"/>
              </a:spcBef>
              <a:buFont typeface="Wingdings" panose="05000000000000000000" pitchFamily="2" charset="2"/>
              <a:buChar char="§"/>
              <a:defRPr sz="2000" b="0"/>
            </a:lvl1pPr>
          </a:lstStyle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fr-FR" dirty="0" smtClean="0"/>
              <a:t>Taxe </a:t>
            </a:r>
            <a:r>
              <a:rPr lang="fr-FR" dirty="0"/>
              <a:t>sur le CO2 sur les carburants</a:t>
            </a:r>
          </a:p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fr-FR" dirty="0"/>
              <a:t>Programme </a:t>
            </a:r>
            <a:r>
              <a:rPr lang="fr-FR" dirty="0" smtClean="0"/>
              <a:t>Bâtiments (limité 2025, </a:t>
            </a:r>
            <a:r>
              <a:rPr lang="fr-FR" dirty="0" err="1" smtClean="0"/>
              <a:t>évtl</a:t>
            </a:r>
            <a:r>
              <a:rPr lang="fr-FR" dirty="0" smtClean="0"/>
              <a:t> 2030)</a:t>
            </a:r>
            <a:endParaRPr lang="fr-FR" dirty="0"/>
          </a:p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fr-FR" dirty="0"/>
              <a:t>Accords ciblés avec les grands consommateurs</a:t>
            </a:r>
          </a:p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fr-FR" dirty="0"/>
              <a:t>Obligation de compensation pour les importateurs de combustibles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684777" y="3019707"/>
            <a:ext cx="64560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spcBef>
                <a:spcPts val="2400"/>
              </a:spcBef>
              <a:buFont typeface="Wingdings" panose="05000000000000000000" pitchFamily="2" charset="2"/>
              <a:buChar char="§"/>
              <a:defRPr sz="2000" b="0"/>
            </a:lvl1pPr>
          </a:lstStyle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CH" dirty="0" err="1" smtClean="0"/>
              <a:t>Modèle</a:t>
            </a:r>
            <a:r>
              <a:rPr lang="de-CH" dirty="0" smtClean="0"/>
              <a:t> de </a:t>
            </a:r>
            <a:r>
              <a:rPr lang="de-CH" dirty="0" err="1" smtClean="0"/>
              <a:t>prescriptions</a:t>
            </a:r>
            <a:r>
              <a:rPr lang="de-CH" dirty="0" smtClean="0"/>
              <a:t> </a:t>
            </a:r>
            <a:r>
              <a:rPr lang="de-CH" dirty="0" err="1" smtClean="0"/>
              <a:t>énergétiques</a:t>
            </a:r>
            <a:r>
              <a:rPr lang="de-CH" dirty="0" smtClean="0"/>
              <a:t> des </a:t>
            </a:r>
            <a:r>
              <a:rPr lang="de-CH" dirty="0" err="1" smtClean="0"/>
              <a:t>cantons</a:t>
            </a:r>
            <a:endParaRPr lang="de-CH" dirty="0" smtClean="0"/>
          </a:p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fr-FR" dirty="0" smtClean="0"/>
              <a:t>Réglementations cantonales concernant le bâtiment et  l'énergie </a:t>
            </a:r>
          </a:p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fr-FR" dirty="0"/>
              <a:t>P</a:t>
            </a:r>
            <a:r>
              <a:rPr lang="fr-FR" dirty="0" smtClean="0"/>
              <a:t>rogrammes </a:t>
            </a:r>
            <a:r>
              <a:rPr lang="fr-FR" dirty="0"/>
              <a:t>cantonaux de financement / contributions individuelles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5722776" y="4715947"/>
            <a:ext cx="646922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spcBef>
                <a:spcPts val="2400"/>
              </a:spcBef>
              <a:buFont typeface="Wingdings" panose="05000000000000000000" pitchFamily="2" charset="2"/>
              <a:buChar char="§"/>
              <a:defRPr sz="2000" b="0"/>
            </a:lvl1pPr>
          </a:lstStyle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fr-FR" dirty="0" smtClean="0"/>
              <a:t>Aménagement </a:t>
            </a:r>
            <a:r>
              <a:rPr lang="fr-FR" dirty="0"/>
              <a:t>du territoire (par exemple, avec une primauté des énergies renouvelables et/ou du chauffage </a:t>
            </a:r>
            <a:r>
              <a:rPr lang="fr-FR" dirty="0" smtClean="0"/>
              <a:t>à distance)</a:t>
            </a:r>
            <a:endParaRPr lang="fr-FR" dirty="0"/>
          </a:p>
          <a:p>
            <a:pPr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fr-FR" dirty="0"/>
              <a:t>R</a:t>
            </a:r>
            <a:r>
              <a:rPr lang="fr-FR" dirty="0" smtClean="0"/>
              <a:t>èglements communaux en </a:t>
            </a:r>
            <a:r>
              <a:rPr lang="fr-FR" dirty="0"/>
              <a:t>matière de construction et d'énergie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792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>
                <a:solidFill>
                  <a:srgbClr val="3F4444"/>
                </a:solidFill>
              </a:rPr>
              <a:pPr/>
              <a:t>35</a:t>
            </a:fld>
            <a:endParaRPr dirty="0">
              <a:solidFill>
                <a:srgbClr val="3F4444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SuisseEnergie.ch</a:t>
            </a:r>
            <a:br>
              <a:rPr lang="fr-CH" dirty="0" smtClean="0"/>
            </a:br>
            <a:r>
              <a:rPr lang="fr-CH" sz="2400" dirty="0">
                <a:solidFill>
                  <a:schemeClr val="bg2"/>
                </a:solidFill>
              </a:rPr>
              <a:t>projets innovants recherchés </a:t>
            </a:r>
            <a:r>
              <a:rPr lang="fr-CH" sz="2400" dirty="0" smtClean="0">
                <a:solidFill>
                  <a:schemeClr val="bg2"/>
                </a:solidFill>
              </a:rPr>
              <a:t>!</a:t>
            </a:r>
            <a:endParaRPr lang="fr-CH" sz="2400" dirty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559496" y="1678412"/>
            <a:ext cx="9289032" cy="44868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800" dirty="0"/>
              <a:t>Moteur important de la réorientation de la politique énergétique suisse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Points </a:t>
            </a:r>
            <a:r>
              <a:rPr lang="fr-FR" sz="1800" dirty="0" smtClean="0"/>
              <a:t>principaux </a:t>
            </a:r>
            <a:r>
              <a:rPr lang="fr-FR" sz="1800" dirty="0"/>
              <a:t>: Communication et conseil, éducation et formation, gestion de la qualité 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Coopération avec des partenaires (Biomasse Suisse, </a:t>
            </a:r>
            <a:r>
              <a:rPr lang="fr-FR" sz="1800" dirty="0" err="1"/>
              <a:t>AgroCleanTech</a:t>
            </a:r>
            <a:r>
              <a:rPr lang="fr-FR" sz="1800" dirty="0"/>
              <a:t>, </a:t>
            </a:r>
            <a:r>
              <a:rPr lang="fr-FR" sz="1800" dirty="0" err="1"/>
              <a:t>Ökostrom</a:t>
            </a:r>
            <a:r>
              <a:rPr lang="fr-FR" sz="1800" dirty="0"/>
              <a:t> Schweiz...)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Exemple de projets nouveaux et en cours :</a:t>
            </a:r>
          </a:p>
          <a:p>
            <a:pPr lvl="1">
              <a:spcAft>
                <a:spcPts val="600"/>
              </a:spcAft>
            </a:pPr>
            <a:r>
              <a:rPr lang="fr-FR" sz="1400" dirty="0"/>
              <a:t>Digestion anaérobie des effluents industriels (Objectif : En 2016, une étude a été réalisée pour évaluer le potentiel de la digestion anaérobie des effluents industriels). Avec les résultats de cette étude, nous voulons maintenant motiver de nouveaux sites industriels à appliquer ce procédé. Partenaire : Biomasse Suisse)</a:t>
            </a:r>
          </a:p>
          <a:p>
            <a:pPr lvl="1">
              <a:spcAft>
                <a:spcPts val="600"/>
              </a:spcAft>
            </a:pPr>
            <a:r>
              <a:rPr lang="fr-FR" sz="1400" dirty="0"/>
              <a:t>Benchmark biogaz (objectif : instrument d'optimisation pour les installations de biogaz agricole, partenaire : </a:t>
            </a:r>
            <a:r>
              <a:rPr lang="fr-FR" sz="1400" dirty="0" err="1"/>
              <a:t>Ökostrom</a:t>
            </a:r>
            <a:r>
              <a:rPr lang="fr-FR" sz="1400" dirty="0"/>
              <a:t> Schweiz</a:t>
            </a:r>
            <a:r>
              <a:rPr lang="fr-FR" sz="1400" dirty="0" smtClean="0"/>
              <a:t>)</a:t>
            </a:r>
            <a:endParaRPr lang="fr-CH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092" y="4941168"/>
            <a:ext cx="209246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36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..........</a:t>
            </a:r>
            <a:endParaRPr lang="de-CH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636185" y="1473201"/>
            <a:ext cx="9831916" cy="37559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Tx/>
              <a:buNone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changement dans le domaine de l'énergie aura lieu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2001097"/>
            <a:ext cx="3024336" cy="299859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099556" y="5588025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/>
              <a:t>…. </a:t>
            </a:r>
            <a:r>
              <a:rPr lang="fr-FR" sz="2800" dirty="0"/>
              <a:t>avec ou sans la stratégie énergétique 2050.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6979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387928"/>
            <a:ext cx="9900592" cy="812800"/>
          </a:xfrm>
        </p:spPr>
        <p:txBody>
          <a:bodyPr/>
          <a:lstStyle/>
          <a:p>
            <a:r>
              <a:rPr lang="fr-FR" dirty="0"/>
              <a:t>Merci beaucoup de votre attention ! 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 rot="985844">
            <a:off x="3983579" y="3786635"/>
            <a:ext cx="3672408" cy="8683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CH" sz="2000" dirty="0">
                <a:solidFill>
                  <a:srgbClr val="213A3A"/>
                </a:solidFill>
              </a:rPr>
              <a:t>www.energiestrategie2050.ch</a:t>
            </a:r>
          </a:p>
          <a:p>
            <a:pPr algn="ctr">
              <a:spcBef>
                <a:spcPts val="600"/>
              </a:spcBef>
            </a:pPr>
            <a:r>
              <a:rPr lang="de-CH" sz="2000" dirty="0">
                <a:solidFill>
                  <a:srgbClr val="213A3A"/>
                </a:solidFill>
              </a:rPr>
              <a:t>www.bfe.admin.ch</a:t>
            </a:r>
          </a:p>
        </p:txBody>
      </p:sp>
      <p:pic>
        <p:nvPicPr>
          <p:cNvPr id="7" name="Grafik 6" descr="ppt-grundla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1434" y="1371876"/>
            <a:ext cx="2358572" cy="479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4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Environnement</a:t>
            </a:r>
            <a:r>
              <a:rPr lang="de-CH" dirty="0" smtClean="0"/>
              <a:t>  global :</a:t>
            </a:r>
            <a:r>
              <a:rPr lang="de-CH" dirty="0"/>
              <a:t/>
            </a:r>
            <a:br>
              <a:rPr lang="de-CH" dirty="0"/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Augmentation de la demande d'énergie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nhaltsplatzhalt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41" y="1417922"/>
            <a:ext cx="8947717" cy="46033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000000" y="5919083"/>
            <a:ext cx="295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Quelle: IEA, World </a:t>
            </a:r>
            <a:r>
              <a:rPr lang="de-CH" sz="1000" dirty="0" err="1" smtClean="0"/>
              <a:t>Energy</a:t>
            </a:r>
            <a:r>
              <a:rPr lang="de-CH" sz="1000" dirty="0" smtClean="0"/>
              <a:t> Outlook 2014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1121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5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90988" y="446497"/>
            <a:ext cx="10801200" cy="828000"/>
          </a:xfrm>
        </p:spPr>
        <p:txBody>
          <a:bodyPr/>
          <a:lstStyle/>
          <a:p>
            <a:r>
              <a:rPr lang="fr-FR" sz="2800" dirty="0" smtClean="0"/>
              <a:t>Augmentation Globale annuelle des capacités des centrales, par technologie, 2013-2030</a:t>
            </a:r>
            <a:endParaRPr lang="fr-FR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528244"/>
            <a:ext cx="6529362" cy="46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4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6</a:t>
            </a:fld>
            <a:endParaRPr lang="de-CH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19536" y="1628800"/>
            <a:ext cx="8856984" cy="4392488"/>
          </a:xfrm>
          <a:prstGeom prst="rect">
            <a:avLst/>
          </a:prstGeom>
        </p:spPr>
      </p:pic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</p:spPr>
        <p:txBody>
          <a:bodyPr/>
          <a:lstStyle/>
          <a:p>
            <a:r>
              <a:rPr lang="de-CH" dirty="0" err="1"/>
              <a:t>Potentiel</a:t>
            </a:r>
            <a:r>
              <a:rPr lang="de-CH" dirty="0"/>
              <a:t> des </a:t>
            </a:r>
            <a:r>
              <a:rPr lang="de-CH" dirty="0" err="1"/>
              <a:t>énergies</a:t>
            </a:r>
            <a:r>
              <a:rPr lang="de-CH" dirty="0"/>
              <a:t> </a:t>
            </a:r>
            <a:r>
              <a:rPr lang="de-CH" dirty="0" err="1"/>
              <a:t>renouvelables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7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défi: Nouvelles énergies renouvelables</a:t>
            </a:r>
            <a:endParaRPr lang="fr-FR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080001" y="1484784"/>
            <a:ext cx="6312144" cy="4392488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Tx/>
              <a:buNone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500"/>
              </a:lnSpc>
              <a:spcBef>
                <a:spcPts val="500"/>
              </a:spcBef>
              <a:buFontTx/>
              <a:buNone/>
              <a:defRPr lang="de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304800">
              <a:buFont typeface="Wingdings 3"/>
              <a:buChar char="â"/>
              <a:tabLst>
                <a:tab pos="536575" algn="l"/>
              </a:tabLst>
            </a:pPr>
            <a:endParaRPr lang="de-CH" sz="1800" dirty="0" smtClean="0"/>
          </a:p>
          <a:p>
            <a:pPr marL="450850"/>
            <a:r>
              <a:rPr lang="fr-FR" sz="2000" b="1" dirty="0" smtClean="0"/>
              <a:t>Surcharge </a:t>
            </a:r>
            <a:r>
              <a:rPr lang="fr-FR" sz="2000" dirty="0" smtClean="0"/>
              <a:t>due à des variations de charge imprévisibles, </a:t>
            </a:r>
            <a:r>
              <a:rPr lang="fr-FR" sz="2000" b="1" dirty="0" smtClean="0"/>
              <a:t>baisse de la puissance de réglage de la centrale</a:t>
            </a:r>
          </a:p>
          <a:p>
            <a:pPr marL="450850"/>
            <a:endParaRPr lang="fr-FR" sz="2000" dirty="0" smtClean="0"/>
          </a:p>
          <a:p>
            <a:pPr marL="450850"/>
            <a:r>
              <a:rPr lang="fr-FR" sz="2000" b="1" dirty="0" smtClean="0"/>
              <a:t>Découplage </a:t>
            </a:r>
            <a:r>
              <a:rPr lang="fr-FR" sz="2000" dirty="0" smtClean="0"/>
              <a:t>croissant entre la </a:t>
            </a:r>
            <a:r>
              <a:rPr lang="fr-FR" sz="2000" b="1" dirty="0" smtClean="0"/>
              <a:t>production</a:t>
            </a:r>
            <a:r>
              <a:rPr lang="fr-FR" sz="2000" dirty="0" smtClean="0"/>
              <a:t> et la  </a:t>
            </a:r>
            <a:r>
              <a:rPr lang="fr-FR" sz="2000" b="1" dirty="0" smtClean="0"/>
              <a:t>consommation</a:t>
            </a:r>
            <a:endParaRPr lang="fr-FR" sz="2000" b="1" dirty="0"/>
          </a:p>
        </p:txBody>
      </p:sp>
      <p:pic>
        <p:nvPicPr>
          <p:cNvPr id="6" name="Grafik 5" descr="ppt-grundl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1435" y="1371876"/>
            <a:ext cx="2358571" cy="479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8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défi: infrastructure réseau</a:t>
            </a:r>
            <a:endParaRPr lang="fr-F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1199456" y="3861048"/>
            <a:ext cx="10057760" cy="2421600"/>
          </a:xfrm>
        </p:spPr>
        <p:txBody>
          <a:bodyPr/>
          <a:lstStyle/>
          <a:p>
            <a:r>
              <a:rPr lang="fr-FR" sz="2000" dirty="0" smtClean="0"/>
              <a:t>L’infrastructure réseau est partiellement en fin de cycle de vie</a:t>
            </a:r>
          </a:p>
          <a:p>
            <a:pPr marL="836613" lvl="1" indent="-361950">
              <a:buFont typeface="Wingdings 3"/>
              <a:buChar char="â"/>
              <a:tabLst>
                <a:tab pos="536575" algn="l"/>
              </a:tabLst>
            </a:pPr>
            <a:r>
              <a:rPr lang="fr-FR" sz="2000" dirty="0" smtClean="0"/>
              <a:t>Le </a:t>
            </a:r>
            <a:r>
              <a:rPr lang="fr-FR" sz="2000" b="1" dirty="0" smtClean="0"/>
              <a:t>défi</a:t>
            </a:r>
            <a:r>
              <a:rPr lang="fr-FR" sz="2000" dirty="0" smtClean="0"/>
              <a:t> réside dans </a:t>
            </a:r>
            <a:r>
              <a:rPr lang="fr-FR" sz="2000" b="1" dirty="0" smtClean="0"/>
              <a:t>l’exploitation </a:t>
            </a:r>
            <a:r>
              <a:rPr lang="fr-FR" sz="2000" dirty="0" smtClean="0"/>
              <a:t>des installations et des composants de réseau selon des coûts optimisés.</a:t>
            </a:r>
          </a:p>
          <a:p>
            <a:r>
              <a:rPr lang="fr-FR" sz="2000" b="1" dirty="0" smtClean="0"/>
              <a:t>Faible degré d’acceptation</a:t>
            </a:r>
            <a:r>
              <a:rPr lang="fr-FR" sz="2000" dirty="0" smtClean="0"/>
              <a:t> sociale pour les projets de construction (construction de réseaux et de centrales – PV, éolien)</a:t>
            </a:r>
          </a:p>
          <a:p>
            <a:pPr marL="877888" lvl="1" indent="-390525">
              <a:buFont typeface="Wingdings 3"/>
              <a:buChar char="â"/>
              <a:tabLst>
                <a:tab pos="534988" algn="l"/>
              </a:tabLst>
            </a:pPr>
            <a:r>
              <a:rPr lang="fr-FR" sz="2000" dirty="0" smtClean="0">
                <a:sym typeface="Wingdings 3"/>
              </a:rPr>
              <a:t>Peut empêcher ou retarder considérablement les projets</a:t>
            </a:r>
            <a:r>
              <a:rPr lang="fr-FR" sz="2000" dirty="0" smtClean="0"/>
              <a:t>.</a:t>
            </a:r>
          </a:p>
          <a:p>
            <a:pPr>
              <a:tabLst>
                <a:tab pos="173038" algn="l"/>
              </a:tabLst>
            </a:pPr>
            <a:r>
              <a:rPr lang="fr-FR" sz="2000" b="1" dirty="0" smtClean="0"/>
              <a:t>ICT et Smart </a:t>
            </a:r>
            <a:r>
              <a:rPr lang="fr-FR" sz="2000" b="1" dirty="0" err="1" smtClean="0"/>
              <a:t>Grids</a:t>
            </a:r>
            <a:r>
              <a:rPr lang="fr-FR" sz="2000" dirty="0" smtClean="0"/>
              <a:t>: les possibilités sont «illimitées», mais difficilement prévisibles</a:t>
            </a:r>
            <a:r>
              <a:rPr lang="de-CH" sz="2000" dirty="0" smtClean="0"/>
              <a:t>.</a:t>
            </a:r>
            <a:r>
              <a:rPr lang="sv-SE" sz="2000" dirty="0" smtClean="0"/>
              <a:t> </a:t>
            </a:r>
            <a:endParaRPr lang="sv-SE" sz="2000" dirty="0"/>
          </a:p>
          <a:p>
            <a:pPr marL="144463" indent="0">
              <a:buNone/>
              <a:tabLst>
                <a:tab pos="534988" algn="l"/>
              </a:tabLst>
            </a:pPr>
            <a:endParaRPr lang="de-CH" dirty="0"/>
          </a:p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175013"/>
            <a:ext cx="3960440" cy="296234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248128" y="1734285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réseau est déjà très utilisé : L</a:t>
            </a:r>
            <a:r>
              <a:rPr lang="fr-FR" dirty="0" smtClean="0"/>
              <a:t>es </a:t>
            </a:r>
            <a:r>
              <a:rPr lang="fr-FR" dirty="0"/>
              <a:t>mesures effectuées en 2013 ont montré que le réseau était surchargé au-delà de la limite de sécurité.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28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9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Pourquoi faut-il une Stratégie énergétique 2050?</a:t>
            </a:r>
            <a:endParaRPr lang="de-CH" dirty="0"/>
          </a:p>
        </p:txBody>
      </p:sp>
      <p:graphicFrame>
        <p:nvGraphicFramePr>
          <p:cNvPr id="37" name="Diagramme 4"/>
          <p:cNvGraphicFramePr/>
          <p:nvPr>
            <p:extLst/>
          </p:nvPr>
        </p:nvGraphicFramePr>
        <p:xfrm>
          <a:off x="2207568" y="1562720"/>
          <a:ext cx="7398038" cy="450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8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66AB5D26-BF1A-4347-A75C-6C2ABD6C4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graphicEl>
                                              <a:dgm id="{66AB5D26-BF1A-4347-A75C-6C2ABD6C4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graphicEl>
                                              <a:dgm id="{66AB5D26-BF1A-4347-A75C-6C2ABD6C4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9B230EDC-4D9C-48C6-A983-C5624FC15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graphicEl>
                                              <a:dgm id="{9B230EDC-4D9C-48C6-A983-C5624FC15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graphicEl>
                                              <a:dgm id="{9B230EDC-4D9C-48C6-A983-C5624FC15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26C62982-4F24-4031-B45D-A4174A95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graphicEl>
                                              <a:dgm id="{26C62982-4F24-4031-B45D-A4174A95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graphicEl>
                                              <a:dgm id="{26C62982-4F24-4031-B45D-A4174A95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80FCC34B-8893-415B-A5B7-FBC8DF21D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graphicEl>
                                              <a:dgm id="{80FCC34B-8893-415B-A5B7-FBC8DF21D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graphicEl>
                                              <a:dgm id="{80FCC34B-8893-415B-A5B7-FBC8DF21D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4004B16A-5423-47A2-8771-31304BD8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>
                                            <p:graphicEl>
                                              <a:dgm id="{4004B16A-5423-47A2-8771-31304BD8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graphicEl>
                                              <a:dgm id="{4004B16A-5423-47A2-8771-31304BD8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213C6ECC-288E-4731-9A8C-1167721F8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graphicEl>
                                              <a:dgm id="{213C6ECC-288E-4731-9A8C-1167721F8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graphicEl>
                                              <a:dgm id="{213C6ECC-288E-4731-9A8C-1167721F8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46706A7D-05FC-4791-B403-376FDE84D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graphicEl>
                                              <a:dgm id="{46706A7D-05FC-4791-B403-376FDE84D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graphicEl>
                                              <a:dgm id="{46706A7D-05FC-4791-B403-376FDE84D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9FB2F79D-8992-49C2-9FF6-9F75DB3F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>
                                            <p:graphicEl>
                                              <a:dgm id="{9FB2F79D-8992-49C2-9FF6-9F75DB3F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graphicEl>
                                              <a:dgm id="{9FB2F79D-8992-49C2-9FF6-9F75DB3F6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2B483851-26EF-415C-8E22-2AF8C4BB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graphicEl>
                                              <a:dgm id="{2B483851-26EF-415C-8E22-2AF8C4BB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graphicEl>
                                              <a:dgm id="{2B483851-26EF-415C-8E22-2AF8C4BB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23B5BEE2-83E4-4396-8E36-24523F0D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>
                                            <p:graphicEl>
                                              <a:dgm id="{23B5BEE2-83E4-4396-8E36-24523F0D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>
                                            <p:graphicEl>
                                              <a:dgm id="{23B5BEE2-83E4-4396-8E36-24523F0D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C0FA185B-58EA-49BA-9510-84DBFC74A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>
                                            <p:graphicEl>
                                              <a:dgm id="{C0FA185B-58EA-49BA-9510-84DBFC74A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>
                                            <p:graphicEl>
                                              <a:dgm id="{C0FA185B-58EA-49BA-9510-84DBFC74A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EB654DFE-4390-45AE-BF18-C5C4C6BA6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>
                                            <p:graphicEl>
                                              <a:dgm id="{EB654DFE-4390-45AE-BF18-C5C4C6BA6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>
                                            <p:graphicEl>
                                              <a:dgm id="{EB654DFE-4390-45AE-BF18-C5C4C6BA6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2D5FD988-E03A-4353-A943-2A70CD857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graphicEl>
                                              <a:dgm id="{2D5FD988-E03A-4353-A943-2A70CD857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graphicEl>
                                              <a:dgm id="{2D5FD988-E03A-4353-A943-2A70CD857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C38793F3-4631-42E5-9CC5-2D2C90211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>
                                            <p:graphicEl>
                                              <a:dgm id="{C38793F3-4631-42E5-9CC5-2D2C90211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>
                                            <p:graphicEl>
                                              <a:dgm id="{C38793F3-4631-42E5-9CC5-2D2C90211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3DD91C49-A2F7-440C-9FC1-1B7D32DC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>
                                            <p:graphicEl>
                                              <a:dgm id="{3DD91C49-A2F7-440C-9FC1-1B7D32DC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>
                                            <p:graphicEl>
                                              <a:dgm id="{3DD91C49-A2F7-440C-9FC1-1B7D32DC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A6C4A073-CFCF-4B09-B64B-C32DCFD2F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>
                                            <p:graphicEl>
                                              <a:dgm id="{A6C4A073-CFCF-4B09-B64B-C32DCFD2F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>
                                            <p:graphicEl>
                                              <a:dgm id="{A6C4A073-CFCF-4B09-B64B-C32DCFD2F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82C2F8AE-F12C-4D34-811B-583BD2B8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>
                                            <p:graphicEl>
                                              <a:dgm id="{82C2F8AE-F12C-4D34-811B-583BD2B8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>
                                            <p:graphicEl>
                                              <a:dgm id="{82C2F8AE-F12C-4D34-811B-583BD2B8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2019_Präsentation_Rencontre Woodrise"/>
    <f:field ref="objsubject" par="" edit="true" text=""/>
    <f:field ref="objcreatedby" par="" text="Meuwly, Caroline (BFE - mec)"/>
    <f:field ref="objcreatedat" par="" text="21.01.2019 15:02:50"/>
    <f:field ref="objchangedby" par="" text="Meuwly, Caroline (BFE - mec)"/>
    <f:field ref="objmodifiedat" par="" text="25.01.2019 18:11:33"/>
    <f:field ref="doc_FSCFOLIO_1_1001_FieldDocumentNumber" par="" text=""/>
    <f:field ref="doc_FSCFOLIO_1_1001_FieldSubject" par="" edit="true" text=""/>
    <f:field ref="FSCFOLIO_1_1001_FieldCurrentUser" par="" text="Caroline Meuwly"/>
    <f:field ref="CCAPRECONFIG_15_1001_Objektname" par="" edit="true" text="2019_Präsentation_Rencontre Woodrise"/>
    <f:field ref="CHPRECONFIG_1_1001_Objektname" par="" edit="true" text="2019_Präsentation_Rencontre Woodrise"/>
  </f:record>
  <f:record inx="1" ref="">
    <f:field ref="CCAPRECONFIG_15_1001_Anrede" par="" edit="true" text=""/>
    <f:field ref="CCAPRECONFIG_15_1001_Anrede_Briefkopf" par="" text=""/>
    <f:field ref="CCAPRECONFIG_15_1001_Geschlecht_Anrede" par="" text=""/>
    <f:field ref="CCAPRECONFIG_15_1001_Titel" par="" edit="true" text=""/>
    <f:field ref="CCAPRECONFIG_15_1001_Nachgestellter_Titel" par="" edit="true" text=""/>
    <f:field ref="CCAPRECONFIG_15_1001_Vorname" par="" edit="true" text=""/>
    <f:field ref="CCAPRECONFIG_15_1001_Nachname" par="" edit="true" text=""/>
    <f:field ref="CCAPRECONFIG_15_1001_zH" par="" edit="true" text=""/>
    <f:field ref="CCAPRECONFIG_15_1001_Geschlecht" par="" text=""/>
    <f:field ref="CCAPRECONFIG_15_1001_Strasse" par="" text=""/>
    <f:field ref="CCAPRECONFIG_15_1001_Hausnummer" par="" text=""/>
    <f:field ref="CCAPRECONFIG_15_1001_Stiege" par="" text=""/>
    <f:field ref="CCAPRECONFIG_15_1001_Stock" par="" text=""/>
    <f:field ref="CCAPRECONFIG_15_1001_Tuer" par="" text=""/>
    <f:field ref="CCAPRECONFIG_15_1001_Postfach" par="" text=""/>
    <f:field ref="CCAPRECONFIG_15_1001_Postleitzahl" par="" text=""/>
    <f:field ref="CCAPRECONFIG_15_1001_Ort" par="" text=""/>
    <f:field ref="CCAPRECONFIG_15_1001_Land" par="" text=""/>
    <f:field ref="CCAPRECONFIG_15_1001_Email" par="" text=""/>
    <f:field ref="CCAPRECONFIG_15_1001_Postalische_Adresse" par="" text=""/>
    <f:field ref="CCAPRECONFIG_15_1001_Adresse" par="" text=""/>
    <f:field ref="CCAPRECONFIG_15_1001_Fax" par="" text=""/>
    <f:field ref="CCAPRECONFIG_15_1001_Telefon" par="" text=""/>
    <f:field ref="CCAPRECONFIG_15_1001_Geburtsdatum" par="" text=""/>
    <f:field ref="CCAPRECONFIG_15_1001_Sozialversicherungsnummer" par="" text=""/>
    <f:field ref="CCAPRECONFIG_15_1001_Berufstitel" par="" text=""/>
    <f:field ref="CCAPRECONFIG_15_1001_Funktionsbezeichnung" par="" text=""/>
    <f:field ref="CCAPRECONFIG_15_1001_Organisationsname" par="" text=""/>
    <f:field ref="CCAPRECONFIG_15_1001_Organisationskurzname" par="" text=""/>
    <f:field ref="CCAPRECONFIG_15_1001_Abschriftsbemerkung" par="" text=""/>
    <f:field ref="CCAPRECONFIG_15_1001_Name_Zeile_2" par="" text=""/>
    <f:field ref="CCAPRECONFIG_15_1001_Name_Zeile_3" par="" text=""/>
    <f:field ref="CCAPRECONFIG_15_1001_Firmenbuchnummer" par="" text=""/>
    <f:field ref="CCAPRECONFIG_15_1001_Versandart" par="" text="B-Post"/>
    <f:field ref="CCAPRECONFIG_15_1001_Kategorie" par="" text="Empfänger/in"/>
    <f:field ref="CCAPRECONFIG_15_1001_Rechtsform" par="" text=""/>
    <f:field ref="CCAPRECONFIG_15_1001_Ziel" par="" text=""/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CHPRECONFIG_1_1001_EMailAdresse" par="" text=""/>
    <f:field ref="UVEKCFG_15_1700_Personal" par="" text=""/>
    <f:field ref="UVEKCFG_15_1700_Geschlecht" par="" text=""/>
    <f:field ref="UVEKCFG_15_1700_GebDatum" par="" text=""/>
    <f:field ref="UVEKCFG_15_1700_Beruf" par="" text=""/>
    <f:field ref="UVEKCFG_15_1700_Familienstand" par="" text=""/>
    <f:field ref="UVEKCFG_15_1700_Muttersprache" par="" text=""/>
    <f:field ref="UVEKCFG_15_1700_Geboren_in" par="" text=""/>
    <f:field ref="UVEKCFG_15_1700_Briefanrede" par="" text=""/>
    <f:field ref="UVEKCFG_15_1700_Kommunikationssprache" par="" text=""/>
    <f:field ref="UVEKCFG_15_1700_Webseite" par="" text=""/>
    <f:field ref="UVEKCFG_15_1700_TelNr_Business" par="" text=""/>
    <f:field ref="UVEKCFG_15_1700_TelNr_Private" par="" text=""/>
    <f:field ref="UVEKCFG_15_1700_TelNr_Mobile" par="" text=""/>
    <f:field ref="UVEKCFG_15_1700_TelNr_Other" par="" text=""/>
    <f:field ref="UVEKCFG_15_1700_TelNr_Fax" par="" text=""/>
    <f:field ref="UVEKCFG_15_1700_EMail1" par="" text=""/>
    <f:field ref="UVEKCFG_15_1700_EMail2" par="" text=""/>
    <f:field ref="UVEKCFG_15_1700_EMail3" par="" text=""/>
    <f:field ref="UVEKCFG_15_1700_UID" par="" text=""/>
    <f:field ref="UVEKCFG_15_1700_Klassifizierung" par="" text=""/>
    <f:field ref="UVEKCFG_15_1700_Gruendungsjahr" par="" text=""/>
    <f:field ref="UVEKCFG_15_1700_Versandart" par="" text="B-Post"/>
    <f:field ref="UVEKCFG_15_1700_Versandvermek" par="" text=""/>
    <f:field ref="UVEKCFG_15_1700_Kurzbezeichnung" par="" text=""/>
    <f:field ref="UVEKCFG_15_1700_Strasse2" par="" text=""/>
    <f:field ref="UVEKCFG_15_1700_Hausnummer_Zusatz" par="" text=""/>
    <f:field ref="UVEKCFG_15_1700_Land" par="" text=""/>
    <f:field ref="UVEKCFG_15_1700_Serienbrieffeld_1" par="" text=""/>
    <f:field ref="UVEKCFG_15_1700_Serienbrieffeld_2" par="" text=""/>
    <f:field ref="UVEKCFG_15_1700_Serienbrieffeld_3" par="" text=""/>
    <f:field ref="UVEKCFG_15_1700_Serienbrieffeld_4" par="" text=""/>
    <f:field ref="UVEKCFG_15_1700_Serienbrieffeld_5" par="" text=""/>
    <f:field ref="UVEKCFG_15_1700_Adresszeile_1" par="" text=""/>
    <f:field ref="UVEKCFG_15_1700_Adresszeile_2" par="" text=""/>
    <f:field ref="UVEKCFG_15_1700_Adresszeile_3" par="" text=""/>
    <f:field ref="UVEKCFG_15_1700_Adresszeile_4" par="" text=""/>
    <f:field ref="UVEKCFG_15_1700_Adresszeile_5" par="" text=""/>
    <f:field ref="UVEKCFG_15_1700_Adresszeile_6" par="" text=""/>
    <f:field ref="UVEKCFG_15_1700_Adresszeile_7" par="" text=""/>
    <f:field ref="UVEKCFG_15_1700_Adresszeile_8" par="" text=""/>
    <f:field ref="UVEKCFG_15_1700_Adresszeile_9" par="" text=""/>
    <f:field ref="UVEKCFG_15_1700_Adresszeile_10" par="" text=""/>
    <f:field ref="BAVCFG_15_1700_Adresse1" par="" edit="true" text=""/>
    <f:field ref="BAVCFG_15_1700_Firma" par="" text=""/>
    <f:field ref="BAVCFG_15_1700_ZustellungAm" par="" text=""/>
    <f:field ref="BAVCFG_15_1700_ForeignNumber" par="" text=""/>
    <f:field ref="BAVCFG_15_1700_AnredePartner" par="" edit="true" text=""/>
    <f:field ref="BAVCFG_15_1700_Anrede_Adresse" par="" edit="true" text=""/>
    <f:field ref="BAVCFG_15_1700_Zusatzzeile1" par="" edit="true" text=""/>
    <f:field ref="BAVCFG_15_1700_Zusatzzeile2" par="" edit="true" text=""/>
    <f:field ref="BAVCFG_15_1700_Strasse2" par="" edit="true" text=""/>
    <f:field ref="BAVCFG_15_1700_Firma_Kurz" par="" text=""/>
    <f:field ref="BAVCFG_15_1700_Posfach" par="" text=""/>
    <f:field ref="BAVCFG_15_1700_Vorname_AP" par="" text=""/>
    <f:field ref="BAVCFG_15_1700_Nachname_AP" par="" text=""/>
    <f:field ref="BAVCFG_15_1700_Adresse1_AP" par="" text=""/>
    <f:field ref="BAVCFG_15_1700_Strasse_AP" par="" text=""/>
    <f:field ref="BAVCFG_15_1700_Postleitzahl_AP" par="" text=""/>
    <f:field ref="BAVCFG_15_1700_Ort_AP" par="" text=""/>
    <f:field ref="BAVCFG_15_1700_EMail_AP" par="" text=""/>
    <f:field ref="BAVCFG_15_1700_Firma_AP" par="" text=""/>
    <f:field ref="BAVCFG_15_1700_AnredePartner_AP" par="" text=""/>
    <f:field ref="BAVCFG_15_1700_Titel_AP" par="" text=""/>
    <f:field ref="BAVCFG_15_1700_Fax_AP" par="" text=""/>
    <f:field ref="BAVCFG_15_1700_Anrede_Adresse_AP" par="" text=""/>
    <f:field ref="BAVCFG_15_1700_Zusatzzeile1_AP" par="" text=""/>
    <f:field ref="BAVCFG_15_1700_Zusatzzeile2_AP" par="" text=""/>
    <f:field ref="BAVCFG_15_1700_Strasse2_AP" par="" text=""/>
    <f:field ref="BAVCFG_15_1700_FirmaKurz_AP" par="" text=""/>
    <f:field ref="BAVCFG_15_1700_Posfach_AP" par="" text="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&gt; Adressat/innen">
    <f:field ref="UVEKCFG_15_1700_Personal" text=""/>
    <f:field ref="UVEKCFG_15_1700_Geschlecht" text=""/>
    <f:field ref="UVEKCFG_15_1700_GebDatum" text=""/>
    <f:field ref="UVEKCFG_15_1700_Beruf" text=""/>
    <f:field ref="UVEKCFG_15_1700_Familienstand" text=""/>
    <f:field ref="UVEKCFG_15_1700_Muttersprache" text=""/>
    <f:field ref="UVEKCFG_15_1700_Geboren_in" text=""/>
    <f:field ref="UVEKCFG_15_1700_Briefanrede" text=""/>
    <f:field ref="UVEKCFG_15_1700_Kommunikationssprache" text=""/>
    <f:field ref="UVEKCFG_15_1700_Webseite" text=""/>
    <f:field ref="UVEKCFG_15_1700_TelNr_Business" text=""/>
    <f:field ref="UVEKCFG_15_1700_TelNr_Private" text=""/>
    <f:field ref="UVEKCFG_15_1700_TelNr_Mobile" text=""/>
    <f:field ref="UVEKCFG_15_1700_TelNr_Other" text=""/>
    <f:field ref="UVEKCFG_15_1700_TelNr_Fax" text=""/>
    <f:field ref="UVEKCFG_15_1700_EMail1" text=""/>
    <f:field ref="UVEKCFG_15_1700_EMail2" text=""/>
    <f:field ref="UVEKCFG_15_1700_EMail3" text=""/>
    <f:field ref="UVEKCFG_15_1700_UID" text=""/>
    <f:field ref="UVEKCFG_15_1700_Klassifizierung" text=""/>
    <f:field ref="UVEKCFG_15_1700_Gruendungsjahr" text=""/>
    <f:field ref="UVEKCFG_15_1700_Versandart" text=""/>
    <f:field ref="UVEKCFG_15_1700_Versandvermek" text=""/>
    <f:field ref="UVEKCFG_15_1700_Kurzbezeichnung" text=""/>
    <f:field ref="UVEKCFG_15_1700_Strasse2" text=""/>
    <f:field ref="UVEKCFG_15_1700_Hausnummer_Zusatz" text=""/>
    <f:field ref="UVEKCFG_15_1700_Land" text=""/>
    <f:field ref="UVEKCFG_15_1700_Serienbrieffeld_1" text=""/>
    <f:field ref="UVEKCFG_15_1700_Serienbrieffeld_2" text=""/>
    <f:field ref="UVEKCFG_15_1700_Serienbrieffeld_3" text=""/>
    <f:field ref="UVEKCFG_15_1700_Serienbrieffeld_4" text=""/>
    <f:field ref="UVEKCFG_15_1700_Serienbrieffeld_5" text=""/>
    <f:field ref="UVEKCFG_15_1700_Adresszeile_1" text=""/>
    <f:field ref="UVEKCFG_15_1700_Adresszeile_2" text=""/>
    <f:field ref="UVEKCFG_15_1700_Adresszeile_3" text=""/>
    <f:field ref="UVEKCFG_15_1700_Adresszeile_4" text=""/>
    <f:field ref="UVEKCFG_15_1700_Adresszeile_5" text=""/>
    <f:field ref="UVEKCFG_15_1700_Adresszeile_6" text=""/>
    <f:field ref="UVEKCFG_15_1700_Adresszeile_7" text=""/>
    <f:field ref="UVEKCFG_15_1700_Adresszeile_8" text=""/>
    <f:field ref="UVEKCFG_15_1700_Adresszeile_9" text=""/>
    <f:field ref="UVEKCFG_15_1700_Adresszeile_10" text=""/>
    <f:field ref="BAVCFG_15_1700_AnredePartner" text=""/>
    <f:field ref="CCAPRECONFIG_15_1001_Abschriftsbemerkung" text="Abschriftsbemerkung"/>
    <f:field ref="CCAPRECONFIG_15_1001_Adresse" text="Adresse"/>
    <f:field ref="BAVCFG_15_1700_Adresse1" text="Adresse1"/>
    <f:field ref="BAVCFG_15_1700_Adresse1_AP" text="Adresse1_AP"/>
    <f:field ref="CCAPRECONFIG_15_1001_Anrede" text="Anrede"/>
    <f:field ref="CHPRECONFIG_1_1001_Anrede" text="Anrede"/>
    <f:field ref="BAVCFG_15_1700_Anrede_Adresse" text="Anrede Adresse"/>
    <f:field ref="BAVCFG_15_1700_Anrede_Adresse_AP" text="Anrede Adresse_AP"/>
    <f:field ref="CCAPRECONFIG_15_1001_Anrede_Briefkopf" text="Anrede_Briefkopf"/>
    <f:field ref="BAVCFG_15_1700_AnredePartner_AP" text="AnredePartner_AP"/>
    <f:field ref="CCAPRECONFIG_15_1001_Berufstitel" text="Berufstitel"/>
    <f:field ref="CHPRECONFIG_1_1001_EMailAdresse" text="E-Mail Adresse"/>
    <f:field ref="BAVCFG_15_1700_EMail_AP" text="E-Mail_AP"/>
    <f:field ref="CCAPRECONFIG_15_1001_Email" text="Email"/>
    <f:field ref="CCAPRECONFIG_15_1001_Fax" text="Fax"/>
    <f:field ref="BAVCFG_15_1700_Fax_AP" text="Fax_AP"/>
    <f:field ref="BAVCFG_15_1700_Firma" text="Firma"/>
    <f:field ref="BAVCFG_15_1700_Firma_Kurz" text="Firma Kurz"/>
    <f:field ref="BAVCFG_15_1700_FirmaKurz_AP" text="Firma Kurz_AP"/>
    <f:field ref="BAVCFG_15_1700_Firma_AP" text="Firma_AP"/>
    <f:field ref="CCAPRECONFIG_15_1001_Firmenbuchnummer" text="Firmenbuchnummer"/>
    <f:field ref="BAVCFG_15_1700_ForeignNumber" text="Fremdaktenzeichen"/>
    <f:field ref="CCAPRECONFIG_15_1001_Funktionsbezeichnung" text="Funktionsbezeichnung"/>
    <f:field ref="CCAPRECONFIG_15_1001_Geburtsdatum" text="Geburtsdatum"/>
    <f:field ref="CCAPRECONFIG_15_1001_Geschlecht" text="Geschlecht"/>
    <f:field ref="CCAPRECONFIG_15_1001_Geschlecht_Anrede" text="Geschlecht_Anrede"/>
    <f:field ref="CCAPRECONFIG_15_1001_Hausnummer" text="Hausnummer"/>
    <f:field ref="CCAPRECONFIG_15_1001_Kategorie" text="Kategorie"/>
    <f:field ref="CCAPRECONFIG_15_1001_Land" text="Land"/>
    <f:field ref="CCAPRECONFIG_15_1001_Nachgestellter_Titel" text="Nachgestellter_Titel"/>
    <f:field ref="CCAPRECONFIG_15_1001_Nachname" text="Nachname"/>
    <f:field ref="CHPRECONFIG_1_1001_Nachname" text="Nachname"/>
    <f:field ref="BAVCFG_15_1700_Nachname_AP" text="Nachname_AP"/>
    <f:field ref="CCAPRECONFIG_15_1001_Name_Zeile_2" text="Name_Zeile_2"/>
    <f:field ref="CCAPRECONFIG_15_1001_Name_Zeile_3" text="Name_Zeile_3"/>
    <f:field ref="CCAPRECONFIG_15_1001_Organisationskurzname" text="Organisationskurzname"/>
    <f:field ref="CCAPRECONFIG_15_1001_Organisationsname" text="Organisationsname"/>
    <f:field ref="CCAPRECONFIG_15_1001_Ort" text="Ort"/>
    <f:field ref="CHPRECONFIG_1_1001_Ort" text="Ort"/>
    <f:field ref="BAVCFG_15_1700_Ort_AP" text="Ort_AP"/>
    <f:field ref="BAVCFG_15_1700_Posfach" text="Posfach"/>
    <f:field ref="BAVCFG_15_1700_Posfach_AP" text="Posfach_AP"/>
    <f:field ref="CCAPRECONFIG_15_1001_Postalische_Adresse" text="Postalische_Adresse"/>
    <f:field ref="CCAPRECONFIG_15_1001_Postfach" text="Postfach"/>
    <f:field ref="CCAPRECONFIG_15_1001_Postleitzahl" text="Postleitzahl"/>
    <f:field ref="CHPRECONFIG_1_1001_Postleitzahl" text="Postleitzahl"/>
    <f:field ref="BAVCFG_15_1700_Postleitzahl_AP" text="Postleitzahl_AP"/>
    <f:field ref="CCAPRECONFIG_15_1001_Rechtsform" text="Rechtsform"/>
    <f:field ref="CCAPRECONFIG_15_1001_Sozialversicherungsnummer" text="Sozialversicherungsnummer"/>
    <f:field ref="CCAPRECONFIG_15_1001_Stiege" text="Stiege"/>
    <f:field ref="CCAPRECONFIG_15_1001_Stock" text="Stock"/>
    <f:field ref="CCAPRECONFIG_15_1001_Strasse" text="Strasse"/>
    <f:field ref="CHPRECONFIG_1_1001_Strasse" text="Strasse"/>
    <f:field ref="BAVCFG_15_1700_Strasse2" text="Strasse2"/>
    <f:field ref="BAVCFG_15_1700_Strasse2_AP" text="Strasse2_AP"/>
    <f:field ref="BAVCFG_15_1700_Strasse_AP" text="Strasse_AP"/>
    <f:field ref="CCAPRECONFIG_15_1001_Telefon" text="Telefon"/>
    <f:field ref="CCAPRECONFIG_15_1001_Titel" text="Titel"/>
    <f:field ref="CHPRECONFIG_1_1001_Titel" text="Titel"/>
    <f:field ref="BAVCFG_15_1700_Titel_AP" text="Titel_AP"/>
    <f:field ref="CCAPRECONFIG_15_1001_Tuer" text="Tuer"/>
    <f:field ref="CCAPRECONFIG_15_1001_Versandart" text="Versandart"/>
    <f:field ref="CHPRECONFIG_1_1001_Vorname" text="Vorname"/>
    <f:field ref="CCAPRECONFIG_15_1001_Vorname" text="Vorname"/>
    <f:field ref="BAVCFG_15_1700_Vorname_AP" text="Vorname_AP"/>
    <f:field ref="CCAPRECONFIG_15_1001_zH" text="zH"/>
    <f:field ref="CCAPRECONFIG_15_1001_Ziel" text="Ziel"/>
    <f:field ref="BAVCFG_15_1700_Zusatzzeile1" text="Zusatzzeile1"/>
    <f:field ref="BAVCFG_15_1700_Zusatzzeile1_AP" text="Zusatzzeile1_AP"/>
    <f:field ref="BAVCFG_15_1700_Zusatzzeile2" text="Zusatzzeile2"/>
    <f:field ref="BAVCFG_15_1700_Zusatzzeile2_AP" text="Zusatzzeile2_AP"/>
    <f:field ref="BAVCFG_15_1700_ZustellungAm" text="ZustellungAm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1786</Words>
  <Application>Microsoft Office PowerPoint</Application>
  <PresentationFormat>Breitbild</PresentationFormat>
  <Paragraphs>296</Paragraphs>
  <Slides>37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Arial Black</vt:lpstr>
      <vt:lpstr>Arial</vt:lpstr>
      <vt:lpstr>Wingdings 3</vt:lpstr>
      <vt:lpstr>Symbol</vt:lpstr>
      <vt:lpstr>Calibri</vt:lpstr>
      <vt:lpstr>Wingdings</vt:lpstr>
      <vt:lpstr>BFE-Praesentation</vt:lpstr>
      <vt:lpstr>Stratégie énergétique 2050 et bois   </vt:lpstr>
      <vt:lpstr>rÉpartition de la consommation finale selon les agents énergétiques</vt:lpstr>
      <vt:lpstr>Couplage des secteurs et consommation d’énergie</vt:lpstr>
      <vt:lpstr>Environnement  global : Augmentation de la demande d'énergie</vt:lpstr>
      <vt:lpstr>Augmentation Globale annuelle des capacités des centrales, par technologie, 2013-2030</vt:lpstr>
      <vt:lpstr>Potentiel des énergies renouvelables </vt:lpstr>
      <vt:lpstr>défi: Nouvelles énergies renouvelables</vt:lpstr>
      <vt:lpstr>défi: infrastructure réseau</vt:lpstr>
      <vt:lpstr>Pourquoi faut-il une Stratégie énergétique 2050?</vt:lpstr>
      <vt:lpstr>Politique énergétique: de quoi s’agit-il?</vt:lpstr>
      <vt:lpstr>Stratégie énergétique 2050:  les grandes lignes</vt:lpstr>
      <vt:lpstr>Stratégie énergétique 2050: les dossiers de politique énergétique</vt:lpstr>
      <vt:lpstr>Politique climatique après 2020 Objectifs</vt:lpstr>
      <vt:lpstr>...et puis il y a eu quelque chose....</vt:lpstr>
      <vt:lpstr>numérisation Thèmes actuels</vt:lpstr>
      <vt:lpstr>la Numérisation dans le monde de l’énergie</vt:lpstr>
      <vt:lpstr>…et le bois?</vt:lpstr>
      <vt:lpstr>La consommation finale d'énergie 2017</vt:lpstr>
      <vt:lpstr>Production d’électricité renouvelable</vt:lpstr>
      <vt:lpstr>Développement de la production d'électricité renouvelable</vt:lpstr>
      <vt:lpstr>Production d'électricité renouvelable cumulée avec des valeurs de référence</vt:lpstr>
      <vt:lpstr>Production cumulée de chaleur renouvelable</vt:lpstr>
      <vt:lpstr>les sources de chaleur renouvelables (1/2)</vt:lpstr>
      <vt:lpstr>les sources de chaleur renouvelables (2/2)</vt:lpstr>
      <vt:lpstr>Développement de chaleur renouvelable</vt:lpstr>
      <vt:lpstr>Production de chaleur renouvelable cumulée avec des valeurs de référence</vt:lpstr>
      <vt:lpstr>Où en sommes-nous aujourd'hui avec l'énergie du bois ?</vt:lpstr>
      <vt:lpstr>Extension des énergies renouvelables (ER) et de la production couplage chaleur-force (ccf)</vt:lpstr>
      <vt:lpstr>couplage chaleur-force (ccf) et chauffage à distance </vt:lpstr>
      <vt:lpstr>Opportunités pour l'industrie du bois</vt:lpstr>
      <vt:lpstr>La biomasse dans la stratégie énergétique  2050 : poursuite de la RPC</vt:lpstr>
      <vt:lpstr>La biomasse dans lA stratégie énergétique 2050 : Importance dans le secteur de la chaleur</vt:lpstr>
      <vt:lpstr>Modèle de prescriptions et leur effet</vt:lpstr>
      <vt:lpstr>Instruments dans la domaine thermique (sélection)</vt:lpstr>
      <vt:lpstr>SuisseEnergie.ch projets innovants recherchés !</vt:lpstr>
      <vt:lpstr>..........</vt:lpstr>
      <vt:lpstr>Merci beaucoup de votre attention ! 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Meier Eveline BFE</dc:creator>
  <cp:lastModifiedBy>Meuwly Caroline BFE</cp:lastModifiedBy>
  <cp:revision>217</cp:revision>
  <cp:lastPrinted>2018-07-25T08:25:15Z</cp:lastPrinted>
  <dcterms:created xsi:type="dcterms:W3CDTF">2015-12-01T12:43:27Z</dcterms:created>
  <dcterms:modified xsi:type="dcterms:W3CDTF">2019-01-29T09:54:55Z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UVEKCFG@15.1700:Function">
    <vt:lpwstr/>
  </property>
  <property fmtid="{D5CDD505-2E9C-101B-9397-08002B2CF9AE}" pid="3" name="FSC#UVEKCFG@15.1700:FileRespOrg">
    <vt:lpwstr>Dienst Führungsunterstützung</vt:lpwstr>
  </property>
  <property fmtid="{D5CDD505-2E9C-101B-9397-08002B2CF9AE}" pid="4" name="FSC#UVEKCFG@15.1700:DefaultGroupFileResponsible">
    <vt:lpwstr/>
  </property>
  <property fmtid="{D5CDD505-2E9C-101B-9397-08002B2CF9AE}" pid="5" name="FSC#UVEKCFG@15.1700:FileRespFunction">
    <vt:lpwstr/>
  </property>
  <property fmtid="{D5CDD505-2E9C-101B-9397-08002B2CF9AE}" pid="6" name="FSC#UVEKCFG@15.1700:AssignedClassification">
    <vt:lpwstr/>
  </property>
  <property fmtid="{D5CDD505-2E9C-101B-9397-08002B2CF9AE}" pid="7" name="FSC#UVEKCFG@15.1700:AssignedClassificationCode">
    <vt:lpwstr/>
  </property>
  <property fmtid="{D5CDD505-2E9C-101B-9397-08002B2CF9AE}" pid="8" name="FSC#UVEKCFG@15.1700:FileResponsible">
    <vt:lpwstr/>
  </property>
  <property fmtid="{D5CDD505-2E9C-101B-9397-08002B2CF9AE}" pid="9" name="FSC#UVEKCFG@15.1700:FileResponsibleTel">
    <vt:lpwstr/>
  </property>
  <property fmtid="{D5CDD505-2E9C-101B-9397-08002B2CF9AE}" pid="10" name="FSC#UVEKCFG@15.1700:FileResponsibleEmail">
    <vt:lpwstr/>
  </property>
  <property fmtid="{D5CDD505-2E9C-101B-9397-08002B2CF9AE}" pid="11" name="FSC#UVEKCFG@15.1700:FileResponsibleFax">
    <vt:lpwstr/>
  </property>
  <property fmtid="{D5CDD505-2E9C-101B-9397-08002B2CF9AE}" pid="12" name="FSC#UVEKCFG@15.1700:FileResponsibleAddress">
    <vt:lpwstr/>
  </property>
  <property fmtid="{D5CDD505-2E9C-101B-9397-08002B2CF9AE}" pid="13" name="FSC#UVEKCFG@15.1700:FileResponsibleStreet">
    <vt:lpwstr/>
  </property>
  <property fmtid="{D5CDD505-2E9C-101B-9397-08002B2CF9AE}" pid="14" name="FSC#UVEKCFG@15.1700:FileResponsiblezipcode">
    <vt:lpwstr/>
  </property>
  <property fmtid="{D5CDD505-2E9C-101B-9397-08002B2CF9AE}" pid="15" name="FSC#UVEKCFG@15.1700:FileResponsiblecity">
    <vt:lpwstr/>
  </property>
  <property fmtid="{D5CDD505-2E9C-101B-9397-08002B2CF9AE}" pid="16" name="FSC#UVEKCFG@15.1700:FileResponsibleAbbreviation">
    <vt:lpwstr/>
  </property>
  <property fmtid="{D5CDD505-2E9C-101B-9397-08002B2CF9AE}" pid="17" name="FSC#UVEKCFG@15.1700:FileRespOrgHome">
    <vt:lpwstr>Mühlestrasse 4, 3003 Bern</vt:lpwstr>
  </property>
  <property fmtid="{D5CDD505-2E9C-101B-9397-08002B2CF9AE}" pid="18" name="FSC#UVEKCFG@15.1700:CurrUserAbbreviation">
    <vt:lpwstr>mec</vt:lpwstr>
  </property>
  <property fmtid="{D5CDD505-2E9C-101B-9397-08002B2CF9AE}" pid="19" name="FSC#UVEKCFG@15.1700:CategoryReference">
    <vt:lpwstr>033.4</vt:lpwstr>
  </property>
  <property fmtid="{D5CDD505-2E9C-101B-9397-08002B2CF9AE}" pid="20" name="FSC#UVEKCFG@15.1700:cooAddress">
    <vt:lpwstr>COO.2207.110.4.1747067</vt:lpwstr>
  </property>
  <property fmtid="{D5CDD505-2E9C-101B-9397-08002B2CF9AE}" pid="21" name="FSC#UVEKCFG@15.1700:sleeveFileReference">
    <vt:lpwstr/>
  </property>
  <property fmtid="{D5CDD505-2E9C-101B-9397-08002B2CF9AE}" pid="22" name="FSC#UVEKCFG@15.1700:BureauName">
    <vt:lpwstr/>
  </property>
  <property fmtid="{D5CDD505-2E9C-101B-9397-08002B2CF9AE}" pid="23" name="FSC#UVEKCFG@15.1700:BureauShortName">
    <vt:lpwstr>BFE</vt:lpwstr>
  </property>
  <property fmtid="{D5CDD505-2E9C-101B-9397-08002B2CF9AE}" pid="24" name="FSC#UVEKCFG@15.1700:BureauWebsite">
    <vt:lpwstr/>
  </property>
  <property fmtid="{D5CDD505-2E9C-101B-9397-08002B2CF9AE}" pid="25" name="FSC#UVEKCFG@15.1700:SubFileTitle">
    <vt:lpwstr>2019_Präsentation_Rencontre Woodrise</vt:lpwstr>
  </property>
  <property fmtid="{D5CDD505-2E9C-101B-9397-08002B2CF9AE}" pid="26" name="FSC#UVEKCFG@15.1700:ForeignNumber">
    <vt:lpwstr/>
  </property>
  <property fmtid="{D5CDD505-2E9C-101B-9397-08002B2CF9AE}" pid="27" name="FSC#UVEKCFG@15.1700:Amtstitel">
    <vt:lpwstr/>
  </property>
  <property fmtid="{D5CDD505-2E9C-101B-9397-08002B2CF9AE}" pid="28" name="FSC#UVEKCFG@15.1700:ZusendungAm">
    <vt:lpwstr/>
  </property>
  <property fmtid="{D5CDD505-2E9C-101B-9397-08002B2CF9AE}" pid="29" name="FSC#UVEKCFG@15.1700:SignerLeft">
    <vt:lpwstr/>
  </property>
  <property fmtid="{D5CDD505-2E9C-101B-9397-08002B2CF9AE}" pid="30" name="FSC#UVEKCFG@15.1700:SignerRight">
    <vt:lpwstr/>
  </property>
  <property fmtid="{D5CDD505-2E9C-101B-9397-08002B2CF9AE}" pid="31" name="FSC#UVEKCFG@15.1700:SignerLeftJobTitle">
    <vt:lpwstr/>
  </property>
  <property fmtid="{D5CDD505-2E9C-101B-9397-08002B2CF9AE}" pid="32" name="FSC#UVEKCFG@15.1700:SignerRightJobTitle">
    <vt:lpwstr/>
  </property>
  <property fmtid="{D5CDD505-2E9C-101B-9397-08002B2CF9AE}" pid="33" name="FSC#UVEKCFG@15.1700:SignerLeftFunction">
    <vt:lpwstr/>
  </property>
  <property fmtid="{D5CDD505-2E9C-101B-9397-08002B2CF9AE}" pid="34" name="FSC#UVEKCFG@15.1700:SignerRightFunction">
    <vt:lpwstr/>
  </property>
  <property fmtid="{D5CDD505-2E9C-101B-9397-08002B2CF9AE}" pid="35" name="FSC#UVEKCFG@15.1700:SignerLeftUserRoleGroup">
    <vt:lpwstr/>
  </property>
  <property fmtid="{D5CDD505-2E9C-101B-9397-08002B2CF9AE}" pid="36" name="FSC#UVEKCFG@15.1700:SignerRightUserRoleGroup">
    <vt:lpwstr/>
  </property>
  <property fmtid="{D5CDD505-2E9C-101B-9397-08002B2CF9AE}" pid="37" name="FSC#UVEKCFG@15.1700:DocumentNumber">
    <vt:lpwstr>2019-01-21-0268</vt:lpwstr>
  </property>
  <property fmtid="{D5CDD505-2E9C-101B-9397-08002B2CF9AE}" pid="38" name="FSC#UVEKCFG@15.1700:AssignmentNumber">
    <vt:lpwstr/>
  </property>
  <property fmtid="{D5CDD505-2E9C-101B-9397-08002B2CF9AE}" pid="39" name="FSC#UVEKCFG@15.1700:EM_Personal">
    <vt:lpwstr/>
  </property>
  <property fmtid="{D5CDD505-2E9C-101B-9397-08002B2CF9AE}" pid="40" name="FSC#UVEKCFG@15.1700:EM_Geschlecht">
    <vt:lpwstr/>
  </property>
  <property fmtid="{D5CDD505-2E9C-101B-9397-08002B2CF9AE}" pid="41" name="FSC#UVEKCFG@15.1700:EM_GebDatum">
    <vt:lpwstr/>
  </property>
  <property fmtid="{D5CDD505-2E9C-101B-9397-08002B2CF9AE}" pid="42" name="FSC#UVEKCFG@15.1700:EM_Funktion">
    <vt:lpwstr/>
  </property>
  <property fmtid="{D5CDD505-2E9C-101B-9397-08002B2CF9AE}" pid="43" name="FSC#UVEKCFG@15.1700:EM_Beruf">
    <vt:lpwstr/>
  </property>
  <property fmtid="{D5CDD505-2E9C-101B-9397-08002B2CF9AE}" pid="44" name="FSC#UVEKCFG@15.1700:EM_SVNR">
    <vt:lpwstr/>
  </property>
  <property fmtid="{D5CDD505-2E9C-101B-9397-08002B2CF9AE}" pid="45" name="FSC#UVEKCFG@15.1700:EM_Familienstand">
    <vt:lpwstr/>
  </property>
  <property fmtid="{D5CDD505-2E9C-101B-9397-08002B2CF9AE}" pid="46" name="FSC#UVEKCFG@15.1700:EM_Muttersprache">
    <vt:lpwstr/>
  </property>
  <property fmtid="{D5CDD505-2E9C-101B-9397-08002B2CF9AE}" pid="47" name="FSC#UVEKCFG@15.1700:EM_Geboren_in">
    <vt:lpwstr/>
  </property>
  <property fmtid="{D5CDD505-2E9C-101B-9397-08002B2CF9AE}" pid="48" name="FSC#UVEKCFG@15.1700:EM_Briefanrede">
    <vt:lpwstr/>
  </property>
  <property fmtid="{D5CDD505-2E9C-101B-9397-08002B2CF9AE}" pid="49" name="FSC#UVEKCFG@15.1700:EM_Kommunikationssprache">
    <vt:lpwstr/>
  </property>
  <property fmtid="{D5CDD505-2E9C-101B-9397-08002B2CF9AE}" pid="50" name="FSC#UVEKCFG@15.1700:EM_Webseite">
    <vt:lpwstr/>
  </property>
  <property fmtid="{D5CDD505-2E9C-101B-9397-08002B2CF9AE}" pid="51" name="FSC#UVEKCFG@15.1700:EM_TelNr_Business">
    <vt:lpwstr/>
  </property>
  <property fmtid="{D5CDD505-2E9C-101B-9397-08002B2CF9AE}" pid="52" name="FSC#UVEKCFG@15.1700:EM_TelNr_Private">
    <vt:lpwstr/>
  </property>
  <property fmtid="{D5CDD505-2E9C-101B-9397-08002B2CF9AE}" pid="53" name="FSC#UVEKCFG@15.1700:EM_TelNr_Mobile">
    <vt:lpwstr/>
  </property>
  <property fmtid="{D5CDD505-2E9C-101B-9397-08002B2CF9AE}" pid="54" name="FSC#UVEKCFG@15.1700:EM_TelNr_Other">
    <vt:lpwstr/>
  </property>
  <property fmtid="{D5CDD505-2E9C-101B-9397-08002B2CF9AE}" pid="55" name="FSC#UVEKCFG@15.1700:EM_TelNr_Fax">
    <vt:lpwstr/>
  </property>
  <property fmtid="{D5CDD505-2E9C-101B-9397-08002B2CF9AE}" pid="56" name="FSC#UVEKCFG@15.1700:EM_EMail1">
    <vt:lpwstr/>
  </property>
  <property fmtid="{D5CDD505-2E9C-101B-9397-08002B2CF9AE}" pid="57" name="FSC#UVEKCFG@15.1700:EM_EMail2">
    <vt:lpwstr/>
  </property>
  <property fmtid="{D5CDD505-2E9C-101B-9397-08002B2CF9AE}" pid="58" name="FSC#UVEKCFG@15.1700:EM_EMail3">
    <vt:lpwstr/>
  </property>
  <property fmtid="{D5CDD505-2E9C-101B-9397-08002B2CF9AE}" pid="59" name="FSC#UVEKCFG@15.1700:EM_Name">
    <vt:lpwstr/>
  </property>
  <property fmtid="{D5CDD505-2E9C-101B-9397-08002B2CF9AE}" pid="60" name="FSC#UVEKCFG@15.1700:EM_UID">
    <vt:lpwstr/>
  </property>
  <property fmtid="{D5CDD505-2E9C-101B-9397-08002B2CF9AE}" pid="61" name="FSC#UVEKCFG@15.1700:EM_Rechtsform">
    <vt:lpwstr/>
  </property>
  <property fmtid="{D5CDD505-2E9C-101B-9397-08002B2CF9AE}" pid="62" name="FSC#UVEKCFG@15.1700:EM_Klassifizierung">
    <vt:lpwstr/>
  </property>
  <property fmtid="{D5CDD505-2E9C-101B-9397-08002B2CF9AE}" pid="63" name="FSC#UVEKCFG@15.1700:EM_Gruendungsjahr">
    <vt:lpwstr/>
  </property>
  <property fmtid="{D5CDD505-2E9C-101B-9397-08002B2CF9AE}" pid="64" name="FSC#UVEKCFG@15.1700:EM_Versandart">
    <vt:lpwstr>B-Post</vt:lpwstr>
  </property>
  <property fmtid="{D5CDD505-2E9C-101B-9397-08002B2CF9AE}" pid="65" name="FSC#UVEKCFG@15.1700:EM_Versandvermek">
    <vt:lpwstr/>
  </property>
  <property fmtid="{D5CDD505-2E9C-101B-9397-08002B2CF9AE}" pid="66" name="FSC#UVEKCFG@15.1700:EM_Anrede">
    <vt:lpwstr/>
  </property>
  <property fmtid="{D5CDD505-2E9C-101B-9397-08002B2CF9AE}" pid="67" name="FSC#UVEKCFG@15.1700:EM_Titel">
    <vt:lpwstr/>
  </property>
  <property fmtid="{D5CDD505-2E9C-101B-9397-08002B2CF9AE}" pid="68" name="FSC#UVEKCFG@15.1700:EM_Nachgestellter_Titel">
    <vt:lpwstr/>
  </property>
  <property fmtid="{D5CDD505-2E9C-101B-9397-08002B2CF9AE}" pid="69" name="FSC#UVEKCFG@15.1700:EM_Vorname">
    <vt:lpwstr/>
  </property>
  <property fmtid="{D5CDD505-2E9C-101B-9397-08002B2CF9AE}" pid="70" name="FSC#UVEKCFG@15.1700:EM_Nachname">
    <vt:lpwstr/>
  </property>
  <property fmtid="{D5CDD505-2E9C-101B-9397-08002B2CF9AE}" pid="71" name="FSC#UVEKCFG@15.1700:EM_Kurzbezeichnung">
    <vt:lpwstr/>
  </property>
  <property fmtid="{D5CDD505-2E9C-101B-9397-08002B2CF9AE}" pid="72" name="FSC#UVEKCFG@15.1700:EM_Organisations_Zeile_1">
    <vt:lpwstr/>
  </property>
  <property fmtid="{D5CDD505-2E9C-101B-9397-08002B2CF9AE}" pid="73" name="FSC#UVEKCFG@15.1700:EM_Organisations_Zeile_2">
    <vt:lpwstr/>
  </property>
  <property fmtid="{D5CDD505-2E9C-101B-9397-08002B2CF9AE}" pid="74" name="FSC#UVEKCFG@15.1700:EM_Organisations_Zeile_3">
    <vt:lpwstr/>
  </property>
  <property fmtid="{D5CDD505-2E9C-101B-9397-08002B2CF9AE}" pid="75" name="FSC#UVEKCFG@15.1700:EM_Strasse">
    <vt:lpwstr/>
  </property>
  <property fmtid="{D5CDD505-2E9C-101B-9397-08002B2CF9AE}" pid="76" name="FSC#UVEKCFG@15.1700:EM_Hausnummer">
    <vt:lpwstr/>
  </property>
  <property fmtid="{D5CDD505-2E9C-101B-9397-08002B2CF9AE}" pid="77" name="FSC#UVEKCFG@15.1700:EM_Strasse2">
    <vt:lpwstr/>
  </property>
  <property fmtid="{D5CDD505-2E9C-101B-9397-08002B2CF9AE}" pid="78" name="FSC#UVEKCFG@15.1700:EM_Hausnummer_Zusatz">
    <vt:lpwstr/>
  </property>
  <property fmtid="{D5CDD505-2E9C-101B-9397-08002B2CF9AE}" pid="79" name="FSC#UVEKCFG@15.1700:EM_Postfach">
    <vt:lpwstr/>
  </property>
  <property fmtid="{D5CDD505-2E9C-101B-9397-08002B2CF9AE}" pid="80" name="FSC#UVEKCFG@15.1700:EM_PLZ">
    <vt:lpwstr/>
  </property>
  <property fmtid="{D5CDD505-2E9C-101B-9397-08002B2CF9AE}" pid="81" name="FSC#UVEKCFG@15.1700:EM_Ort">
    <vt:lpwstr/>
  </property>
  <property fmtid="{D5CDD505-2E9C-101B-9397-08002B2CF9AE}" pid="82" name="FSC#UVEKCFG@15.1700:EM_Land">
    <vt:lpwstr/>
  </property>
  <property fmtid="{D5CDD505-2E9C-101B-9397-08002B2CF9AE}" pid="83" name="FSC#UVEKCFG@15.1700:EM_E_Mail_Adresse">
    <vt:lpwstr/>
  </property>
  <property fmtid="{D5CDD505-2E9C-101B-9397-08002B2CF9AE}" pid="84" name="FSC#UVEKCFG@15.1700:EM_Funktionsbezeichnung">
    <vt:lpwstr/>
  </property>
  <property fmtid="{D5CDD505-2E9C-101B-9397-08002B2CF9AE}" pid="85" name="FSC#UVEKCFG@15.1700:EM_Serienbrieffeld_1">
    <vt:lpwstr/>
  </property>
  <property fmtid="{D5CDD505-2E9C-101B-9397-08002B2CF9AE}" pid="86" name="FSC#UVEKCFG@15.1700:EM_Serienbrieffeld_2">
    <vt:lpwstr/>
  </property>
  <property fmtid="{D5CDD505-2E9C-101B-9397-08002B2CF9AE}" pid="87" name="FSC#UVEKCFG@15.1700:EM_Serienbrieffeld_3">
    <vt:lpwstr/>
  </property>
  <property fmtid="{D5CDD505-2E9C-101B-9397-08002B2CF9AE}" pid="88" name="FSC#UVEKCFG@15.1700:EM_Serienbrieffeld_4">
    <vt:lpwstr/>
  </property>
  <property fmtid="{D5CDD505-2E9C-101B-9397-08002B2CF9AE}" pid="89" name="FSC#UVEKCFG@15.1700:EM_Serienbrieffeld_5">
    <vt:lpwstr/>
  </property>
  <property fmtid="{D5CDD505-2E9C-101B-9397-08002B2CF9AE}" pid="90" name="FSC#UVEKCFG@15.1700:EM_Address">
    <vt:lpwstr/>
  </property>
  <property fmtid="{D5CDD505-2E9C-101B-9397-08002B2CF9AE}" pid="91" name="FSC#UVEKCFG@15.1700:Abs_Nachname">
    <vt:lpwstr/>
  </property>
  <property fmtid="{D5CDD505-2E9C-101B-9397-08002B2CF9AE}" pid="92" name="FSC#UVEKCFG@15.1700:Abs_Vorname">
    <vt:lpwstr/>
  </property>
  <property fmtid="{D5CDD505-2E9C-101B-9397-08002B2CF9AE}" pid="93" name="FSC#UVEKCFG@15.1700:Abs_Zeichen">
    <vt:lpwstr/>
  </property>
  <property fmtid="{D5CDD505-2E9C-101B-9397-08002B2CF9AE}" pid="94" name="FSC#UVEKCFG@15.1700:Anrede">
    <vt:lpwstr/>
  </property>
  <property fmtid="{D5CDD505-2E9C-101B-9397-08002B2CF9AE}" pid="95" name="FSC#UVEKCFG@15.1700:EM_Versandartspez">
    <vt:lpwstr/>
  </property>
  <property fmtid="{D5CDD505-2E9C-101B-9397-08002B2CF9AE}" pid="96" name="FSC#UVEKCFG@15.1700:Briefdatum">
    <vt:lpwstr>28.01.2019</vt:lpwstr>
  </property>
  <property fmtid="{D5CDD505-2E9C-101B-9397-08002B2CF9AE}" pid="97" name="FSC#UVEKCFG@15.1700:Empf_Zeichen">
    <vt:lpwstr/>
  </property>
  <property fmtid="{D5CDD505-2E9C-101B-9397-08002B2CF9AE}" pid="98" name="FSC#UVEKCFG@15.1700:FilialePLZ">
    <vt:lpwstr/>
  </property>
  <property fmtid="{D5CDD505-2E9C-101B-9397-08002B2CF9AE}" pid="99" name="FSC#UVEKCFG@15.1700:Gegenstand">
    <vt:lpwstr>2019_Präsentation_Rencontre Woodrise</vt:lpwstr>
  </property>
  <property fmtid="{D5CDD505-2E9C-101B-9397-08002B2CF9AE}" pid="100" name="FSC#UVEKCFG@15.1700:Nummer">
    <vt:lpwstr>2019-01-21-0268</vt:lpwstr>
  </property>
  <property fmtid="{D5CDD505-2E9C-101B-9397-08002B2CF9AE}" pid="101" name="FSC#UVEKCFG@15.1700:Unterschrift_Nachname">
    <vt:lpwstr/>
  </property>
  <property fmtid="{D5CDD505-2E9C-101B-9397-08002B2CF9AE}" pid="102" name="FSC#UVEKCFG@15.1700:Unterschrift_Vorname">
    <vt:lpwstr/>
  </property>
  <property fmtid="{D5CDD505-2E9C-101B-9397-08002B2CF9AE}" pid="103" name="FSC#UVEKCFG@15.1700:FileResponsibleStreetPostal">
    <vt:lpwstr/>
  </property>
  <property fmtid="{D5CDD505-2E9C-101B-9397-08002B2CF9AE}" pid="104" name="FSC#UVEKCFG@15.1700:FileResponsiblezipcodePostal">
    <vt:lpwstr/>
  </property>
  <property fmtid="{D5CDD505-2E9C-101B-9397-08002B2CF9AE}" pid="105" name="FSC#UVEKCFG@15.1700:FileResponsiblecityPostal">
    <vt:lpwstr/>
  </property>
  <property fmtid="{D5CDD505-2E9C-101B-9397-08002B2CF9AE}" pid="106" name="FSC#UVEKCFG@15.1700:FileResponsibleStreetInvoice">
    <vt:lpwstr/>
  </property>
  <property fmtid="{D5CDD505-2E9C-101B-9397-08002B2CF9AE}" pid="107" name="FSC#UVEKCFG@15.1700:FileResponsiblezipcodeInvoice">
    <vt:lpwstr/>
  </property>
  <property fmtid="{D5CDD505-2E9C-101B-9397-08002B2CF9AE}" pid="108" name="FSC#UVEKCFG@15.1700:FileResponsiblecityInvoice">
    <vt:lpwstr/>
  </property>
  <property fmtid="{D5CDD505-2E9C-101B-9397-08002B2CF9AE}" pid="109" name="FSC#UVEKCFG@15.1700:ResponsibleDefaultRoleOrg">
    <vt:lpwstr/>
  </property>
  <property fmtid="{D5CDD505-2E9C-101B-9397-08002B2CF9AE}" pid="110" name="FSC#UVEKCFG@15.1700:SL_HStufe1">
    <vt:lpwstr/>
  </property>
  <property fmtid="{D5CDD505-2E9C-101B-9397-08002B2CF9AE}" pid="111" name="FSC#UVEKCFG@15.1700:SL_FStufe1">
    <vt:lpwstr/>
  </property>
  <property fmtid="{D5CDD505-2E9C-101B-9397-08002B2CF9AE}" pid="112" name="FSC#UVEKCFG@15.1700:SL_HStufe2">
    <vt:lpwstr/>
  </property>
  <property fmtid="{D5CDD505-2E9C-101B-9397-08002B2CF9AE}" pid="113" name="FSC#UVEKCFG@15.1700:SL_FStufe2">
    <vt:lpwstr/>
  </property>
  <property fmtid="{D5CDD505-2E9C-101B-9397-08002B2CF9AE}" pid="114" name="FSC#UVEKCFG@15.1700:SL_HStufe3">
    <vt:lpwstr/>
  </property>
  <property fmtid="{D5CDD505-2E9C-101B-9397-08002B2CF9AE}" pid="115" name="FSC#UVEKCFG@15.1700:SL_FStufe3">
    <vt:lpwstr/>
  </property>
  <property fmtid="{D5CDD505-2E9C-101B-9397-08002B2CF9AE}" pid="116" name="FSC#UVEKCFG@15.1700:SL_HStufe4">
    <vt:lpwstr/>
  </property>
  <property fmtid="{D5CDD505-2E9C-101B-9397-08002B2CF9AE}" pid="117" name="FSC#UVEKCFG@15.1700:SL_FStufe4">
    <vt:lpwstr/>
  </property>
  <property fmtid="{D5CDD505-2E9C-101B-9397-08002B2CF9AE}" pid="118" name="FSC#UVEKCFG@15.1700:SR_HStufe1">
    <vt:lpwstr/>
  </property>
  <property fmtid="{D5CDD505-2E9C-101B-9397-08002B2CF9AE}" pid="119" name="FSC#UVEKCFG@15.1700:SR_FStufe1">
    <vt:lpwstr/>
  </property>
  <property fmtid="{D5CDD505-2E9C-101B-9397-08002B2CF9AE}" pid="120" name="FSC#UVEKCFG@15.1700:SR_HStufe2">
    <vt:lpwstr/>
  </property>
  <property fmtid="{D5CDD505-2E9C-101B-9397-08002B2CF9AE}" pid="121" name="FSC#UVEKCFG@15.1700:SR_FStufe2">
    <vt:lpwstr/>
  </property>
  <property fmtid="{D5CDD505-2E9C-101B-9397-08002B2CF9AE}" pid="122" name="FSC#UVEKCFG@15.1700:SR_HStufe3">
    <vt:lpwstr/>
  </property>
  <property fmtid="{D5CDD505-2E9C-101B-9397-08002B2CF9AE}" pid="123" name="FSC#UVEKCFG@15.1700:SR_FStufe3">
    <vt:lpwstr/>
  </property>
  <property fmtid="{D5CDD505-2E9C-101B-9397-08002B2CF9AE}" pid="124" name="FSC#UVEKCFG@15.1700:SR_HStufe4">
    <vt:lpwstr/>
  </property>
  <property fmtid="{D5CDD505-2E9C-101B-9397-08002B2CF9AE}" pid="125" name="FSC#UVEKCFG@15.1700:SR_FStufe4">
    <vt:lpwstr/>
  </property>
  <property fmtid="{D5CDD505-2E9C-101B-9397-08002B2CF9AE}" pid="126" name="FSC#UVEKCFG@15.1700:FileResp_HStufe1">
    <vt:lpwstr/>
  </property>
  <property fmtid="{D5CDD505-2E9C-101B-9397-08002B2CF9AE}" pid="127" name="FSC#UVEKCFG@15.1700:FileResp_FStufe1">
    <vt:lpwstr/>
  </property>
  <property fmtid="{D5CDD505-2E9C-101B-9397-08002B2CF9AE}" pid="128" name="FSC#UVEKCFG@15.1700:FileResp_HStufe2">
    <vt:lpwstr/>
  </property>
  <property fmtid="{D5CDD505-2E9C-101B-9397-08002B2CF9AE}" pid="129" name="FSC#UVEKCFG@15.1700:FileResp_FStufe2">
    <vt:lpwstr/>
  </property>
  <property fmtid="{D5CDD505-2E9C-101B-9397-08002B2CF9AE}" pid="130" name="FSC#UVEKCFG@15.1700:FileResp_HStufe3">
    <vt:lpwstr/>
  </property>
  <property fmtid="{D5CDD505-2E9C-101B-9397-08002B2CF9AE}" pid="131" name="FSC#UVEKCFG@15.1700:FileResp_FStufe3">
    <vt:lpwstr/>
  </property>
  <property fmtid="{D5CDD505-2E9C-101B-9397-08002B2CF9AE}" pid="132" name="FSC#UVEKCFG@15.1700:FileResp_HStufe4">
    <vt:lpwstr/>
  </property>
  <property fmtid="{D5CDD505-2E9C-101B-9397-08002B2CF9AE}" pid="133" name="FSC#UVEKCFG@15.1700:FileResp_FStufe4">
    <vt:lpwstr/>
  </property>
  <property fmtid="{D5CDD505-2E9C-101B-9397-08002B2CF9AE}" pid="134" name="FSC#COOELAK@1.1001:Subject">
    <vt:lpwstr/>
  </property>
  <property fmtid="{D5CDD505-2E9C-101B-9397-08002B2CF9AE}" pid="135" name="FSC#COOELAK@1.1001:FileReference">
    <vt:lpwstr>033.4-00043</vt:lpwstr>
  </property>
  <property fmtid="{D5CDD505-2E9C-101B-9397-08002B2CF9AE}" pid="136" name="FSC#COOELAK@1.1001:FileRefYear">
    <vt:lpwstr>2014</vt:lpwstr>
  </property>
  <property fmtid="{D5CDD505-2E9C-101B-9397-08002B2CF9AE}" pid="137" name="FSC#COOELAK@1.1001:FileRefOrdinal">
    <vt:lpwstr>43</vt:lpwstr>
  </property>
  <property fmtid="{D5CDD505-2E9C-101B-9397-08002B2CF9AE}" pid="138" name="FSC#COOELAK@1.1001:FileRefOU">
    <vt:lpwstr>GL</vt:lpwstr>
  </property>
  <property fmtid="{D5CDD505-2E9C-101B-9397-08002B2CF9AE}" pid="139" name="FSC#COOELAK@1.1001:Organization">
    <vt:lpwstr/>
  </property>
  <property fmtid="{D5CDD505-2E9C-101B-9397-08002B2CF9AE}" pid="140" name="FSC#COOELAK@1.1001:Owner">
    <vt:lpwstr>Meuwly Caroline</vt:lpwstr>
  </property>
  <property fmtid="{D5CDD505-2E9C-101B-9397-08002B2CF9AE}" pid="141" name="FSC#COOELAK@1.1001:OwnerExtension">
    <vt:lpwstr>+41 58 465 09 10</vt:lpwstr>
  </property>
  <property fmtid="{D5CDD505-2E9C-101B-9397-08002B2CF9AE}" pid="142" name="FSC#COOELAK@1.1001:OwnerFaxExtension">
    <vt:lpwstr>+41 58 463 25 00</vt:lpwstr>
  </property>
  <property fmtid="{D5CDD505-2E9C-101B-9397-08002B2CF9AE}" pid="143" name="FSC#COOELAK@1.1001:DispatchedBy">
    <vt:lpwstr/>
  </property>
  <property fmtid="{D5CDD505-2E9C-101B-9397-08002B2CF9AE}" pid="144" name="FSC#COOELAK@1.1001:DispatchedAt">
    <vt:lpwstr/>
  </property>
  <property fmtid="{D5CDD505-2E9C-101B-9397-08002B2CF9AE}" pid="145" name="FSC#COOELAK@1.1001:ApprovedBy">
    <vt:lpwstr/>
  </property>
  <property fmtid="{D5CDD505-2E9C-101B-9397-08002B2CF9AE}" pid="146" name="FSC#COOELAK@1.1001:ApprovedAt">
    <vt:lpwstr/>
  </property>
  <property fmtid="{D5CDD505-2E9C-101B-9397-08002B2CF9AE}" pid="147" name="FSC#COOELAK@1.1001:Department">
    <vt:lpwstr>Dienst Führungsunterstützung (BFE)</vt:lpwstr>
  </property>
  <property fmtid="{D5CDD505-2E9C-101B-9397-08002B2CF9AE}" pid="148" name="FSC#COOELAK@1.1001:CreatedAt">
    <vt:lpwstr>21.01.2019</vt:lpwstr>
  </property>
  <property fmtid="{D5CDD505-2E9C-101B-9397-08002B2CF9AE}" pid="149" name="FSC#COOELAK@1.1001:OU">
    <vt:lpwstr>Dienst Führungsunterstützung (BFE)</vt:lpwstr>
  </property>
  <property fmtid="{D5CDD505-2E9C-101B-9397-08002B2CF9AE}" pid="150" name="FSC#COOELAK@1.1001:Priority">
    <vt:lpwstr> ()</vt:lpwstr>
  </property>
  <property fmtid="{D5CDD505-2E9C-101B-9397-08002B2CF9AE}" pid="151" name="FSC#COOELAK@1.1001:ObjBarCode">
    <vt:lpwstr>*COO.2207.110.4.1747067*</vt:lpwstr>
  </property>
  <property fmtid="{D5CDD505-2E9C-101B-9397-08002B2CF9AE}" pid="152" name="FSC#COOELAK@1.1001:RefBarCode">
    <vt:lpwstr>*COO.2207.110.3.1747067*</vt:lpwstr>
  </property>
  <property fmtid="{D5CDD505-2E9C-101B-9397-08002B2CF9AE}" pid="153" name="FSC#COOELAK@1.1001:FileRefBarCode">
    <vt:lpwstr>*033.4-00043*</vt:lpwstr>
  </property>
  <property fmtid="{D5CDD505-2E9C-101B-9397-08002B2CF9AE}" pid="154" name="FSC#COOELAK@1.1001:ExternalRef">
    <vt:lpwstr/>
  </property>
  <property fmtid="{D5CDD505-2E9C-101B-9397-08002B2CF9AE}" pid="155" name="FSC#COOELAK@1.1001:IncomingNumber">
    <vt:lpwstr/>
  </property>
  <property fmtid="{D5CDD505-2E9C-101B-9397-08002B2CF9AE}" pid="156" name="FSC#COOELAK@1.1001:IncomingSubject">
    <vt:lpwstr/>
  </property>
  <property fmtid="{D5CDD505-2E9C-101B-9397-08002B2CF9AE}" pid="157" name="FSC#COOELAK@1.1001:ProcessResponsible">
    <vt:lpwstr/>
  </property>
  <property fmtid="{D5CDD505-2E9C-101B-9397-08002B2CF9AE}" pid="158" name="FSC#COOELAK@1.1001:ProcessResponsiblePhone">
    <vt:lpwstr/>
  </property>
  <property fmtid="{D5CDD505-2E9C-101B-9397-08002B2CF9AE}" pid="159" name="FSC#COOELAK@1.1001:ProcessResponsibleMail">
    <vt:lpwstr/>
  </property>
  <property fmtid="{D5CDD505-2E9C-101B-9397-08002B2CF9AE}" pid="160" name="FSC#COOELAK@1.1001:ProcessResponsibleFax">
    <vt:lpwstr/>
  </property>
  <property fmtid="{D5CDD505-2E9C-101B-9397-08002B2CF9AE}" pid="161" name="FSC#COOELAK@1.1001:ApproverFirstName">
    <vt:lpwstr/>
  </property>
  <property fmtid="{D5CDD505-2E9C-101B-9397-08002B2CF9AE}" pid="162" name="FSC#COOELAK@1.1001:ApproverSurName">
    <vt:lpwstr/>
  </property>
  <property fmtid="{D5CDD505-2E9C-101B-9397-08002B2CF9AE}" pid="163" name="FSC#COOELAK@1.1001:ApproverTitle">
    <vt:lpwstr/>
  </property>
  <property fmtid="{D5CDD505-2E9C-101B-9397-08002B2CF9AE}" pid="164" name="FSC#COOELAK@1.1001:ExternalDate">
    <vt:lpwstr/>
  </property>
  <property fmtid="{D5CDD505-2E9C-101B-9397-08002B2CF9AE}" pid="165" name="FSC#COOELAK@1.1001:SettlementApprovedAt">
    <vt:lpwstr/>
  </property>
  <property fmtid="{D5CDD505-2E9C-101B-9397-08002B2CF9AE}" pid="166" name="FSC#COOELAK@1.1001:BaseNumber">
    <vt:lpwstr>033.4</vt:lpwstr>
  </property>
  <property fmtid="{D5CDD505-2E9C-101B-9397-08002B2CF9AE}" pid="167" name="FSC#COOELAK@1.1001:CurrentUserRolePos">
    <vt:lpwstr>Sekretariat</vt:lpwstr>
  </property>
  <property fmtid="{D5CDD505-2E9C-101B-9397-08002B2CF9AE}" pid="168" name="FSC#COOELAK@1.1001:CurrentUserEmail">
    <vt:lpwstr>caroline.meuwly@bfe.admin.ch</vt:lpwstr>
  </property>
  <property fmtid="{D5CDD505-2E9C-101B-9397-08002B2CF9AE}" pid="169" name="FSC#ELAKGOV@1.1001:PersonalSubjGender">
    <vt:lpwstr/>
  </property>
  <property fmtid="{D5CDD505-2E9C-101B-9397-08002B2CF9AE}" pid="170" name="FSC#ELAKGOV@1.1001:PersonalSubjFirstName">
    <vt:lpwstr/>
  </property>
  <property fmtid="{D5CDD505-2E9C-101B-9397-08002B2CF9AE}" pid="171" name="FSC#ELAKGOV@1.1001:PersonalSubjSurName">
    <vt:lpwstr/>
  </property>
  <property fmtid="{D5CDD505-2E9C-101B-9397-08002B2CF9AE}" pid="172" name="FSC#ELAKGOV@1.1001:PersonalSubjSalutation">
    <vt:lpwstr/>
  </property>
  <property fmtid="{D5CDD505-2E9C-101B-9397-08002B2CF9AE}" pid="173" name="FSC#ELAKGOV@1.1001:PersonalSubjAddress">
    <vt:lpwstr/>
  </property>
  <property fmtid="{D5CDD505-2E9C-101B-9397-08002B2CF9AE}" pid="174" name="FSC#ATSTATECFG@1.1001:Office">
    <vt:lpwstr/>
  </property>
  <property fmtid="{D5CDD505-2E9C-101B-9397-08002B2CF9AE}" pid="175" name="FSC#ATSTATECFG@1.1001:Agent">
    <vt:lpwstr/>
  </property>
  <property fmtid="{D5CDD505-2E9C-101B-9397-08002B2CF9AE}" pid="176" name="FSC#ATSTATECFG@1.1001:AgentPhone">
    <vt:lpwstr/>
  </property>
  <property fmtid="{D5CDD505-2E9C-101B-9397-08002B2CF9AE}" pid="177" name="FSC#ATSTATECFG@1.1001:DepartmentFax">
    <vt:lpwstr/>
  </property>
  <property fmtid="{D5CDD505-2E9C-101B-9397-08002B2CF9AE}" pid="178" name="FSC#ATSTATECFG@1.1001:DepartmentEmail">
    <vt:lpwstr/>
  </property>
  <property fmtid="{D5CDD505-2E9C-101B-9397-08002B2CF9AE}" pid="179" name="FSC#ATSTATECFG@1.1001:SubfileDate">
    <vt:lpwstr/>
  </property>
  <property fmtid="{D5CDD505-2E9C-101B-9397-08002B2CF9AE}" pid="180" name="FSC#ATSTATECFG@1.1001:SubfileSubject">
    <vt:lpwstr>2018_Präsentation_Rencontre Woodrise</vt:lpwstr>
  </property>
  <property fmtid="{D5CDD505-2E9C-101B-9397-08002B2CF9AE}" pid="181" name="FSC#ATSTATECFG@1.1001:DepartmentZipCode">
    <vt:lpwstr>3003</vt:lpwstr>
  </property>
  <property fmtid="{D5CDD505-2E9C-101B-9397-08002B2CF9AE}" pid="182" name="FSC#ATSTATECFG@1.1001:DepartmentCountry">
    <vt:lpwstr/>
  </property>
  <property fmtid="{D5CDD505-2E9C-101B-9397-08002B2CF9AE}" pid="183" name="FSC#ATSTATECFG@1.1001:DepartmentCity">
    <vt:lpwstr>Bern</vt:lpwstr>
  </property>
  <property fmtid="{D5CDD505-2E9C-101B-9397-08002B2CF9AE}" pid="184" name="FSC#ATSTATECFG@1.1001:DepartmentStreet">
    <vt:lpwstr>Mühlestrasse 4</vt:lpwstr>
  </property>
  <property fmtid="{D5CDD505-2E9C-101B-9397-08002B2CF9AE}" pid="185" name="FSC#ATSTATECFG@1.1001:DepartmentDVR">
    <vt:lpwstr/>
  </property>
  <property fmtid="{D5CDD505-2E9C-101B-9397-08002B2CF9AE}" pid="186" name="FSC#ATSTATECFG@1.1001:DepartmentUID">
    <vt:lpwstr/>
  </property>
  <property fmtid="{D5CDD505-2E9C-101B-9397-08002B2CF9AE}" pid="187" name="FSC#ATSTATECFG@1.1001:SubfileReference">
    <vt:lpwstr>033.4-00043/00014/00041</vt:lpwstr>
  </property>
  <property fmtid="{D5CDD505-2E9C-101B-9397-08002B2CF9AE}" pid="188" name="FSC#ATSTATECFG@1.1001:Clause">
    <vt:lpwstr/>
  </property>
  <property fmtid="{D5CDD505-2E9C-101B-9397-08002B2CF9AE}" pid="189" name="FSC#ATSTATECFG@1.1001:ApprovedSignature">
    <vt:lpwstr/>
  </property>
  <property fmtid="{D5CDD505-2E9C-101B-9397-08002B2CF9AE}" pid="190" name="FSC#ATSTATECFG@1.1001:BankAccount">
    <vt:lpwstr/>
  </property>
  <property fmtid="{D5CDD505-2E9C-101B-9397-08002B2CF9AE}" pid="191" name="FSC#ATSTATECFG@1.1001:BankAccountOwner">
    <vt:lpwstr/>
  </property>
  <property fmtid="{D5CDD505-2E9C-101B-9397-08002B2CF9AE}" pid="192" name="FSC#ATSTATECFG@1.1001:BankInstitute">
    <vt:lpwstr/>
  </property>
  <property fmtid="{D5CDD505-2E9C-101B-9397-08002B2CF9AE}" pid="193" name="FSC#ATSTATECFG@1.1001:BankAccountID">
    <vt:lpwstr/>
  </property>
  <property fmtid="{D5CDD505-2E9C-101B-9397-08002B2CF9AE}" pid="194" name="FSC#ATSTATECFG@1.1001:BankAccountIBAN">
    <vt:lpwstr/>
  </property>
  <property fmtid="{D5CDD505-2E9C-101B-9397-08002B2CF9AE}" pid="195" name="FSC#ATSTATECFG@1.1001:BankAccountBIC">
    <vt:lpwstr/>
  </property>
  <property fmtid="{D5CDD505-2E9C-101B-9397-08002B2CF9AE}" pid="196" name="FSC#ATSTATECFG@1.1001:BankName">
    <vt:lpwstr/>
  </property>
  <property fmtid="{D5CDD505-2E9C-101B-9397-08002B2CF9AE}" pid="197" name="FSC#COOSYSTEM@1.1:Container">
    <vt:lpwstr>COO.2207.110.4.1747067</vt:lpwstr>
  </property>
  <property fmtid="{D5CDD505-2E9C-101B-9397-08002B2CF9AE}" pid="198" name="FSC#FSCFOLIO@1.1001:docpropproject">
    <vt:lpwstr/>
  </property>
</Properties>
</file>