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19"/>
  </p:notesMasterIdLst>
  <p:sldIdLst>
    <p:sldId id="256" r:id="rId4"/>
    <p:sldId id="257" r:id="rId5"/>
    <p:sldId id="258" r:id="rId6"/>
    <p:sldId id="259" r:id="rId7"/>
    <p:sldId id="260" r:id="rId8"/>
    <p:sldId id="261" r:id="rId9"/>
    <p:sldId id="262" r:id="rId10"/>
    <p:sldId id="263" r:id="rId11"/>
    <p:sldId id="264" r:id="rId12"/>
    <p:sldId id="266" r:id="rId13"/>
    <p:sldId id="267" r:id="rId14"/>
    <p:sldId id="268" r:id="rId15"/>
    <p:sldId id="269" r:id="rId16"/>
    <p:sldId id="270" r:id="rId17"/>
    <p:sldId id="271" r:id="rId18"/>
  </p:sldIdLst>
  <p:sldSz cx="10080625" cy="7559675"/>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26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PlaceHolder 1"/>
          <p:cNvSpPr>
            <a:spLocks noGrp="1"/>
          </p:cNvSpPr>
          <p:nvPr>
            <p:ph type="body"/>
          </p:nvPr>
        </p:nvSpPr>
        <p:spPr>
          <a:xfrm>
            <a:off x="756000" y="5078520"/>
            <a:ext cx="6047640" cy="4811040"/>
          </a:xfrm>
          <a:prstGeom prst="rect">
            <a:avLst/>
          </a:prstGeom>
        </p:spPr>
        <p:txBody>
          <a:bodyPr lIns="0" tIns="0" rIns="0" bIns="0"/>
          <a:lstStyle/>
          <a:p>
            <a:r>
              <a:rPr lang="fr-FR" sz="2000" b="0" strike="noStrike" spc="-1">
                <a:latin typeface="Arial"/>
              </a:rPr>
              <a:t>Cliquez pour modifier le format des notes</a:t>
            </a:r>
          </a:p>
        </p:txBody>
      </p:sp>
      <p:sp>
        <p:nvSpPr>
          <p:cNvPr id="127" name="PlaceHolder 2"/>
          <p:cNvSpPr>
            <a:spLocks noGrp="1"/>
          </p:cNvSpPr>
          <p:nvPr>
            <p:ph type="hdr"/>
          </p:nvPr>
        </p:nvSpPr>
        <p:spPr>
          <a:xfrm>
            <a:off x="0" y="0"/>
            <a:ext cx="3280680" cy="534240"/>
          </a:xfrm>
          <a:prstGeom prst="rect">
            <a:avLst/>
          </a:prstGeom>
        </p:spPr>
        <p:txBody>
          <a:bodyPr lIns="0" tIns="0" rIns="0" bIns="0"/>
          <a:lstStyle/>
          <a:p>
            <a:r>
              <a:rPr lang="fr-FR" sz="1400" b="0" strike="noStrike" spc="-1">
                <a:latin typeface="Times New Roman"/>
              </a:rPr>
              <a:t> </a:t>
            </a:r>
          </a:p>
        </p:txBody>
      </p:sp>
      <p:sp>
        <p:nvSpPr>
          <p:cNvPr id="128" name="PlaceHolder 3"/>
          <p:cNvSpPr>
            <a:spLocks noGrp="1"/>
          </p:cNvSpPr>
          <p:nvPr>
            <p:ph type="dt"/>
          </p:nvPr>
        </p:nvSpPr>
        <p:spPr>
          <a:xfrm>
            <a:off x="4278960" y="0"/>
            <a:ext cx="3280680" cy="534240"/>
          </a:xfrm>
          <a:prstGeom prst="rect">
            <a:avLst/>
          </a:prstGeom>
        </p:spPr>
        <p:txBody>
          <a:bodyPr lIns="0" tIns="0" rIns="0" bIns="0"/>
          <a:lstStyle/>
          <a:p>
            <a:pPr algn="r"/>
            <a:r>
              <a:rPr lang="fr-FR" sz="1400" b="0" strike="noStrike" spc="-1">
                <a:latin typeface="Times New Roman"/>
              </a:rPr>
              <a:t> </a:t>
            </a:r>
          </a:p>
        </p:txBody>
      </p:sp>
      <p:sp>
        <p:nvSpPr>
          <p:cNvPr id="129" name="PlaceHolder 4"/>
          <p:cNvSpPr>
            <a:spLocks noGrp="1"/>
          </p:cNvSpPr>
          <p:nvPr>
            <p:ph type="ftr"/>
          </p:nvPr>
        </p:nvSpPr>
        <p:spPr>
          <a:xfrm>
            <a:off x="0" y="10157400"/>
            <a:ext cx="3280680" cy="534240"/>
          </a:xfrm>
          <a:prstGeom prst="rect">
            <a:avLst/>
          </a:prstGeom>
        </p:spPr>
        <p:txBody>
          <a:bodyPr lIns="0" tIns="0" rIns="0" bIns="0" anchor="b"/>
          <a:lstStyle/>
          <a:p>
            <a:r>
              <a:rPr lang="fr-FR" sz="1400" b="0" strike="noStrike" spc="-1">
                <a:latin typeface="Times New Roman"/>
              </a:rPr>
              <a:t> </a:t>
            </a:r>
          </a:p>
        </p:txBody>
      </p:sp>
      <p:sp>
        <p:nvSpPr>
          <p:cNvPr id="130" name="PlaceHolder 5"/>
          <p:cNvSpPr>
            <a:spLocks noGrp="1"/>
          </p:cNvSpPr>
          <p:nvPr>
            <p:ph type="sldNum"/>
          </p:nvPr>
        </p:nvSpPr>
        <p:spPr>
          <a:xfrm>
            <a:off x="4278960" y="10157400"/>
            <a:ext cx="3280680" cy="534240"/>
          </a:xfrm>
          <a:prstGeom prst="rect">
            <a:avLst/>
          </a:prstGeom>
        </p:spPr>
        <p:txBody>
          <a:bodyPr lIns="0" tIns="0" rIns="0" bIns="0" anchor="b"/>
          <a:lstStyle/>
          <a:p>
            <a:pPr algn="r"/>
            <a:fld id="{EC1BFA4B-4842-48BB-B293-1C76D8EA40D2}"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4017960" y="9721800"/>
            <a:ext cx="3078000" cy="5094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7F9B0F07-F666-4672-8C54-0BA5D8F377FC}" type="slidenum">
              <a:rPr lang="fr-FR" sz="1300" b="0" strike="noStrike" spc="-1">
                <a:solidFill>
                  <a:srgbClr val="000000"/>
                </a:solidFill>
                <a:latin typeface="Times New Roman"/>
                <a:ea typeface="Arial Unicode MS"/>
              </a:rPr>
              <a:t>1</a:t>
            </a:fld>
            <a:endParaRPr lang="fr-FR" sz="1300" b="0" strike="noStrike" spc="-1">
              <a:latin typeface="Arial"/>
            </a:endParaRPr>
          </a:p>
        </p:txBody>
      </p:sp>
      <p:sp>
        <p:nvSpPr>
          <p:cNvPr id="246" name="CustomShape 2"/>
          <p:cNvSpPr/>
          <p:nvPr/>
        </p:nvSpPr>
        <p:spPr>
          <a:xfrm>
            <a:off x="709560" y="4862520"/>
            <a:ext cx="5678280" cy="180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709560" y="4861080"/>
            <a:ext cx="5676840" cy="4603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ustomShape 1"/>
          <p:cNvSpPr/>
          <p:nvPr/>
        </p:nvSpPr>
        <p:spPr>
          <a:xfrm>
            <a:off x="4017960" y="9721800"/>
            <a:ext cx="3076200" cy="507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fld id="{DE419506-A283-4481-8823-3E138F204985}" type="slidenum">
              <a:rPr lang="fr-FR" sz="2400" b="0" strike="noStrike" spc="-1">
                <a:solidFill>
                  <a:srgbClr val="000000"/>
                </a:solidFill>
                <a:latin typeface="Arial"/>
              </a:rPr>
              <a:t>14</a:t>
            </a:fld>
            <a:endParaRPr lang="fr-FR" sz="2400" b="0" strike="noStrike" spc="-1">
              <a:latin typeface="Arial"/>
            </a:endParaRPr>
          </a:p>
        </p:txBody>
      </p:sp>
      <p:sp>
        <p:nvSpPr>
          <p:cNvPr id="262" name="CustomShape 2"/>
          <p:cNvSpPr/>
          <p:nvPr/>
        </p:nvSpPr>
        <p:spPr>
          <a:xfrm>
            <a:off x="709560" y="4861080"/>
            <a:ext cx="5676840" cy="4603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709560" y="4861080"/>
            <a:ext cx="5676840" cy="4603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709560" y="4861080"/>
            <a:ext cx="5676840" cy="4603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stomShape 1"/>
          <p:cNvSpPr/>
          <p:nvPr/>
        </p:nvSpPr>
        <p:spPr>
          <a:xfrm>
            <a:off x="709560" y="4861080"/>
            <a:ext cx="5676840" cy="4603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4017960" y="9721800"/>
            <a:ext cx="3076200" cy="507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8D40442D-F68A-4FB5-B360-ED780035E1EB}" type="slidenum">
              <a:rPr lang="fr-FR" sz="1300" b="0" strike="noStrike" spc="-1">
                <a:solidFill>
                  <a:srgbClr val="000000"/>
                </a:solidFill>
                <a:latin typeface="Times New Roman"/>
              </a:rPr>
              <a:t>6</a:t>
            </a:fld>
            <a:endParaRPr lang="fr-FR" sz="1300" b="0" strike="noStrike" spc="-1">
              <a:latin typeface="Arial"/>
            </a:endParaRPr>
          </a:p>
        </p:txBody>
      </p:sp>
      <p:sp>
        <p:nvSpPr>
          <p:cNvPr id="250" name="CustomShape 2"/>
          <p:cNvSpPr/>
          <p:nvPr/>
        </p:nvSpPr>
        <p:spPr>
          <a:xfrm>
            <a:off x="709560" y="4861080"/>
            <a:ext cx="5676840" cy="4603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ustomShape 1"/>
          <p:cNvSpPr/>
          <p:nvPr/>
        </p:nvSpPr>
        <p:spPr>
          <a:xfrm>
            <a:off x="4017960" y="9721800"/>
            <a:ext cx="3076200" cy="507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5000"/>
              </a:lnSpc>
            </a:pPr>
            <a:fld id="{D94F3A33-B5B5-477F-9BAF-42448B8D6F69}" type="slidenum">
              <a:rPr lang="fr-FR" sz="1300" b="0" strike="noStrike" spc="-1">
                <a:solidFill>
                  <a:srgbClr val="000000"/>
                </a:solidFill>
                <a:latin typeface="Times New Roman"/>
              </a:rPr>
              <a:t>7</a:t>
            </a:fld>
            <a:endParaRPr lang="fr-FR" sz="1300" b="0" strike="noStrike" spc="-1">
              <a:latin typeface="Arial"/>
            </a:endParaRPr>
          </a:p>
        </p:txBody>
      </p:sp>
      <p:sp>
        <p:nvSpPr>
          <p:cNvPr id="252" name="CustomShape 2"/>
          <p:cNvSpPr/>
          <p:nvPr/>
        </p:nvSpPr>
        <p:spPr>
          <a:xfrm>
            <a:off x="709560" y="4861080"/>
            <a:ext cx="5676840" cy="4603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709560" y="4861080"/>
            <a:ext cx="5676840" cy="4603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709560" y="4861080"/>
            <a:ext cx="5676840" cy="4603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4017960" y="9721800"/>
            <a:ext cx="3076200" cy="507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fld id="{C5074CD3-602C-4FAA-B726-64CCAEF0823F}" type="slidenum">
              <a:rPr lang="fr-FR" sz="2400" b="0" strike="noStrike" spc="-1">
                <a:solidFill>
                  <a:srgbClr val="000000"/>
                </a:solidFill>
                <a:latin typeface="Arial"/>
              </a:rPr>
              <a:t>11</a:t>
            </a:fld>
            <a:endParaRPr lang="fr-FR" sz="2400" b="0" strike="noStrike" spc="-1">
              <a:latin typeface="Arial"/>
            </a:endParaRPr>
          </a:p>
        </p:txBody>
      </p:sp>
      <p:sp>
        <p:nvSpPr>
          <p:cNvPr id="257" name="CustomShape 2"/>
          <p:cNvSpPr/>
          <p:nvPr/>
        </p:nvSpPr>
        <p:spPr>
          <a:xfrm>
            <a:off x="709560" y="4861080"/>
            <a:ext cx="5676840" cy="4603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4017960" y="9721800"/>
            <a:ext cx="3076200" cy="507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fld id="{8F70AE37-352C-4553-B866-31871D5EB4C9}" type="slidenum">
              <a:rPr lang="fr-FR" sz="2400" b="0" strike="noStrike" spc="-1">
                <a:solidFill>
                  <a:srgbClr val="000000"/>
                </a:solidFill>
                <a:latin typeface="Arial"/>
              </a:rPr>
              <a:t>12</a:t>
            </a:fld>
            <a:endParaRPr lang="fr-FR" sz="2400" b="0" strike="noStrike" spc="-1">
              <a:latin typeface="Arial"/>
            </a:endParaRPr>
          </a:p>
        </p:txBody>
      </p:sp>
      <p:sp>
        <p:nvSpPr>
          <p:cNvPr id="259" name="CustomShape 2"/>
          <p:cNvSpPr/>
          <p:nvPr/>
        </p:nvSpPr>
        <p:spPr>
          <a:xfrm>
            <a:off x="709560" y="4861080"/>
            <a:ext cx="5676840" cy="46033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28"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fr-FR" sz="3200" b="0" strike="noStrike" spc="-1">
              <a:latin typeface="Arial"/>
            </a:endParaRPr>
          </a:p>
        </p:txBody>
      </p:sp>
      <p:sp>
        <p:nvSpPr>
          <p:cNvPr id="29"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31"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32"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33"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
        <p:nvSpPr>
          <p:cNvPr id="34"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36"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fr-FR" sz="3200" b="0" strike="noStrike" spc="-1">
              <a:latin typeface="Arial"/>
            </a:endParaRPr>
          </a:p>
        </p:txBody>
      </p:sp>
      <p:sp>
        <p:nvSpPr>
          <p:cNvPr id="37"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fr-FR" sz="3200" b="0" strike="noStrike" spc="-1">
              <a:latin typeface="Arial"/>
            </a:endParaRPr>
          </a:p>
        </p:txBody>
      </p:sp>
      <p:sp>
        <p:nvSpPr>
          <p:cNvPr id="38"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fr-FR" sz="3200" b="0" strike="noStrike" spc="-1">
              <a:latin typeface="Arial"/>
            </a:endParaRPr>
          </a:p>
        </p:txBody>
      </p:sp>
      <p:sp>
        <p:nvSpPr>
          <p:cNvPr id="39"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fr-FR" sz="3200" b="0" strike="noStrike" spc="-1">
              <a:latin typeface="Arial"/>
            </a:endParaRPr>
          </a:p>
        </p:txBody>
      </p:sp>
      <p:sp>
        <p:nvSpPr>
          <p:cNvPr id="40"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fr-FR" sz="3200" b="0" strike="noStrike" spc="-1">
              <a:latin typeface="Arial"/>
            </a:endParaRPr>
          </a:p>
        </p:txBody>
      </p:sp>
      <p:sp>
        <p:nvSpPr>
          <p:cNvPr id="41"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49"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51"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53"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54"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5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7"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62"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64"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66"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67"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68"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70"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73"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74"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75"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
        <p:nvSpPr>
          <p:cNvPr id="76"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78"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fr-FR" sz="3200" b="0" strike="noStrike" spc="-1">
              <a:latin typeface="Arial"/>
            </a:endParaRPr>
          </a:p>
        </p:txBody>
      </p:sp>
      <p:sp>
        <p:nvSpPr>
          <p:cNvPr id="79"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fr-FR" sz="3200" b="0" strike="noStrike" spc="-1">
              <a:latin typeface="Arial"/>
            </a:endParaRPr>
          </a:p>
        </p:txBody>
      </p:sp>
      <p:sp>
        <p:nvSpPr>
          <p:cNvPr id="80"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fr-FR" sz="3200" b="0" strike="noStrike" spc="-1">
              <a:latin typeface="Arial"/>
            </a:endParaRPr>
          </a:p>
        </p:txBody>
      </p:sp>
      <p:sp>
        <p:nvSpPr>
          <p:cNvPr id="81"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fr-FR" sz="3200" b="0" strike="noStrike" spc="-1">
              <a:latin typeface="Arial"/>
            </a:endParaRPr>
          </a:p>
        </p:txBody>
      </p:sp>
      <p:sp>
        <p:nvSpPr>
          <p:cNvPr id="82"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fr-FR" sz="3200" b="0" strike="noStrike" spc="-1">
              <a:latin typeface="Arial"/>
            </a:endParaRPr>
          </a:p>
        </p:txBody>
      </p:sp>
      <p:sp>
        <p:nvSpPr>
          <p:cNvPr id="83"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91"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93"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95"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96"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9"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10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01"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
        <p:nvSpPr>
          <p:cNvPr id="102"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104"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105"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06"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10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0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10"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112"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fr-FR" sz="3200" b="0" strike="noStrike" spc="-1">
              <a:latin typeface="Arial"/>
            </a:endParaRPr>
          </a:p>
        </p:txBody>
      </p:sp>
      <p:sp>
        <p:nvSpPr>
          <p:cNvPr id="113"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115"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1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117"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
        <p:nvSpPr>
          <p:cNvPr id="118" name="PlaceHolder 5"/>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120"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fr-FR" sz="3200" b="0" strike="noStrike" spc="-1">
              <a:latin typeface="Arial"/>
            </a:endParaRPr>
          </a:p>
        </p:txBody>
      </p:sp>
      <p:sp>
        <p:nvSpPr>
          <p:cNvPr id="121"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fr-FR" sz="3200" b="0" strike="noStrike" spc="-1">
              <a:latin typeface="Arial"/>
            </a:endParaRPr>
          </a:p>
        </p:txBody>
      </p:sp>
      <p:sp>
        <p:nvSpPr>
          <p:cNvPr id="122"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fr-FR" sz="3200" b="0" strike="noStrike" spc="-1">
              <a:latin typeface="Arial"/>
            </a:endParaRPr>
          </a:p>
        </p:txBody>
      </p:sp>
      <p:sp>
        <p:nvSpPr>
          <p:cNvPr id="123" name="PlaceHolder 5"/>
          <p:cNvSpPr>
            <a:spLocks noGrp="1"/>
          </p:cNvSpPr>
          <p:nvPr>
            <p:ph type="body"/>
          </p:nvPr>
        </p:nvSpPr>
        <p:spPr>
          <a:xfrm>
            <a:off x="6639120" y="4058640"/>
            <a:ext cx="2921040" cy="2090880"/>
          </a:xfrm>
          <a:prstGeom prst="rect">
            <a:avLst/>
          </a:prstGeom>
        </p:spPr>
        <p:txBody>
          <a:bodyPr lIns="0" tIns="0" rIns="0" bIns="0">
            <a:normAutofit/>
          </a:bodyPr>
          <a:lstStyle/>
          <a:p>
            <a:endParaRPr lang="fr-FR" sz="3200" b="0" strike="noStrike" spc="-1">
              <a:latin typeface="Arial"/>
            </a:endParaRPr>
          </a:p>
        </p:txBody>
      </p:sp>
      <p:sp>
        <p:nvSpPr>
          <p:cNvPr id="124"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fr-FR" sz="3200" b="0" strike="noStrike" spc="-1">
              <a:latin typeface="Arial"/>
            </a:endParaRPr>
          </a:p>
        </p:txBody>
      </p:sp>
      <p:sp>
        <p:nvSpPr>
          <p:cNvPr id="125" name="PlaceHolder 7"/>
          <p:cNvSpPr>
            <a:spLocks noGrp="1"/>
          </p:cNvSpPr>
          <p:nvPr>
            <p:ph type="body"/>
          </p:nvPr>
        </p:nvSpPr>
        <p:spPr>
          <a:xfrm>
            <a:off x="504000" y="4058640"/>
            <a:ext cx="292104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11"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12"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16"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5152680" y="1768680"/>
            <a:ext cx="4426920" cy="43840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20"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24"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26"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Image 5"/>
          <p:cNvPicPr/>
          <p:nvPr/>
        </p:nvPicPr>
        <p:blipFill>
          <a:blip r:embed="rId14"/>
          <a:stretch/>
        </p:blipFill>
        <p:spPr>
          <a:xfrm>
            <a:off x="7920" y="-430200"/>
            <a:ext cx="10074240" cy="7553160"/>
          </a:xfrm>
          <a:prstGeom prst="rect">
            <a:avLst/>
          </a:prstGeom>
          <a:ln>
            <a:noFill/>
          </a:ln>
        </p:spPr>
      </p:pic>
      <p:sp>
        <p:nvSpPr>
          <p:cNvPr id="7" name="CustomShape 1"/>
          <p:cNvSpPr/>
          <p:nvPr/>
        </p:nvSpPr>
        <p:spPr>
          <a:xfrm>
            <a:off x="7199280" y="7064280"/>
            <a:ext cx="2344680" cy="284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 name="CustomShape 2"/>
          <p:cNvSpPr/>
          <p:nvPr/>
        </p:nvSpPr>
        <p:spPr>
          <a:xfrm>
            <a:off x="4000680" y="7101000"/>
            <a:ext cx="1179000" cy="198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12240" rIns="0" bIns="0"/>
          <a:lstStyle/>
          <a:p>
            <a:pPr algn="r">
              <a:lnSpc>
                <a:spcPct val="93000"/>
              </a:lnSpc>
            </a:pPr>
            <a:r>
              <a:rPr lang="fr-FR" sz="1400" b="1" strike="noStrike" spc="-1">
                <a:solidFill>
                  <a:srgbClr val="000000"/>
                </a:solidFill>
                <a:latin typeface="Arial"/>
                <a:ea typeface="Arial Unicode MS"/>
              </a:rPr>
              <a:t>- </a:t>
            </a:r>
            <a:fld id="{AD7899D6-4109-4171-AD88-066A89BB6AF1}" type="slidenum">
              <a:rPr lang="fr-FR" sz="1400" b="1" strike="noStrike" spc="-1">
                <a:solidFill>
                  <a:srgbClr val="000000"/>
                </a:solidFill>
                <a:latin typeface="Arial"/>
                <a:ea typeface="Arial Unicode MS"/>
              </a:rPr>
              <a:t>‹N°›</a:t>
            </a:fld>
            <a:r>
              <a:rPr lang="fr-FR" sz="1400" b="1" strike="noStrike" spc="-1">
                <a:solidFill>
                  <a:srgbClr val="000000"/>
                </a:solidFill>
                <a:latin typeface="Arial"/>
                <a:ea typeface="Arial Unicode MS"/>
              </a:rPr>
              <a:t> -</a:t>
            </a:r>
            <a:endParaRPr lang="fr-FR" sz="1400" b="0" strike="noStrike" spc="-1">
              <a:latin typeface="Arial"/>
            </a:endParaRPr>
          </a:p>
        </p:txBody>
      </p:sp>
      <p:sp>
        <p:nvSpPr>
          <p:cNvPr id="3" name="CustomShape 3"/>
          <p:cNvSpPr/>
          <p:nvPr/>
        </p:nvSpPr>
        <p:spPr>
          <a:xfrm>
            <a:off x="816120" y="7102440"/>
            <a:ext cx="3192120" cy="20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4" name="PlaceHolder 4"/>
          <p:cNvSpPr>
            <a:spLocks noGrp="1"/>
          </p:cNvSpPr>
          <p:nvPr>
            <p:ph type="title"/>
          </p:nvPr>
        </p:nvSpPr>
        <p:spPr>
          <a:xfrm>
            <a:off x="504000" y="301320"/>
            <a:ext cx="9072000" cy="1261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5" name="PlaceHolder 5"/>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2" name="Image 41"/>
          <p:cNvPicPr/>
          <p:nvPr/>
        </p:nvPicPr>
        <p:blipFill>
          <a:blip r:embed="rId14"/>
          <a:stretch/>
        </p:blipFill>
        <p:spPr>
          <a:xfrm>
            <a:off x="7920" y="-430200"/>
            <a:ext cx="10074240" cy="7553160"/>
          </a:xfrm>
          <a:prstGeom prst="rect">
            <a:avLst/>
          </a:prstGeom>
          <a:ln>
            <a:noFill/>
          </a:ln>
        </p:spPr>
      </p:pic>
      <p:sp>
        <p:nvSpPr>
          <p:cNvPr id="43" name="CustomShape 1"/>
          <p:cNvSpPr/>
          <p:nvPr/>
        </p:nvSpPr>
        <p:spPr>
          <a:xfrm>
            <a:off x="7199280" y="7064280"/>
            <a:ext cx="2344680" cy="284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44" name="CustomShape 2"/>
          <p:cNvSpPr/>
          <p:nvPr/>
        </p:nvSpPr>
        <p:spPr>
          <a:xfrm>
            <a:off x="4000680" y="7101000"/>
            <a:ext cx="1179000" cy="198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12240" rIns="0" bIns="0"/>
          <a:lstStyle/>
          <a:p>
            <a:pPr algn="r">
              <a:lnSpc>
                <a:spcPct val="93000"/>
              </a:lnSpc>
            </a:pPr>
            <a:r>
              <a:rPr lang="fr-FR" sz="1400" b="1" strike="noStrike" spc="-1">
                <a:solidFill>
                  <a:srgbClr val="000000"/>
                </a:solidFill>
                <a:latin typeface="Arial"/>
                <a:ea typeface="Arial Unicode MS"/>
              </a:rPr>
              <a:t>- </a:t>
            </a:r>
            <a:fld id="{FFD7B3ED-4964-4B79-81CF-1AFFBE4F8144}" type="slidenum">
              <a:rPr lang="fr-FR" sz="1400" b="1" strike="noStrike" spc="-1">
                <a:solidFill>
                  <a:srgbClr val="000000"/>
                </a:solidFill>
                <a:latin typeface="Arial"/>
                <a:ea typeface="Arial Unicode MS"/>
              </a:rPr>
              <a:t>‹N°›</a:t>
            </a:fld>
            <a:r>
              <a:rPr lang="fr-FR" sz="1400" b="1" strike="noStrike" spc="-1">
                <a:solidFill>
                  <a:srgbClr val="000000"/>
                </a:solidFill>
                <a:latin typeface="Arial"/>
                <a:ea typeface="Arial Unicode MS"/>
              </a:rPr>
              <a:t> -</a:t>
            </a:r>
            <a:endParaRPr lang="fr-FR" sz="1400" b="0" strike="noStrike" spc="-1">
              <a:latin typeface="Arial"/>
            </a:endParaRPr>
          </a:p>
        </p:txBody>
      </p:sp>
      <p:sp>
        <p:nvSpPr>
          <p:cNvPr id="45" name="CustomShape 3"/>
          <p:cNvSpPr/>
          <p:nvPr/>
        </p:nvSpPr>
        <p:spPr>
          <a:xfrm>
            <a:off x="816120" y="7102440"/>
            <a:ext cx="3192120" cy="20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46" name="PlaceHolder 4"/>
          <p:cNvSpPr>
            <a:spLocks noGrp="1"/>
          </p:cNvSpPr>
          <p:nvPr>
            <p:ph type="title"/>
          </p:nvPr>
        </p:nvSpPr>
        <p:spPr>
          <a:xfrm>
            <a:off x="504000" y="301320"/>
            <a:ext cx="9072000" cy="1261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47" name="PlaceHolder 5"/>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4" name="Image 83"/>
          <p:cNvPicPr/>
          <p:nvPr/>
        </p:nvPicPr>
        <p:blipFill>
          <a:blip r:embed="rId14"/>
          <a:stretch/>
        </p:blipFill>
        <p:spPr>
          <a:xfrm>
            <a:off x="7920" y="-430200"/>
            <a:ext cx="10074240" cy="7553160"/>
          </a:xfrm>
          <a:prstGeom prst="rect">
            <a:avLst/>
          </a:prstGeom>
          <a:ln>
            <a:noFill/>
          </a:ln>
        </p:spPr>
      </p:pic>
      <p:sp>
        <p:nvSpPr>
          <p:cNvPr id="85" name="CustomShape 1"/>
          <p:cNvSpPr/>
          <p:nvPr/>
        </p:nvSpPr>
        <p:spPr>
          <a:xfrm>
            <a:off x="7199280" y="7064280"/>
            <a:ext cx="2344680" cy="284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86" name="CustomShape 2"/>
          <p:cNvSpPr/>
          <p:nvPr/>
        </p:nvSpPr>
        <p:spPr>
          <a:xfrm>
            <a:off x="4000680" y="7101000"/>
            <a:ext cx="1179000" cy="1980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12240" rIns="0" bIns="0"/>
          <a:lstStyle/>
          <a:p>
            <a:pPr algn="r">
              <a:lnSpc>
                <a:spcPct val="93000"/>
              </a:lnSpc>
            </a:pPr>
            <a:r>
              <a:rPr lang="fr-FR" sz="1400" b="1" strike="noStrike" spc="-1">
                <a:solidFill>
                  <a:srgbClr val="000000"/>
                </a:solidFill>
                <a:latin typeface="Arial"/>
                <a:ea typeface="Arial Unicode MS"/>
              </a:rPr>
              <a:t>- </a:t>
            </a:r>
            <a:fld id="{02B3FB57-2B4D-4B5D-BEEC-773FF3FA8F7F}" type="slidenum">
              <a:rPr lang="fr-FR" sz="1400" b="1" strike="noStrike" spc="-1">
                <a:solidFill>
                  <a:srgbClr val="000000"/>
                </a:solidFill>
                <a:latin typeface="Arial"/>
                <a:ea typeface="Arial Unicode MS"/>
              </a:rPr>
              <a:t>‹N°›</a:t>
            </a:fld>
            <a:r>
              <a:rPr lang="fr-FR" sz="1400" b="1" strike="noStrike" spc="-1">
                <a:solidFill>
                  <a:srgbClr val="000000"/>
                </a:solidFill>
                <a:latin typeface="Arial"/>
                <a:ea typeface="Arial Unicode MS"/>
              </a:rPr>
              <a:t> -</a:t>
            </a:r>
            <a:endParaRPr lang="fr-FR" sz="1400" b="0" strike="noStrike" spc="-1">
              <a:latin typeface="Arial"/>
            </a:endParaRPr>
          </a:p>
        </p:txBody>
      </p:sp>
      <p:sp>
        <p:nvSpPr>
          <p:cNvPr id="87" name="CustomShape 3"/>
          <p:cNvSpPr/>
          <p:nvPr/>
        </p:nvSpPr>
        <p:spPr>
          <a:xfrm>
            <a:off x="816120" y="7102440"/>
            <a:ext cx="3192120" cy="2095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88" name="PlaceHolder 4"/>
          <p:cNvSpPr>
            <a:spLocks noGrp="1"/>
          </p:cNvSpPr>
          <p:nvPr>
            <p:ph type="title"/>
          </p:nvPr>
        </p:nvSpPr>
        <p:spPr>
          <a:xfrm>
            <a:off x="504000" y="301320"/>
            <a:ext cx="9072000" cy="1261800"/>
          </a:xfrm>
          <a:prstGeom prst="rect">
            <a:avLst/>
          </a:prstGeom>
        </p:spPr>
        <p:txBody>
          <a:bodyPr lIns="0" tIns="0" rIns="0" bIns="0" anchor="ctr"/>
          <a:lstStyle/>
          <a:p>
            <a:pPr algn="ctr"/>
            <a:r>
              <a:rPr lang="fr-FR" sz="4400" b="0" strike="noStrike" spc="-1">
                <a:latin typeface="Arial"/>
              </a:rPr>
              <a:t>Cliquez pour éditer le format du texte-titre</a:t>
            </a:r>
          </a:p>
        </p:txBody>
      </p:sp>
      <p:sp>
        <p:nvSpPr>
          <p:cNvPr id="89" name="PlaceHolder 5"/>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 name="CustomShape 1"/>
          <p:cNvSpPr/>
          <p:nvPr/>
        </p:nvSpPr>
        <p:spPr>
          <a:xfrm>
            <a:off x="5905440" y="6426360"/>
            <a:ext cx="3093840" cy="11210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93000"/>
              </a:lnSpc>
            </a:pPr>
            <a:r>
              <a:rPr lang="fr-FR" sz="1400" b="0" strike="noStrike" spc="-1">
                <a:solidFill>
                  <a:srgbClr val="000000"/>
                </a:solidFill>
                <a:latin typeface="Calibri"/>
                <a:ea typeface="MS PMincho"/>
              </a:rPr>
              <a:t>MINISTERE DU LOGEMENT ET DE L’HABITAT DURABLE</a:t>
            </a:r>
            <a:endParaRPr lang="fr-FR" sz="1400" b="0" strike="noStrike" spc="-1">
              <a:latin typeface="Arial"/>
            </a:endParaRPr>
          </a:p>
          <a:p>
            <a:pPr algn="ctr">
              <a:lnSpc>
                <a:spcPct val="93000"/>
              </a:lnSpc>
            </a:pPr>
            <a:r>
              <a:rPr lang="fr-FR" sz="1400" b="0" strike="noStrike" spc="-1">
                <a:solidFill>
                  <a:srgbClr val="000000"/>
                </a:solidFill>
                <a:latin typeface="Calibri"/>
                <a:ea typeface="MS PMincho"/>
              </a:rPr>
              <a:t> </a:t>
            </a:r>
            <a:endParaRPr lang="fr-FR" sz="1400" b="0" strike="noStrike" spc="-1">
              <a:latin typeface="Arial"/>
            </a:endParaRPr>
          </a:p>
          <a:p>
            <a:pPr algn="ctr">
              <a:lnSpc>
                <a:spcPct val="93000"/>
              </a:lnSpc>
            </a:pPr>
            <a:r>
              <a:rPr lang="fr-FR" sz="1400" b="0" strike="noStrike" spc="-1">
                <a:solidFill>
                  <a:srgbClr val="000000"/>
                </a:solidFill>
                <a:latin typeface="Calibri"/>
                <a:ea typeface="MS PMincho"/>
              </a:rPr>
              <a:t> </a:t>
            </a:r>
            <a:endParaRPr lang="fr-FR" sz="1400" b="0" strike="noStrike" spc="-1">
              <a:latin typeface="Arial"/>
            </a:endParaRPr>
          </a:p>
        </p:txBody>
      </p:sp>
      <p:sp>
        <p:nvSpPr>
          <p:cNvPr id="132" name="CustomShape 2"/>
          <p:cNvSpPr/>
          <p:nvPr/>
        </p:nvSpPr>
        <p:spPr>
          <a:xfrm>
            <a:off x="7224840" y="6948360"/>
            <a:ext cx="2350800" cy="39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100800" tIns="50400" rIns="100800" bIns="50400" anchor="ctr"/>
          <a:lstStyle/>
          <a:p>
            <a:pPr algn="r">
              <a:lnSpc>
                <a:spcPct val="100000"/>
              </a:lnSpc>
            </a:pPr>
            <a:fld id="{DFE117AC-D557-48FB-8FA3-2F28829101FB}" type="slidenum">
              <a:rPr lang="fr-FR" sz="1300" b="0" strike="noStrike" spc="-1">
                <a:solidFill>
                  <a:srgbClr val="898989"/>
                </a:solidFill>
                <a:latin typeface="Arial"/>
                <a:ea typeface="DejaVu Sans"/>
              </a:rPr>
              <a:t>1</a:t>
            </a:fld>
            <a:endParaRPr lang="fr-FR" sz="1300" b="0" strike="noStrike" spc="-1">
              <a:latin typeface="Arial"/>
            </a:endParaRPr>
          </a:p>
        </p:txBody>
      </p:sp>
      <p:pic>
        <p:nvPicPr>
          <p:cNvPr id="133" name="Image 132"/>
          <p:cNvPicPr/>
          <p:nvPr/>
        </p:nvPicPr>
        <p:blipFill>
          <a:blip r:embed="rId3"/>
          <a:stretch/>
        </p:blipFill>
        <p:spPr>
          <a:xfrm>
            <a:off x="1800" y="0"/>
            <a:ext cx="10078920" cy="7505280"/>
          </a:xfrm>
          <a:prstGeom prst="rect">
            <a:avLst/>
          </a:prstGeom>
          <a:ln>
            <a:noFill/>
          </a:ln>
        </p:spPr>
      </p:pic>
      <p:sp>
        <p:nvSpPr>
          <p:cNvPr id="134" name="Line 3"/>
          <p:cNvSpPr/>
          <p:nvPr/>
        </p:nvSpPr>
        <p:spPr>
          <a:xfrm>
            <a:off x="1071720" y="503280"/>
            <a:ext cx="8001000" cy="1440"/>
          </a:xfrm>
          <a:prstGeom prst="line">
            <a:avLst/>
          </a:prstGeom>
          <a:ln w="28440">
            <a:solidFill>
              <a:srgbClr val="4D4D4D"/>
            </a:solidFill>
            <a:miter/>
          </a:ln>
        </p:spPr>
        <p:style>
          <a:lnRef idx="0">
            <a:scrgbClr r="0" g="0" b="0"/>
          </a:lnRef>
          <a:fillRef idx="0">
            <a:scrgbClr r="0" g="0" b="0"/>
          </a:fillRef>
          <a:effectRef idx="0">
            <a:scrgbClr r="0" g="0" b="0"/>
          </a:effectRef>
          <a:fontRef idx="minor"/>
        </p:style>
      </p:sp>
      <p:sp>
        <p:nvSpPr>
          <p:cNvPr id="135" name="Line 4"/>
          <p:cNvSpPr/>
          <p:nvPr/>
        </p:nvSpPr>
        <p:spPr>
          <a:xfrm>
            <a:off x="1137040" y="1939040"/>
            <a:ext cx="7924680" cy="1440"/>
          </a:xfrm>
          <a:prstGeom prst="line">
            <a:avLst/>
          </a:prstGeom>
          <a:ln w="28440">
            <a:solidFill>
              <a:srgbClr val="4D4D4D"/>
            </a:solidFill>
            <a:miter/>
          </a:ln>
        </p:spPr>
        <p:style>
          <a:lnRef idx="0">
            <a:scrgbClr r="0" g="0" b="0"/>
          </a:lnRef>
          <a:fillRef idx="0">
            <a:scrgbClr r="0" g="0" b="0"/>
          </a:fillRef>
          <a:effectRef idx="0">
            <a:scrgbClr r="0" g="0" b="0"/>
          </a:effectRef>
          <a:fontRef idx="minor"/>
        </p:style>
      </p:sp>
      <p:sp>
        <p:nvSpPr>
          <p:cNvPr id="136" name="CustomShape 5"/>
          <p:cNvSpPr/>
          <p:nvPr/>
        </p:nvSpPr>
        <p:spPr>
          <a:xfrm>
            <a:off x="6696000" y="4427640"/>
            <a:ext cx="3035160" cy="2207880"/>
          </a:xfrm>
          <a:prstGeom prst="rect">
            <a:avLst/>
          </a:prstGeom>
          <a:noFill/>
          <a:ln>
            <a:noFill/>
          </a:ln>
        </p:spPr>
        <p:style>
          <a:lnRef idx="0">
            <a:scrgbClr r="0" g="0" b="0"/>
          </a:lnRef>
          <a:fillRef idx="0">
            <a:scrgbClr r="0" g="0" b="0"/>
          </a:fillRef>
          <a:effectRef idx="0">
            <a:scrgbClr r="0" g="0" b="0"/>
          </a:effectRef>
          <a:fontRef idx="minor"/>
        </p:style>
      </p:sp>
      <p:sp>
        <p:nvSpPr>
          <p:cNvPr id="137" name="CustomShape 6"/>
          <p:cNvSpPr/>
          <p:nvPr/>
        </p:nvSpPr>
        <p:spPr>
          <a:xfrm>
            <a:off x="216000" y="176040"/>
            <a:ext cx="9718200" cy="2201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fr-FR" sz="1800" b="0" strike="noStrike" spc="-1" dirty="0">
                <a:solidFill>
                  <a:srgbClr val="C00000"/>
                </a:solidFill>
                <a:latin typeface="Calibri"/>
                <a:ea typeface="DejaVu Sans"/>
              </a:rPr>
              <a:t> </a:t>
            </a:r>
            <a:endParaRPr lang="fr-FR" sz="1800" b="0" strike="noStrike" spc="-1" dirty="0">
              <a:latin typeface="Arial"/>
            </a:endParaRPr>
          </a:p>
          <a:p>
            <a:pPr algn="ctr">
              <a:lnSpc>
                <a:spcPct val="100000"/>
              </a:lnSpc>
            </a:pPr>
            <a:r>
              <a:rPr lang="fr-FR" sz="1800" b="0" strike="noStrike" spc="-1" dirty="0">
                <a:solidFill>
                  <a:srgbClr val="C00000"/>
                </a:solidFill>
                <a:latin typeface="Calibri"/>
                <a:ea typeface="DejaVu Sans"/>
              </a:rPr>
              <a:t> </a:t>
            </a:r>
            <a:endParaRPr lang="fr-FR" sz="1800" b="0" strike="noStrike" spc="-1" dirty="0">
              <a:latin typeface="Arial"/>
            </a:endParaRPr>
          </a:p>
          <a:p>
            <a:pPr algn="ctr">
              <a:lnSpc>
                <a:spcPct val="100000"/>
              </a:lnSpc>
            </a:pPr>
            <a:r>
              <a:rPr lang="fr-FR" sz="1800" b="0" strike="noStrike" spc="-1" dirty="0">
                <a:solidFill>
                  <a:srgbClr val="C00000"/>
                </a:solidFill>
                <a:latin typeface="Calibri"/>
                <a:ea typeface="DejaVu Sans"/>
              </a:rPr>
              <a:t> </a:t>
            </a:r>
            <a:endParaRPr lang="fr-FR" sz="1800" b="0" strike="noStrike" spc="-1" dirty="0">
              <a:latin typeface="Arial"/>
            </a:endParaRPr>
          </a:p>
          <a:p>
            <a:pPr algn="ctr">
              <a:lnSpc>
                <a:spcPct val="100000"/>
              </a:lnSpc>
            </a:pPr>
            <a:r>
              <a:rPr lang="fr-FR" sz="1800" b="0" strike="noStrike" spc="-1" dirty="0">
                <a:solidFill>
                  <a:srgbClr val="990033"/>
                </a:solidFill>
                <a:latin typeface="Calibri"/>
                <a:ea typeface="DejaVu Sans"/>
              </a:rPr>
              <a:t> </a:t>
            </a:r>
            <a:endParaRPr lang="fr-FR" sz="1800" b="0" strike="noStrike" spc="-1" dirty="0">
              <a:latin typeface="Arial"/>
            </a:endParaRPr>
          </a:p>
          <a:p>
            <a:pPr algn="ctr">
              <a:lnSpc>
                <a:spcPct val="100000"/>
              </a:lnSpc>
            </a:pPr>
            <a:r>
              <a:rPr lang="fr-FR" sz="2400" b="1" strike="noStrike" spc="-1" dirty="0">
                <a:solidFill>
                  <a:srgbClr val="C00000"/>
                </a:solidFill>
                <a:latin typeface="Calibri"/>
                <a:ea typeface="DejaVu Sans"/>
              </a:rPr>
              <a:t> </a:t>
            </a:r>
            <a:endParaRPr lang="fr-FR" sz="2400" b="0" strike="noStrike" spc="-1" dirty="0">
              <a:latin typeface="Arial"/>
            </a:endParaRPr>
          </a:p>
          <a:p>
            <a:pPr algn="ctr">
              <a:lnSpc>
                <a:spcPct val="100000"/>
              </a:lnSpc>
            </a:pPr>
            <a:endParaRPr lang="fr-FR" sz="2400" b="0" strike="noStrike" spc="-1" dirty="0">
              <a:latin typeface="Arial"/>
            </a:endParaRPr>
          </a:p>
          <a:p>
            <a:pPr algn="ctr">
              <a:lnSpc>
                <a:spcPct val="100000"/>
              </a:lnSpc>
            </a:pPr>
            <a:endParaRPr lang="fr-FR" sz="2400" b="0" strike="noStrike" spc="-1" dirty="0">
              <a:latin typeface="Arial"/>
            </a:endParaRPr>
          </a:p>
          <a:p>
            <a:pPr algn="ctr">
              <a:lnSpc>
                <a:spcPct val="100000"/>
              </a:lnSpc>
            </a:pPr>
            <a:r>
              <a:rPr lang="fr-FR" sz="2600" b="1" strike="noStrike" spc="-1" dirty="0" smtClean="0">
                <a:solidFill>
                  <a:srgbClr val="C00000"/>
                </a:solidFill>
                <a:latin typeface="Calibri"/>
                <a:ea typeface="Arial"/>
              </a:rPr>
              <a:t>La </a:t>
            </a:r>
            <a:r>
              <a:rPr lang="fr-FR" sz="2600" b="1" strike="noStrike" spc="-1" dirty="0">
                <a:solidFill>
                  <a:srgbClr val="C00000"/>
                </a:solidFill>
                <a:latin typeface="Calibri"/>
                <a:ea typeface="Arial"/>
              </a:rPr>
              <a:t>forêt, une arme contre le réchauffement </a:t>
            </a:r>
            <a:endParaRPr lang="fr-FR" sz="2600" b="0" strike="noStrike" spc="-1" dirty="0">
              <a:latin typeface="Arial"/>
            </a:endParaRPr>
          </a:p>
          <a:p>
            <a:pPr algn="ctr">
              <a:lnSpc>
                <a:spcPct val="100000"/>
              </a:lnSpc>
            </a:pPr>
            <a:r>
              <a:rPr lang="fr-FR" sz="2600" b="1" strike="noStrike" spc="-1" dirty="0">
                <a:solidFill>
                  <a:srgbClr val="C00000"/>
                </a:solidFill>
                <a:latin typeface="Calibri"/>
                <a:ea typeface="Arial"/>
              </a:rPr>
              <a:t>climatique ? Quelles sont les solutions pour faire </a:t>
            </a:r>
            <a:endParaRPr lang="fr-FR" sz="2600" b="0" strike="noStrike" spc="-1" dirty="0">
              <a:latin typeface="Arial"/>
            </a:endParaRPr>
          </a:p>
          <a:p>
            <a:pPr algn="ctr">
              <a:lnSpc>
                <a:spcPct val="100000"/>
              </a:lnSpc>
            </a:pPr>
            <a:r>
              <a:rPr lang="fr-FR" sz="2600" b="1" strike="noStrike" spc="-1" dirty="0">
                <a:solidFill>
                  <a:srgbClr val="C00000"/>
                </a:solidFill>
                <a:latin typeface="Calibri"/>
                <a:ea typeface="Arial"/>
              </a:rPr>
              <a:t>face aux changements ? </a:t>
            </a:r>
            <a:endParaRPr lang="fr-FR" sz="2600" b="0" strike="noStrike" spc="-1" dirty="0">
              <a:latin typeface="Arial"/>
            </a:endParaRPr>
          </a:p>
          <a:p>
            <a:pPr algn="ctr">
              <a:lnSpc>
                <a:spcPct val="100000"/>
              </a:lnSpc>
            </a:pPr>
            <a:endParaRPr lang="fr-FR" sz="2600" b="0" strike="noStrike" spc="-1" dirty="0">
              <a:latin typeface="Arial"/>
            </a:endParaRPr>
          </a:p>
          <a:p>
            <a:pPr algn="ctr">
              <a:lnSpc>
                <a:spcPct val="100000"/>
              </a:lnSpc>
            </a:pPr>
            <a:endParaRPr lang="fr-FR" sz="2600" b="0" strike="noStrike" spc="-1" dirty="0">
              <a:latin typeface="Arial"/>
            </a:endParaRPr>
          </a:p>
          <a:p>
            <a:pPr algn="ctr">
              <a:lnSpc>
                <a:spcPct val="100000"/>
              </a:lnSpc>
            </a:pPr>
            <a:r>
              <a:rPr lang="fr-FR" sz="2600" b="1" strike="noStrike" spc="-1" dirty="0">
                <a:solidFill>
                  <a:srgbClr val="C00000"/>
                </a:solidFill>
                <a:latin typeface="Calibri"/>
                <a:ea typeface="Arial"/>
              </a:rPr>
              <a:t>Congrès international </a:t>
            </a:r>
            <a:r>
              <a:rPr lang="fr-FR" sz="2600" b="1" strike="noStrike" spc="-1" dirty="0" err="1">
                <a:solidFill>
                  <a:srgbClr val="C00000"/>
                </a:solidFill>
                <a:latin typeface="Calibri"/>
                <a:ea typeface="Arial"/>
              </a:rPr>
              <a:t>Woodrise</a:t>
            </a:r>
            <a:endParaRPr lang="fr-FR" sz="2600" b="0" strike="noStrike" spc="-1" dirty="0">
              <a:latin typeface="Arial"/>
            </a:endParaRPr>
          </a:p>
          <a:p>
            <a:pPr algn="ctr">
              <a:lnSpc>
                <a:spcPct val="100000"/>
              </a:lnSpc>
            </a:pPr>
            <a:r>
              <a:rPr lang="fr-FR" sz="2600" b="1" strike="noStrike" spc="-1" dirty="0">
                <a:solidFill>
                  <a:srgbClr val="C00000"/>
                </a:solidFill>
                <a:latin typeface="Calibri"/>
                <a:ea typeface="Arial"/>
              </a:rPr>
              <a:t>Genève 30 janvier 2019</a:t>
            </a:r>
            <a:endParaRPr lang="fr-FR" sz="2600" b="0" strike="noStrike" spc="-1" dirty="0">
              <a:latin typeface="Arial"/>
            </a:endParaRPr>
          </a:p>
          <a:p>
            <a:pPr algn="ctr">
              <a:lnSpc>
                <a:spcPct val="150000"/>
              </a:lnSpc>
            </a:pPr>
            <a:r>
              <a:rPr lang="fr-FR" sz="2400" b="1" strike="noStrike" spc="-1" dirty="0">
                <a:solidFill>
                  <a:srgbClr val="C00000"/>
                </a:solidFill>
                <a:latin typeface="Calibri"/>
                <a:ea typeface="DejaVu Sans"/>
              </a:rPr>
              <a:t> </a:t>
            </a:r>
            <a:endParaRPr lang="fr-FR" sz="2400" b="0" strike="noStrike" spc="-1" dirty="0">
              <a:latin typeface="Arial"/>
            </a:endParaRPr>
          </a:p>
          <a:p>
            <a:pPr algn="ctr">
              <a:lnSpc>
                <a:spcPct val="100000"/>
              </a:lnSpc>
            </a:pPr>
            <a:r>
              <a:rPr lang="fr-FR" sz="2400" b="0" strike="noStrike" spc="-1" dirty="0">
                <a:solidFill>
                  <a:srgbClr val="C00000"/>
                </a:solidFill>
                <a:latin typeface="Calibri"/>
                <a:ea typeface="DejaVu Sans"/>
              </a:rPr>
              <a:t> </a:t>
            </a:r>
            <a:endParaRPr lang="fr-FR" sz="2400" b="0" strike="noStrike" spc="-1" dirty="0">
              <a:latin typeface="Arial"/>
            </a:endParaRPr>
          </a:p>
        </p:txBody>
      </p:sp>
      <p:sp>
        <p:nvSpPr>
          <p:cNvPr id="138" name="CustomShape 7"/>
          <p:cNvSpPr/>
          <p:nvPr/>
        </p:nvSpPr>
        <p:spPr>
          <a:xfrm>
            <a:off x="1655640" y="4568760"/>
            <a:ext cx="7415280" cy="2665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2000" b="1" strike="noStrike" spc="-1">
                <a:solidFill>
                  <a:srgbClr val="000000"/>
                </a:solidFill>
                <a:latin typeface="Calibri"/>
                <a:ea typeface="Arial Unicode MS"/>
              </a:rPr>
              <a:t>Emmanuel Acchiardi  </a:t>
            </a:r>
            <a:endParaRPr lang="fr-FR" sz="2000" b="0" strike="noStrike" spc="-1">
              <a:latin typeface="Arial"/>
            </a:endParaRPr>
          </a:p>
          <a:p>
            <a:pPr algn="ctr">
              <a:lnSpc>
                <a:spcPct val="120000"/>
              </a:lnSpc>
            </a:pPr>
            <a:r>
              <a:rPr lang="fr-FR" sz="1600" b="0" strike="noStrike" spc="-1">
                <a:solidFill>
                  <a:srgbClr val="595959"/>
                </a:solidFill>
                <a:latin typeface="Calibri"/>
                <a:ea typeface="Arial Unicode MS"/>
              </a:rPr>
              <a:t>Direction de l’habitat, de l’urbanisme et des paysages (DHUP)</a:t>
            </a:r>
            <a:endParaRPr lang="fr-FR" sz="1600" b="0" strike="noStrike" spc="-1">
              <a:latin typeface="Arial"/>
            </a:endParaRPr>
          </a:p>
          <a:p>
            <a:pPr algn="r">
              <a:lnSpc>
                <a:spcPct val="120000"/>
              </a:lnSpc>
            </a:pPr>
            <a:r>
              <a:rPr lang="fr-FR" sz="1600" b="0" strike="noStrike" spc="-1">
                <a:solidFill>
                  <a:srgbClr val="595959"/>
                </a:solidFill>
                <a:latin typeface="Calibri"/>
                <a:ea typeface="Arial Unicode MS"/>
              </a:rPr>
              <a:t>Sous-direction de la qualité et du développement durable dans la construction (QC)</a:t>
            </a:r>
            <a:endParaRPr lang="fr-FR" sz="1600" b="0" strike="noStrike" spc="-1">
              <a:latin typeface="Arial"/>
            </a:endParaRPr>
          </a:p>
          <a:p>
            <a:pPr algn="r">
              <a:lnSpc>
                <a:spcPct val="100000"/>
              </a:lnSpc>
            </a:pPr>
            <a:r>
              <a:rPr lang="fr-FR" sz="1600" b="0" strike="noStrike" spc="-1">
                <a:solidFill>
                  <a:srgbClr val="595959"/>
                </a:solidFill>
                <a:latin typeface="Calibri"/>
                <a:ea typeface="Arial Unicode MS"/>
              </a:rPr>
              <a:t> </a:t>
            </a:r>
            <a:endParaRPr lang="fr-FR" sz="1600" b="0" strike="noStrike" spc="-1">
              <a:latin typeface="Arial"/>
            </a:endParaRPr>
          </a:p>
        </p:txBody>
      </p:sp>
      <p:sp>
        <p:nvSpPr>
          <p:cNvPr id="139" name="CustomShape 8"/>
          <p:cNvSpPr/>
          <p:nvPr/>
        </p:nvSpPr>
        <p:spPr>
          <a:xfrm>
            <a:off x="1079640" y="6372360"/>
            <a:ext cx="2879280" cy="503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93000"/>
              </a:lnSpc>
            </a:pPr>
            <a:r>
              <a:rPr lang="fr-FR" sz="1400" b="1" strike="noStrike" spc="-1">
                <a:solidFill>
                  <a:srgbClr val="000000"/>
                </a:solidFill>
                <a:latin typeface="Calibri"/>
                <a:ea typeface="MS PMincho"/>
              </a:rPr>
              <a:t>MINISTERE DE L’ENVIRONNEMENT, DE L’ENERGIE ET DE LA MER</a:t>
            </a:r>
            <a:endParaRPr lang="fr-FR" sz="1400" b="0" strike="noStrike" spc="-1">
              <a:latin typeface="Arial"/>
            </a:endParaRPr>
          </a:p>
        </p:txBody>
      </p:sp>
      <p:sp>
        <p:nvSpPr>
          <p:cNvPr id="140" name="CustomShape 9"/>
          <p:cNvSpPr/>
          <p:nvPr/>
        </p:nvSpPr>
        <p:spPr>
          <a:xfrm>
            <a:off x="1079640" y="6372360"/>
            <a:ext cx="2879280" cy="503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93000"/>
              </a:lnSpc>
            </a:pPr>
            <a:r>
              <a:rPr lang="fr-FR" sz="1400" b="1" strike="noStrike" spc="-1">
                <a:solidFill>
                  <a:srgbClr val="000000"/>
                </a:solidFill>
                <a:latin typeface="Calibri"/>
                <a:ea typeface="MS PMincho"/>
              </a:rPr>
              <a:t>MINISTERE DE L’ENVIRONNEMENT, DE L’ENERGIE ET DE LA MER</a:t>
            </a:r>
            <a:endParaRPr lang="fr-FR" sz="1400" b="0" strike="noStrike" spc="-1">
              <a:latin typeface="Arial"/>
            </a:endParaRPr>
          </a:p>
        </p:txBody>
      </p:sp>
      <p:sp>
        <p:nvSpPr>
          <p:cNvPr id="141" name="CustomShape 10"/>
          <p:cNvSpPr/>
          <p:nvPr/>
        </p:nvSpPr>
        <p:spPr>
          <a:xfrm>
            <a:off x="6840360" y="7020000"/>
            <a:ext cx="1725480" cy="2746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a:noFill/>
          </a:ln>
        </p:spPr>
        <p:style>
          <a:lnRef idx="0">
            <a:scrgbClr r="0" g="0" b="0"/>
          </a:lnRef>
          <a:fillRef idx="0">
            <a:scrgbClr r="0" g="0" b="0"/>
          </a:fillRef>
          <a:effectRef idx="0">
            <a:scrgbClr r="0" g="0" b="0"/>
          </a:effectRef>
          <a:fontRef idx="minor"/>
        </p:style>
        <p:txBody>
          <a:bodyPr lIns="90000" tIns="46800" rIns="90000" bIns="46800"/>
          <a:lstStyle/>
          <a:p>
            <a:pPr>
              <a:lnSpc>
                <a:spcPct val="93000"/>
              </a:lnSpc>
            </a:pPr>
            <a:r>
              <a:rPr lang="fr-FR" sz="1200" b="0" strike="noStrike" spc="-1">
                <a:solidFill>
                  <a:srgbClr val="EEECE1"/>
                </a:solidFill>
                <a:latin typeface="Calibri"/>
                <a:ea typeface="DejaVu Sans"/>
              </a:rPr>
              <a:t>www.logement.gouv.fr</a:t>
            </a:r>
            <a:endParaRPr lang="fr-FR" sz="1200" b="0" strike="noStrike" spc="-1">
              <a:latin typeface="Arial"/>
            </a:endParaRPr>
          </a:p>
        </p:txBody>
      </p:sp>
      <p:sp>
        <p:nvSpPr>
          <p:cNvPr id="142" name="CustomShape 11"/>
          <p:cNvSpPr/>
          <p:nvPr/>
        </p:nvSpPr>
        <p:spPr>
          <a:xfrm>
            <a:off x="1079640" y="7020000"/>
            <a:ext cx="2806200" cy="2746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93000"/>
              </a:lnSpc>
            </a:pPr>
            <a:r>
              <a:rPr lang="fr-FR" sz="1200" b="0" strike="noStrike" spc="-1">
                <a:solidFill>
                  <a:srgbClr val="EEECE1"/>
                </a:solidFill>
                <a:latin typeface="Calibri"/>
                <a:ea typeface="DejaVu Sans"/>
              </a:rPr>
              <a:t>www.developpement-durable.gouv.fr</a:t>
            </a:r>
            <a:endParaRPr lang="fr-FR" sz="1200" b="0" strike="noStrike" spc="-1">
              <a:latin typeface="Arial"/>
            </a:endParaRPr>
          </a:p>
        </p:txBody>
      </p:sp>
      <p:sp>
        <p:nvSpPr>
          <p:cNvPr id="143" name="CustomShape 12"/>
          <p:cNvSpPr/>
          <p:nvPr/>
        </p:nvSpPr>
        <p:spPr>
          <a:xfrm>
            <a:off x="1079640" y="7020000"/>
            <a:ext cx="2806200" cy="2746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93000"/>
              </a:lnSpc>
            </a:pPr>
            <a:r>
              <a:rPr lang="fr-FR" sz="1200" b="0" strike="noStrike" spc="-1">
                <a:solidFill>
                  <a:srgbClr val="EEECE1"/>
                </a:solidFill>
                <a:latin typeface="Calibri"/>
                <a:ea typeface="DejaVu Sans"/>
              </a:rPr>
              <a:t>www.developpement-durable.gouv.fr</a:t>
            </a:r>
            <a:endParaRPr lang="fr-FR" sz="1200" b="0" strike="noStrike" spc="-1">
              <a:latin typeface="Arial"/>
            </a:endParaRPr>
          </a:p>
        </p:txBody>
      </p:sp>
      <p:sp>
        <p:nvSpPr>
          <p:cNvPr id="144" name="CustomShape 13"/>
          <p:cNvSpPr/>
          <p:nvPr/>
        </p:nvSpPr>
        <p:spPr>
          <a:xfrm>
            <a:off x="1079640" y="6443640"/>
            <a:ext cx="3238200" cy="11210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93000"/>
              </a:lnSpc>
            </a:pPr>
            <a:r>
              <a:rPr lang="fr-FR" sz="1400" b="1" strike="noStrike" spc="-1">
                <a:solidFill>
                  <a:srgbClr val="000000"/>
                </a:solidFill>
                <a:latin typeface="Calibri"/>
                <a:ea typeface="MS PMincho"/>
              </a:rPr>
              <a:t>MINISTERE DE LA TRANSITION ECOLOGIQUE ET SOLIDAIRE</a:t>
            </a:r>
            <a:endParaRPr lang="fr-FR" sz="1400" b="0" strike="noStrike" spc="-1">
              <a:latin typeface="Arial"/>
            </a:endParaRPr>
          </a:p>
          <a:p>
            <a:pPr algn="ctr">
              <a:lnSpc>
                <a:spcPct val="93000"/>
              </a:lnSpc>
            </a:pPr>
            <a:r>
              <a:rPr lang="fr-FR" sz="1400" b="0" strike="noStrike" spc="-1">
                <a:solidFill>
                  <a:srgbClr val="000000"/>
                </a:solidFill>
                <a:latin typeface="Calibri"/>
                <a:ea typeface="MS PMincho"/>
              </a:rPr>
              <a:t> </a:t>
            </a:r>
            <a:endParaRPr lang="fr-FR" sz="1400" b="0" strike="noStrike" spc="-1">
              <a:latin typeface="Arial"/>
            </a:endParaRPr>
          </a:p>
          <a:p>
            <a:pPr algn="ctr">
              <a:lnSpc>
                <a:spcPct val="93000"/>
              </a:lnSpc>
            </a:pPr>
            <a:r>
              <a:rPr lang="fr-FR" sz="1400" b="0" strike="noStrike" spc="-1">
                <a:solidFill>
                  <a:srgbClr val="000000"/>
                </a:solidFill>
                <a:latin typeface="Calibri"/>
                <a:ea typeface="MS PMincho"/>
              </a:rPr>
              <a:t> </a:t>
            </a:r>
            <a:endParaRPr lang="fr-FR" sz="1400" b="0" strike="noStrike" spc="-1">
              <a:latin typeface="Arial"/>
            </a:endParaRPr>
          </a:p>
        </p:txBody>
      </p:sp>
      <p:sp>
        <p:nvSpPr>
          <p:cNvPr id="145" name="CustomShape 14"/>
          <p:cNvSpPr/>
          <p:nvPr/>
        </p:nvSpPr>
        <p:spPr>
          <a:xfrm>
            <a:off x="5905440" y="6443640"/>
            <a:ext cx="2950920" cy="11210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93000"/>
              </a:lnSpc>
            </a:pPr>
            <a:r>
              <a:rPr lang="fr-FR" sz="1400" b="1" strike="noStrike" spc="-1">
                <a:solidFill>
                  <a:srgbClr val="000000"/>
                </a:solidFill>
                <a:latin typeface="Calibri"/>
                <a:ea typeface="MS PMincho"/>
              </a:rPr>
              <a:t>MINISTERE DE LA COHESION DES TERRITOIRES ET DES RELATIONS AVEC LES COLLECTIVITES TERRITORIALES</a:t>
            </a:r>
            <a:endParaRPr lang="fr-FR" sz="1400" b="0" strike="noStrike" spc="-1">
              <a:latin typeface="Arial"/>
            </a:endParaRPr>
          </a:p>
          <a:p>
            <a:pPr algn="ctr">
              <a:lnSpc>
                <a:spcPct val="93000"/>
              </a:lnSpc>
            </a:pPr>
            <a:r>
              <a:rPr lang="fr-FR" sz="1400" b="1" strike="noStrike" spc="-1">
                <a:solidFill>
                  <a:srgbClr val="000000"/>
                </a:solidFill>
                <a:latin typeface="Calibri"/>
                <a:ea typeface="MS PMincho"/>
              </a:rPr>
              <a:t> </a:t>
            </a:r>
            <a:endParaRPr lang="fr-FR" sz="1400" b="0" strike="noStrike" spc="-1">
              <a:latin typeface="Arial"/>
            </a:endParaRPr>
          </a:p>
          <a:p>
            <a:pPr algn="ctr">
              <a:lnSpc>
                <a:spcPct val="93000"/>
              </a:lnSpc>
            </a:pPr>
            <a:r>
              <a:rPr lang="fr-FR" sz="1400" b="1" strike="noStrike" spc="-1">
                <a:solidFill>
                  <a:srgbClr val="000000"/>
                </a:solidFill>
                <a:latin typeface="Calibri"/>
                <a:ea typeface="MS PMincho"/>
              </a:rPr>
              <a:t> </a:t>
            </a:r>
            <a:endParaRPr lang="fr-FR" sz="14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936000" y="216000"/>
            <a:ext cx="8495280" cy="554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3000"/>
              </a:lnSpc>
            </a:pPr>
            <a:r>
              <a:rPr lang="fr-FR" sz="2400" b="1" strike="noStrike" spc="-1">
                <a:solidFill>
                  <a:srgbClr val="CC3300"/>
                </a:solidFill>
                <a:latin typeface="Calibri"/>
                <a:ea typeface="DejaVu Sans"/>
              </a:rPr>
              <a:t>Le soutien des acteurs publics aux plans bois</a:t>
            </a:r>
            <a:endParaRPr lang="fr-FR" sz="2400" b="0" strike="noStrike" spc="-1">
              <a:latin typeface="Arial"/>
            </a:endParaRPr>
          </a:p>
          <a:p>
            <a:pPr>
              <a:lnSpc>
                <a:spcPct val="93000"/>
              </a:lnSpc>
            </a:pPr>
            <a:endParaRPr lang="fr-FR" sz="2400" b="0" strike="noStrike" spc="-1">
              <a:latin typeface="Arial"/>
            </a:endParaRPr>
          </a:p>
          <a:p>
            <a:r>
              <a:rPr lang="fr-FR" sz="2000" b="0" strike="noStrike" spc="-1">
                <a:solidFill>
                  <a:srgbClr val="000000"/>
                </a:solidFill>
                <a:latin typeface="Arial"/>
                <a:ea typeface="DejaVu Sans"/>
              </a:rPr>
              <a:t>L’État, les représentants des filières bois de l’amont (France Bois Forêts) et de l’aval (codifab) soutiennent financièrement avec l’État (ministères de l’environnement, de l’agriculture et de la construction) les plans bois depuis le 1er plan bois. Ce soutien se monte à environ 360 K€ pour chaque plan sur une durée totale de 3 ans.</a:t>
            </a:r>
            <a:endParaRPr lang="fr-FR" sz="2000" b="0" strike="noStrike" spc="-1">
              <a:latin typeface="Arial"/>
            </a:endParaRPr>
          </a:p>
          <a:p>
            <a:endParaRPr lang="fr-FR" sz="2000" b="0" strike="noStrike" spc="-1">
              <a:latin typeface="Arial"/>
            </a:endParaRPr>
          </a:p>
          <a:p>
            <a:r>
              <a:rPr lang="fr-FR" sz="2000" b="0" strike="noStrike" spc="-1">
                <a:solidFill>
                  <a:srgbClr val="000000"/>
                </a:solidFill>
                <a:latin typeface="Arial"/>
                <a:ea typeface="DejaVu Sans"/>
              </a:rPr>
              <a:t>Les objectifs de ces plans bois sont multiples notamment de levée les freins :</a:t>
            </a:r>
            <a:endParaRPr lang="fr-FR" sz="2000" b="0" strike="noStrike" spc="-1">
              <a:latin typeface="Arial"/>
            </a:endParaRPr>
          </a:p>
          <a:p>
            <a:r>
              <a:rPr lang="fr-FR" sz="2000" b="0" strike="noStrike" spc="-1">
                <a:solidFill>
                  <a:srgbClr val="000000"/>
                </a:solidFill>
                <a:latin typeface="Arial"/>
                <a:ea typeface="DejaVu Sans"/>
              </a:rPr>
              <a:t>- techniques, </a:t>
            </a:r>
            <a:endParaRPr lang="fr-FR" sz="2000" b="0" strike="noStrike" spc="-1">
              <a:latin typeface="Arial"/>
            </a:endParaRPr>
          </a:p>
          <a:p>
            <a:r>
              <a:rPr lang="fr-FR" sz="2000" b="0" strike="noStrike" spc="-1">
                <a:solidFill>
                  <a:srgbClr val="000000"/>
                </a:solidFill>
                <a:latin typeface="Arial"/>
                <a:ea typeface="DejaVu Sans"/>
              </a:rPr>
              <a:t>- culturels, </a:t>
            </a:r>
            <a:endParaRPr lang="fr-FR" sz="2000" b="0" strike="noStrike" spc="-1">
              <a:latin typeface="Arial"/>
            </a:endParaRPr>
          </a:p>
          <a:p>
            <a:r>
              <a:rPr lang="fr-FR" sz="2000" b="0" strike="noStrike" spc="-1">
                <a:solidFill>
                  <a:srgbClr val="000000"/>
                </a:solidFill>
                <a:latin typeface="Arial"/>
                <a:ea typeface="DejaVu Sans"/>
              </a:rPr>
              <a:t>- réglementaires et normatifs à l’usage du bois, </a:t>
            </a:r>
            <a:endParaRPr lang="fr-FR" sz="2000" b="0" strike="noStrike" spc="-1">
              <a:latin typeface="Arial"/>
            </a:endParaRPr>
          </a:p>
          <a:p>
            <a:endParaRPr lang="fr-FR" sz="2000" b="0" strike="noStrike" spc="-1">
              <a:latin typeface="Arial"/>
            </a:endParaRPr>
          </a:p>
          <a:p>
            <a:r>
              <a:rPr lang="fr-FR" sz="2000" b="0" strike="noStrike" spc="-1">
                <a:solidFill>
                  <a:srgbClr val="000000"/>
                </a:solidFill>
                <a:latin typeface="Arial"/>
                <a:ea typeface="DejaVu Sans"/>
              </a:rPr>
              <a:t>Ils ont également pour objectif l’accompagnement des donneurs d’ordre et consommateurs sur les avantages d’usage et les performances des produits bois.</a:t>
            </a:r>
            <a:endParaRPr lang="fr-FR" sz="2000" b="0" strike="noStrike" spc="-1">
              <a:latin typeface="Arial"/>
            </a:endParaRPr>
          </a:p>
          <a:p>
            <a:pPr>
              <a:lnSpc>
                <a:spcPct val="93000"/>
              </a:lnSpc>
            </a:pPr>
            <a:endParaRPr lang="fr-FR" sz="2000" b="0" strike="noStrike" spc="-1">
              <a:latin typeface="Arial"/>
            </a:endParaRPr>
          </a:p>
          <a:p>
            <a:pPr>
              <a:lnSpc>
                <a:spcPct val="93000"/>
              </a:lnSpc>
            </a:pPr>
            <a:endParaRPr lang="fr-FR" sz="2000" b="0" strike="noStrike" spc="-1">
              <a:latin typeface="Arial"/>
            </a:endParaRPr>
          </a:p>
          <a:p>
            <a:pPr>
              <a:lnSpc>
                <a:spcPct val="93000"/>
              </a:lnSpc>
            </a:pPr>
            <a:endParaRPr lang="fr-FR" sz="2000" b="0" strike="noStrike" spc="-1">
              <a:latin typeface="Arial"/>
            </a:endParaRPr>
          </a:p>
          <a:p>
            <a:pPr>
              <a:lnSpc>
                <a:spcPct val="93000"/>
              </a:lnSpc>
            </a:pPr>
            <a:endParaRPr lang="fr-FR" sz="2000" b="0" strike="noStrike" spc="-1">
              <a:latin typeface="Arial"/>
            </a:endParaRPr>
          </a:p>
          <a:p>
            <a:pPr>
              <a:lnSpc>
                <a:spcPct val="93000"/>
              </a:lnSpc>
            </a:pPr>
            <a:endParaRPr lang="fr-FR" sz="2000" b="0" strike="noStrike" spc="-1">
              <a:latin typeface="Arial"/>
            </a:endParaRPr>
          </a:p>
          <a:p>
            <a:pPr>
              <a:lnSpc>
                <a:spcPct val="93000"/>
              </a:lnSpc>
            </a:pPr>
            <a:endParaRPr lang="fr-FR" sz="2000" b="0" strike="noStrike" spc="-1">
              <a:latin typeface="Arial"/>
            </a:endParaRPr>
          </a:p>
          <a:p>
            <a:pPr>
              <a:lnSpc>
                <a:spcPct val="93000"/>
              </a:lnSpc>
            </a:pPr>
            <a:endParaRPr lang="fr-FR" sz="2000" b="0" strike="noStrike" spc="-1">
              <a:latin typeface="Arial"/>
            </a:endParaRPr>
          </a:p>
          <a:p>
            <a:pPr>
              <a:lnSpc>
                <a:spcPct val="93000"/>
              </a:lnSpc>
            </a:pPr>
            <a:endParaRPr lang="fr-FR" sz="2000" b="0" strike="noStrike" spc="-1">
              <a:latin typeface="Arial"/>
            </a:endParaRPr>
          </a:p>
          <a:p>
            <a:pPr>
              <a:lnSpc>
                <a:spcPct val="93000"/>
              </a:lnSpc>
            </a:pPr>
            <a:endParaRPr lang="fr-FR" sz="2000" b="0" strike="noStrike" spc="-1">
              <a:latin typeface="Arial"/>
            </a:endParaRPr>
          </a:p>
        </p:txBody>
      </p:sp>
      <p:pic>
        <p:nvPicPr>
          <p:cNvPr id="211" name="Image 210"/>
          <p:cNvPicPr/>
          <p:nvPr/>
        </p:nvPicPr>
        <p:blipFill>
          <a:blip r:embed="rId2"/>
          <a:stretch/>
        </p:blipFill>
        <p:spPr>
          <a:xfrm>
            <a:off x="360" y="6018120"/>
            <a:ext cx="10080000" cy="893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 name="Line 1"/>
          <p:cNvSpPr/>
          <p:nvPr/>
        </p:nvSpPr>
        <p:spPr>
          <a:xfrm>
            <a:off x="432000" y="827280"/>
            <a:ext cx="921708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13" name="CustomShape 2"/>
          <p:cNvSpPr/>
          <p:nvPr/>
        </p:nvSpPr>
        <p:spPr>
          <a:xfrm>
            <a:off x="288000" y="288000"/>
            <a:ext cx="4390200" cy="113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3000"/>
              </a:lnSpc>
            </a:pPr>
            <a:r>
              <a:rPr lang="fr-FR" sz="2400" b="1" strike="noStrike" spc="-1">
                <a:solidFill>
                  <a:srgbClr val="CC3300"/>
                </a:solidFill>
                <a:latin typeface="Calibri"/>
                <a:ea typeface="DejaVu Sans"/>
              </a:rPr>
              <a:t>Plan bois 1 (2009-2014)</a:t>
            </a:r>
            <a:endParaRPr lang="fr-FR" sz="2400" b="0" strike="noStrike" spc="-1">
              <a:latin typeface="Arial"/>
            </a:endParaRPr>
          </a:p>
          <a:p>
            <a:pPr>
              <a:lnSpc>
                <a:spcPct val="93000"/>
              </a:lnSpc>
            </a:pPr>
            <a:r>
              <a:rPr lang="fr-FR" sz="2400" b="1" strike="noStrike" spc="-1">
                <a:solidFill>
                  <a:srgbClr val="CC3300"/>
                </a:solidFill>
                <a:latin typeface="Arial"/>
                <a:ea typeface="DejaVu Sans"/>
              </a:rPr>
              <a:t> </a:t>
            </a:r>
            <a:endParaRPr lang="fr-FR" sz="2400" b="0" strike="noStrike" spc="-1">
              <a:latin typeface="Arial"/>
            </a:endParaRPr>
          </a:p>
        </p:txBody>
      </p:sp>
      <p:pic>
        <p:nvPicPr>
          <p:cNvPr id="214" name="Image 213"/>
          <p:cNvPicPr/>
          <p:nvPr/>
        </p:nvPicPr>
        <p:blipFill>
          <a:blip r:embed="rId3"/>
          <a:stretch/>
        </p:blipFill>
        <p:spPr>
          <a:xfrm>
            <a:off x="144000" y="6104160"/>
            <a:ext cx="9862200" cy="824400"/>
          </a:xfrm>
          <a:prstGeom prst="rect">
            <a:avLst/>
          </a:prstGeom>
          <a:ln>
            <a:noFill/>
          </a:ln>
        </p:spPr>
      </p:pic>
      <p:sp>
        <p:nvSpPr>
          <p:cNvPr id="215" name="CustomShape 3"/>
          <p:cNvSpPr/>
          <p:nvPr/>
        </p:nvSpPr>
        <p:spPr>
          <a:xfrm>
            <a:off x="3672000" y="1368000"/>
            <a:ext cx="6046560" cy="28364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fr-FR" sz="2000" b="1" strike="noStrike" spc="-1">
                <a:solidFill>
                  <a:srgbClr val="000000"/>
                </a:solidFill>
                <a:latin typeface="Arial"/>
                <a:ea typeface="DejaVu Sans"/>
              </a:rPr>
              <a:t>Programme d’actions techniques </a:t>
            </a:r>
            <a:r>
              <a:rPr lang="fr-FR" sz="2000" b="0" strike="noStrike" spc="-1">
                <a:solidFill>
                  <a:srgbClr val="000000"/>
                </a:solidFill>
                <a:latin typeface="Arial"/>
                <a:ea typeface="DejaVu Sans"/>
              </a:rPr>
              <a:t>: </a:t>
            </a:r>
            <a:endParaRPr lang="fr-FR" sz="2000" b="0" strike="noStrike" spc="-1">
              <a:latin typeface="Arial"/>
            </a:endParaRPr>
          </a:p>
          <a:p>
            <a:pPr marL="216000" indent="-214200">
              <a:lnSpc>
                <a:spcPct val="100000"/>
              </a:lnSpc>
              <a:buClr>
                <a:srgbClr val="000000"/>
              </a:buClr>
              <a:buSzPct val="45000"/>
              <a:buFont typeface="Wingdings" charset="2"/>
              <a:buChar char=""/>
            </a:pPr>
            <a:r>
              <a:rPr lang="fr-FR" sz="2000" b="0" strike="noStrike" spc="-1">
                <a:solidFill>
                  <a:srgbClr val="000000"/>
                </a:solidFill>
                <a:latin typeface="Arial"/>
                <a:ea typeface="DejaVu Sans"/>
              </a:rPr>
              <a:t>solidité, acoustique, résistance et réaction au feu, ...</a:t>
            </a:r>
            <a:endParaRPr lang="fr-FR" sz="2000" b="0" strike="noStrike" spc="-1">
              <a:latin typeface="Arial"/>
            </a:endParaRPr>
          </a:p>
          <a:p>
            <a:pPr marL="216000" indent="-214200">
              <a:lnSpc>
                <a:spcPct val="100000"/>
              </a:lnSpc>
              <a:buClr>
                <a:srgbClr val="000000"/>
              </a:buClr>
              <a:buSzPct val="45000"/>
              <a:buFont typeface="Wingdings" charset="2"/>
              <a:buChar char=""/>
            </a:pPr>
            <a:r>
              <a:rPr lang="fr-FR" sz="2000" b="0" strike="noStrike" spc="-1">
                <a:solidFill>
                  <a:srgbClr val="000000"/>
                </a:solidFill>
                <a:latin typeface="Arial"/>
                <a:ea typeface="DejaVu Sans"/>
              </a:rPr>
              <a:t>Évaluation des solutions bois et démonstration de leur capacité à répondre aux objectifs de la réglementation</a:t>
            </a:r>
            <a:endParaRPr lang="fr-FR" sz="2000" b="0" strike="noStrike" spc="-1">
              <a:latin typeface="Arial"/>
            </a:endParaRPr>
          </a:p>
          <a:p>
            <a:pPr>
              <a:lnSpc>
                <a:spcPct val="100000"/>
              </a:lnSpc>
            </a:pPr>
            <a:r>
              <a:rPr lang="fr-FR" sz="2000" b="0" strike="noStrike" spc="-1">
                <a:solidFill>
                  <a:srgbClr val="000000"/>
                </a:solidFill>
                <a:latin typeface="Arial"/>
                <a:ea typeface="DejaVu Sans"/>
              </a:rPr>
              <a:t> </a:t>
            </a:r>
            <a:endParaRPr lang="fr-FR" sz="2000" b="0" strike="noStrike" spc="-1">
              <a:latin typeface="Arial"/>
            </a:endParaRPr>
          </a:p>
          <a:p>
            <a:pPr>
              <a:lnSpc>
                <a:spcPct val="100000"/>
              </a:lnSpc>
            </a:pPr>
            <a:r>
              <a:rPr lang="fr-FR" sz="2000" b="0" strike="noStrike" spc="-1">
                <a:solidFill>
                  <a:srgbClr val="000000"/>
                </a:solidFill>
                <a:latin typeface="Arial"/>
                <a:ea typeface="DejaVu Sans"/>
              </a:rPr>
              <a:t>Ce programme a fait l’objet d’un financement de la DGALN de plus de 1,6 M€ en 6 ans, complété par un financement équivalent des organisations professionnelles de la filière bois (Codifab et FBF)</a:t>
            </a:r>
            <a:endParaRPr lang="fr-FR" sz="2000" b="0" strike="noStrike" spc="-1">
              <a:latin typeface="Arial"/>
            </a:endParaRPr>
          </a:p>
        </p:txBody>
      </p:sp>
      <p:pic>
        <p:nvPicPr>
          <p:cNvPr id="216" name="Image 215"/>
          <p:cNvPicPr/>
          <p:nvPr/>
        </p:nvPicPr>
        <p:blipFill>
          <a:blip r:embed="rId4"/>
          <a:stretch/>
        </p:blipFill>
        <p:spPr>
          <a:xfrm>
            <a:off x="360000" y="1018440"/>
            <a:ext cx="2924280" cy="3587760"/>
          </a:xfrm>
          <a:prstGeom prst="rect">
            <a:avLst/>
          </a:prstGeom>
          <a:ln>
            <a:noFill/>
          </a:ln>
        </p:spPr>
      </p:pic>
      <p:pic>
        <p:nvPicPr>
          <p:cNvPr id="217" name="Image 216"/>
          <p:cNvPicPr/>
          <p:nvPr/>
        </p:nvPicPr>
        <p:blipFill>
          <a:blip r:embed="rId5"/>
          <a:stretch/>
        </p:blipFill>
        <p:spPr>
          <a:xfrm rot="21360000">
            <a:off x="408960" y="4599000"/>
            <a:ext cx="2149200" cy="1488960"/>
          </a:xfrm>
          <a:prstGeom prst="rect">
            <a:avLst/>
          </a:prstGeom>
          <a:ln>
            <a:noFill/>
          </a:ln>
        </p:spPr>
      </p:pic>
      <p:pic>
        <p:nvPicPr>
          <p:cNvPr id="218" name="Image 217"/>
          <p:cNvPicPr/>
          <p:nvPr/>
        </p:nvPicPr>
        <p:blipFill>
          <a:blip r:embed="rId6"/>
          <a:stretch/>
        </p:blipFill>
        <p:spPr>
          <a:xfrm>
            <a:off x="2953440" y="5023440"/>
            <a:ext cx="2372760" cy="950760"/>
          </a:xfrm>
          <a:prstGeom prst="rect">
            <a:avLst/>
          </a:prstGeom>
          <a:ln>
            <a:noFill/>
          </a:ln>
        </p:spPr>
      </p:pic>
      <p:pic>
        <p:nvPicPr>
          <p:cNvPr id="219" name="Image 218"/>
          <p:cNvPicPr/>
          <p:nvPr/>
        </p:nvPicPr>
        <p:blipFill>
          <a:blip r:embed="rId7"/>
          <a:stretch/>
        </p:blipFill>
        <p:spPr>
          <a:xfrm>
            <a:off x="360" y="6162120"/>
            <a:ext cx="10080000" cy="893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 name="Line 1"/>
          <p:cNvSpPr/>
          <p:nvPr/>
        </p:nvSpPr>
        <p:spPr>
          <a:xfrm>
            <a:off x="432000" y="827280"/>
            <a:ext cx="921708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21" name="CustomShape 2"/>
          <p:cNvSpPr/>
          <p:nvPr/>
        </p:nvSpPr>
        <p:spPr>
          <a:xfrm>
            <a:off x="288000" y="288000"/>
            <a:ext cx="4390200" cy="113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3000"/>
              </a:lnSpc>
            </a:pPr>
            <a:r>
              <a:rPr lang="fr-FR" sz="2400" b="1" strike="noStrike" spc="-1">
                <a:solidFill>
                  <a:srgbClr val="CC3300"/>
                </a:solidFill>
                <a:latin typeface="Calibri"/>
                <a:ea typeface="DejaVu Sans"/>
              </a:rPr>
              <a:t>Plan bois 2 (2014-2017)</a:t>
            </a:r>
            <a:endParaRPr lang="fr-FR" sz="2400" b="0" strike="noStrike" spc="-1">
              <a:latin typeface="Arial"/>
            </a:endParaRPr>
          </a:p>
          <a:p>
            <a:pPr>
              <a:lnSpc>
                <a:spcPct val="93000"/>
              </a:lnSpc>
            </a:pPr>
            <a:r>
              <a:rPr lang="fr-FR" sz="2400" b="1" strike="noStrike" spc="-1">
                <a:solidFill>
                  <a:srgbClr val="CC3300"/>
                </a:solidFill>
                <a:latin typeface="Calibri"/>
                <a:ea typeface="DejaVu Sans"/>
              </a:rPr>
              <a:t> </a:t>
            </a:r>
            <a:endParaRPr lang="fr-FR" sz="2400" b="0" strike="noStrike" spc="-1">
              <a:latin typeface="Arial"/>
            </a:endParaRPr>
          </a:p>
        </p:txBody>
      </p:sp>
      <p:pic>
        <p:nvPicPr>
          <p:cNvPr id="222" name="Image 221"/>
          <p:cNvPicPr/>
          <p:nvPr/>
        </p:nvPicPr>
        <p:blipFill>
          <a:blip r:embed="rId3"/>
          <a:stretch/>
        </p:blipFill>
        <p:spPr>
          <a:xfrm>
            <a:off x="144000" y="6104160"/>
            <a:ext cx="9862200" cy="824400"/>
          </a:xfrm>
          <a:prstGeom prst="rect">
            <a:avLst/>
          </a:prstGeom>
          <a:ln>
            <a:noFill/>
          </a:ln>
        </p:spPr>
      </p:pic>
      <p:sp>
        <p:nvSpPr>
          <p:cNvPr id="223" name="CustomShape 3"/>
          <p:cNvSpPr/>
          <p:nvPr/>
        </p:nvSpPr>
        <p:spPr>
          <a:xfrm>
            <a:off x="143280" y="936000"/>
            <a:ext cx="9646920" cy="50994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fr-FR" sz="1800" b="1" strike="noStrike" spc="-1">
                <a:latin typeface="Arial"/>
                <a:ea typeface="DejaVu Sans"/>
              </a:rPr>
              <a:t>Axe 1 : Améliorer l’offre de formation</a:t>
            </a:r>
            <a:endParaRPr lang="fr-FR" sz="1800" b="0" strike="noStrike" spc="-1">
              <a:latin typeface="Arial"/>
            </a:endParaRPr>
          </a:p>
          <a:p>
            <a:pPr marL="282240" lvl="1" indent="-280440">
              <a:lnSpc>
                <a:spcPct val="90000"/>
              </a:lnSpc>
              <a:buClr>
                <a:srgbClr val="000000"/>
              </a:buClr>
              <a:buFont typeface="Courier New"/>
              <a:buChar char="o"/>
            </a:pPr>
            <a:r>
              <a:rPr lang="fr-FR" sz="1800" b="0" strike="noStrike" spc="-1">
                <a:latin typeface="Arial"/>
                <a:ea typeface="宋体"/>
              </a:rPr>
              <a:t>Élaboration d’un plan de communication pour améliorer l’attractivité des métiers ;</a:t>
            </a:r>
            <a:endParaRPr lang="fr-FR" sz="1800" b="0" strike="noStrike" spc="-1">
              <a:latin typeface="Arial"/>
            </a:endParaRPr>
          </a:p>
          <a:p>
            <a:pPr marL="282240" lvl="1" indent="-280440">
              <a:lnSpc>
                <a:spcPct val="90000"/>
              </a:lnSpc>
              <a:buClr>
                <a:srgbClr val="000000"/>
              </a:buClr>
              <a:buFont typeface="Courier New"/>
              <a:buChar char="o"/>
            </a:pPr>
            <a:r>
              <a:rPr lang="fr-FR" sz="1800" b="0" strike="noStrike" spc="-1">
                <a:latin typeface="Arial"/>
                <a:ea typeface="宋体"/>
              </a:rPr>
              <a:t>Création d’un centre de ressources pédagogiques.</a:t>
            </a:r>
            <a:endParaRPr lang="fr-FR" sz="1800" b="0" strike="noStrike" spc="-1">
              <a:latin typeface="Arial"/>
            </a:endParaRPr>
          </a:p>
          <a:p>
            <a:pPr marL="282240" lvl="1" indent="-280440">
              <a:lnSpc>
                <a:spcPct val="90000"/>
              </a:lnSpc>
              <a:buClr>
                <a:srgbClr val="000000"/>
              </a:buClr>
              <a:buFont typeface="Courier New"/>
              <a:buChar char="o"/>
            </a:pPr>
            <a:endParaRPr lang="fr-FR" sz="1800" b="0" strike="noStrike" spc="-1">
              <a:latin typeface="Arial"/>
            </a:endParaRPr>
          </a:p>
          <a:p>
            <a:pPr marL="284040" indent="-280800">
              <a:lnSpc>
                <a:spcPct val="50000"/>
              </a:lnSpc>
            </a:pPr>
            <a:r>
              <a:rPr lang="fr-FR" sz="1800" b="0" strike="noStrike" spc="-1">
                <a:latin typeface="Arial"/>
                <a:ea typeface="宋体"/>
              </a:rPr>
              <a:t> </a:t>
            </a:r>
            <a:endParaRPr lang="fr-FR" sz="1800" b="0" strike="noStrike" spc="-1">
              <a:latin typeface="Arial"/>
            </a:endParaRPr>
          </a:p>
          <a:p>
            <a:pPr marL="284040" indent="-280800">
              <a:lnSpc>
                <a:spcPct val="100000"/>
              </a:lnSpc>
            </a:pPr>
            <a:r>
              <a:rPr lang="fr-FR" sz="1800" b="1" strike="noStrike" spc="-1">
                <a:latin typeface="Arial"/>
                <a:ea typeface="DejaVu Sans"/>
              </a:rPr>
              <a:t>Axe 2 : Valoriser les feuillus dans la construction </a:t>
            </a:r>
            <a:endParaRPr lang="fr-FR" sz="1800" b="0" strike="noStrike" spc="-1">
              <a:latin typeface="Arial"/>
            </a:endParaRPr>
          </a:p>
          <a:p>
            <a:pPr marL="282240" lvl="1" indent="-280440">
              <a:lnSpc>
                <a:spcPct val="90000"/>
              </a:lnSpc>
              <a:buClr>
                <a:srgbClr val="000000"/>
              </a:buClr>
              <a:buFont typeface="Courier New"/>
              <a:buChar char="o"/>
            </a:pPr>
            <a:r>
              <a:rPr lang="fr-FR" sz="1800" b="0" strike="noStrike" spc="-1">
                <a:latin typeface="Arial"/>
                <a:ea typeface="宋体"/>
              </a:rPr>
              <a:t>AMI Feuillus pour accompagner l’émergence de produits ou de solutions innovantes permettant de valoriser la ressource locale en bois feuillus dans la construction.</a:t>
            </a:r>
            <a:endParaRPr lang="fr-FR" sz="1800" b="0" strike="noStrike" spc="-1">
              <a:latin typeface="Arial"/>
            </a:endParaRPr>
          </a:p>
          <a:p>
            <a:pPr marL="284040" indent="-280800">
              <a:lnSpc>
                <a:spcPct val="90000"/>
              </a:lnSpc>
            </a:pPr>
            <a:r>
              <a:rPr lang="fr-FR" sz="1800" b="1" strike="noStrike" spc="-1">
                <a:latin typeface="Arial"/>
                <a:ea typeface="宋体"/>
              </a:rPr>
              <a:t> </a:t>
            </a:r>
            <a:endParaRPr lang="fr-FR" sz="1800" b="0" strike="noStrike" spc="-1">
              <a:latin typeface="Arial"/>
            </a:endParaRPr>
          </a:p>
          <a:p>
            <a:pPr marL="284040" indent="-280800">
              <a:lnSpc>
                <a:spcPct val="100000"/>
              </a:lnSpc>
            </a:pPr>
            <a:r>
              <a:rPr lang="fr-FR" sz="1800" b="1" strike="noStrike" spc="-1">
                <a:latin typeface="Arial"/>
                <a:ea typeface="DejaVu Sans"/>
              </a:rPr>
              <a:t>Axe 3 : Positionner le bois sur le marché de la réhabilitation, de la rénovation et de l’extension (ARBRE)</a:t>
            </a:r>
            <a:endParaRPr lang="fr-FR" sz="1800" b="0" strike="noStrike" spc="-1">
              <a:latin typeface="Arial"/>
            </a:endParaRPr>
          </a:p>
          <a:p>
            <a:pPr marL="282240" lvl="1" indent="-280440">
              <a:lnSpc>
                <a:spcPct val="90000"/>
              </a:lnSpc>
              <a:buClr>
                <a:srgbClr val="000000"/>
              </a:buClr>
              <a:buFont typeface="Courier New"/>
              <a:buChar char="o"/>
            </a:pPr>
            <a:r>
              <a:rPr lang="fr-FR" sz="1800" b="0" strike="noStrike" spc="-1">
                <a:latin typeface="Arial"/>
                <a:ea typeface="宋体"/>
              </a:rPr>
              <a:t>Définition d’un argumentaire en faveur du bois ;</a:t>
            </a:r>
            <a:endParaRPr lang="fr-FR" sz="1800" b="0" strike="noStrike" spc="-1">
              <a:latin typeface="Arial"/>
            </a:endParaRPr>
          </a:p>
          <a:p>
            <a:pPr marL="282240" lvl="1" indent="-280440">
              <a:lnSpc>
                <a:spcPct val="90000"/>
              </a:lnSpc>
              <a:buClr>
                <a:srgbClr val="000000"/>
              </a:buClr>
              <a:buFont typeface="Courier New"/>
              <a:buChar char="o"/>
            </a:pPr>
            <a:r>
              <a:rPr lang="fr-FR" sz="1800" b="0" strike="noStrike" spc="-1">
                <a:latin typeface="Arial"/>
                <a:ea typeface="宋体"/>
              </a:rPr>
              <a:t>Création d’une base de données de solutions techniques ;</a:t>
            </a:r>
            <a:endParaRPr lang="fr-FR" sz="1800" b="0" strike="noStrike" spc="-1">
              <a:latin typeface="Arial"/>
            </a:endParaRPr>
          </a:p>
          <a:p>
            <a:pPr marL="282240" lvl="1" indent="-280440">
              <a:lnSpc>
                <a:spcPct val="90000"/>
              </a:lnSpc>
              <a:buClr>
                <a:srgbClr val="000000"/>
              </a:buClr>
              <a:buFont typeface="Courier New"/>
              <a:buChar char="o"/>
            </a:pPr>
            <a:r>
              <a:rPr lang="fr-FR" sz="1800" b="0" strike="noStrike" spc="-1">
                <a:latin typeface="Arial"/>
                <a:ea typeface="宋体"/>
              </a:rPr>
              <a:t>Élaboration d’un outil d’aide à la décision/prescription pour MOA.</a:t>
            </a:r>
            <a:endParaRPr lang="fr-FR" sz="1800" b="0" strike="noStrike" spc="-1">
              <a:latin typeface="Arial"/>
            </a:endParaRPr>
          </a:p>
          <a:p>
            <a:pPr marL="284040" indent="-280800">
              <a:lnSpc>
                <a:spcPct val="90000"/>
              </a:lnSpc>
            </a:pPr>
            <a:r>
              <a:rPr lang="fr-FR" sz="1800" b="0" strike="noStrike" spc="-1">
                <a:latin typeface="Arial"/>
                <a:ea typeface="宋体"/>
              </a:rPr>
              <a:t> </a:t>
            </a:r>
            <a:endParaRPr lang="fr-FR" sz="1800" b="0" strike="noStrike" spc="-1">
              <a:latin typeface="Arial"/>
            </a:endParaRPr>
          </a:p>
          <a:p>
            <a:pPr marL="284040" indent="-280800">
              <a:lnSpc>
                <a:spcPct val="90000"/>
              </a:lnSpc>
            </a:pPr>
            <a:r>
              <a:rPr lang="fr-FR" sz="1600" b="0" strike="noStrike" spc="-1">
                <a:solidFill>
                  <a:srgbClr val="000000"/>
                </a:solidFill>
                <a:latin typeface="Calibri"/>
                <a:ea typeface="宋体"/>
              </a:rPr>
              <a:t> </a:t>
            </a:r>
            <a:endParaRPr lang="fr-FR" sz="1600" b="0" strike="noStrike" spc="-1">
              <a:latin typeface="Arial"/>
            </a:endParaRPr>
          </a:p>
          <a:p>
            <a:pPr marL="284040" indent="-280800">
              <a:lnSpc>
                <a:spcPct val="100000"/>
              </a:lnSpc>
            </a:pPr>
            <a:r>
              <a:rPr lang="fr-FR" sz="1600" b="0" strike="noStrike" spc="-1">
                <a:solidFill>
                  <a:srgbClr val="000000"/>
                </a:solidFill>
                <a:latin typeface="Calibri"/>
                <a:ea typeface="宋体"/>
              </a:rPr>
              <a:t> </a:t>
            </a:r>
            <a:endParaRPr lang="fr-FR" sz="1600" b="0" strike="noStrike" spc="-1">
              <a:latin typeface="Arial"/>
            </a:endParaRPr>
          </a:p>
        </p:txBody>
      </p:sp>
      <p:pic>
        <p:nvPicPr>
          <p:cNvPr id="224" name="Image 223"/>
          <p:cNvPicPr/>
          <p:nvPr/>
        </p:nvPicPr>
        <p:blipFill>
          <a:blip r:embed="rId4"/>
          <a:stretch/>
        </p:blipFill>
        <p:spPr>
          <a:xfrm>
            <a:off x="6192000" y="1644480"/>
            <a:ext cx="2169720" cy="587160"/>
          </a:xfrm>
          <a:prstGeom prst="rect">
            <a:avLst/>
          </a:prstGeom>
          <a:ln>
            <a:noFill/>
          </a:ln>
        </p:spPr>
      </p:pic>
      <p:pic>
        <p:nvPicPr>
          <p:cNvPr id="225" name="Image 224"/>
          <p:cNvPicPr/>
          <p:nvPr/>
        </p:nvPicPr>
        <p:blipFill>
          <a:blip r:embed="rId5"/>
          <a:stretch/>
        </p:blipFill>
        <p:spPr>
          <a:xfrm>
            <a:off x="8043480" y="4176000"/>
            <a:ext cx="1890720" cy="1083960"/>
          </a:xfrm>
          <a:prstGeom prst="rect">
            <a:avLst/>
          </a:prstGeom>
          <a:ln>
            <a:noFill/>
          </a:ln>
        </p:spPr>
      </p:pic>
      <p:sp>
        <p:nvSpPr>
          <p:cNvPr id="226" name="CustomShape 4"/>
          <p:cNvSpPr/>
          <p:nvPr/>
        </p:nvSpPr>
        <p:spPr>
          <a:xfrm>
            <a:off x="143280" y="5275080"/>
            <a:ext cx="8278200" cy="9151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fr-FR" sz="1800" b="1" strike="noStrike" spc="-1">
                <a:latin typeface="Arial"/>
                <a:ea typeface="DejaVu Sans"/>
              </a:rPr>
              <a:t>Hors plan bois </a:t>
            </a:r>
            <a:r>
              <a:rPr lang="fr-FR" sz="1800" b="0" strike="noStrike" spc="-1">
                <a:latin typeface="Arial"/>
                <a:ea typeface="DejaVu Sans"/>
              </a:rPr>
              <a:t>: soutien financier au programme « 100 constructions publiques en bois local », porté par la Fédération des Communes Forestières (FNCOFOR) ₋ 30 k€</a:t>
            </a:r>
            <a:endParaRPr lang="fr-FR" sz="1800" b="0" strike="noStrike" spc="-1">
              <a:latin typeface="Arial"/>
            </a:endParaRPr>
          </a:p>
        </p:txBody>
      </p:sp>
      <p:pic>
        <p:nvPicPr>
          <p:cNvPr id="227" name="Image 226"/>
          <p:cNvPicPr/>
          <p:nvPr/>
        </p:nvPicPr>
        <p:blipFill>
          <a:blip r:embed="rId6"/>
          <a:stretch/>
        </p:blipFill>
        <p:spPr>
          <a:xfrm>
            <a:off x="216000" y="6162120"/>
            <a:ext cx="10080000" cy="893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 name="CustomShape 1"/>
          <p:cNvSpPr/>
          <p:nvPr/>
        </p:nvSpPr>
        <p:spPr>
          <a:xfrm>
            <a:off x="485640" y="4997520"/>
            <a:ext cx="10169280" cy="4109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29" name="Line 2"/>
          <p:cNvSpPr/>
          <p:nvPr/>
        </p:nvSpPr>
        <p:spPr>
          <a:xfrm>
            <a:off x="431640" y="900000"/>
            <a:ext cx="921708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30" name="CustomShape 3"/>
          <p:cNvSpPr/>
          <p:nvPr/>
        </p:nvSpPr>
        <p:spPr>
          <a:xfrm>
            <a:off x="503280" y="0"/>
            <a:ext cx="9072360" cy="1257120"/>
          </a:xfrm>
          <a:prstGeom prst="rect">
            <a:avLst/>
          </a:prstGeom>
          <a:noFill/>
          <a:ln>
            <a:noFill/>
          </a:ln>
        </p:spPr>
        <p:style>
          <a:lnRef idx="0">
            <a:scrgbClr r="0" g="0" b="0"/>
          </a:lnRef>
          <a:fillRef idx="0">
            <a:scrgbClr r="0" g="0" b="0"/>
          </a:fillRef>
          <a:effectRef idx="0">
            <a:scrgbClr r="0" g="0" b="0"/>
          </a:effectRef>
          <a:fontRef idx="minor"/>
        </p:style>
        <p:txBody>
          <a:bodyPr lIns="100800" tIns="50400" rIns="100800" bIns="50400" anchor="ctr"/>
          <a:lstStyle/>
          <a:p>
            <a:pPr>
              <a:lnSpc>
                <a:spcPct val="93000"/>
              </a:lnSpc>
            </a:pPr>
            <a:r>
              <a:rPr lang="fr-FR" sz="2400" b="1" strike="noStrike" spc="-1">
                <a:solidFill>
                  <a:srgbClr val="CC3300"/>
                </a:solidFill>
                <a:latin typeface="Calibri"/>
                <a:ea typeface="DejaVu Sans"/>
              </a:rPr>
              <a:t>Plan bois 3 (2017-2020) </a:t>
            </a:r>
            <a:endParaRPr lang="fr-FR" sz="2400" b="0" strike="noStrike" spc="-1">
              <a:latin typeface="Arial"/>
            </a:endParaRPr>
          </a:p>
        </p:txBody>
      </p:sp>
      <p:pic>
        <p:nvPicPr>
          <p:cNvPr id="231" name="Image 230"/>
          <p:cNvPicPr/>
          <p:nvPr/>
        </p:nvPicPr>
        <p:blipFill>
          <a:blip r:embed="rId3"/>
          <a:stretch/>
        </p:blipFill>
        <p:spPr>
          <a:xfrm>
            <a:off x="144000" y="6104160"/>
            <a:ext cx="9862200" cy="824400"/>
          </a:xfrm>
          <a:prstGeom prst="rect">
            <a:avLst/>
          </a:prstGeom>
          <a:ln>
            <a:noFill/>
          </a:ln>
        </p:spPr>
      </p:pic>
      <p:sp>
        <p:nvSpPr>
          <p:cNvPr id="232" name="CustomShape 4"/>
          <p:cNvSpPr/>
          <p:nvPr/>
        </p:nvSpPr>
        <p:spPr>
          <a:xfrm>
            <a:off x="288000" y="1105200"/>
            <a:ext cx="8854920" cy="5085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fr-FR" sz="1800" b="1" strike="noStrike" spc="-1">
                <a:latin typeface="Arial"/>
                <a:ea typeface="DejaVu Sans"/>
              </a:rPr>
              <a:t>Axe 1 : Accompagnement de la maîtrise d’ouvrage </a:t>
            </a:r>
            <a:endParaRPr lang="fr-FR" sz="1800" b="0" strike="noStrike" spc="-1">
              <a:latin typeface="Arial"/>
            </a:endParaRPr>
          </a:p>
          <a:p>
            <a:pPr marL="282240" lvl="1" indent="-280440">
              <a:lnSpc>
                <a:spcPct val="90000"/>
              </a:lnSpc>
              <a:buClr>
                <a:srgbClr val="000000"/>
              </a:buClr>
              <a:buFont typeface="Courier New"/>
              <a:buChar char="o"/>
            </a:pPr>
            <a:r>
              <a:rPr lang="fr-FR" sz="1800" b="0" strike="noStrike" spc="-1">
                <a:latin typeface="Arial"/>
                <a:ea typeface="宋体"/>
              </a:rPr>
              <a:t>Rédaction d’un guide d’aide à la programmation ;</a:t>
            </a:r>
            <a:endParaRPr lang="fr-FR" sz="1800" b="0" strike="noStrike" spc="-1">
              <a:latin typeface="Arial"/>
            </a:endParaRPr>
          </a:p>
          <a:p>
            <a:pPr marL="282240" lvl="1" indent="-280440">
              <a:lnSpc>
                <a:spcPct val="90000"/>
              </a:lnSpc>
              <a:buClr>
                <a:srgbClr val="000000"/>
              </a:buClr>
              <a:buFont typeface="Courier New"/>
              <a:buChar char="o"/>
            </a:pPr>
            <a:r>
              <a:rPr lang="fr-FR" sz="1800" b="0" strike="noStrike" spc="-1">
                <a:latin typeface="Arial"/>
                <a:ea typeface="宋体"/>
              </a:rPr>
              <a:t>Diffusion d’un message de confiance adapté aux typologies de bâtiments, aux maîtres d’ouvrage, prescripteurs ;</a:t>
            </a:r>
            <a:endParaRPr lang="fr-FR" sz="1800" b="0" strike="noStrike" spc="-1">
              <a:latin typeface="Arial"/>
            </a:endParaRPr>
          </a:p>
          <a:p>
            <a:pPr marL="282240" lvl="1" indent="-280440">
              <a:lnSpc>
                <a:spcPct val="90000"/>
              </a:lnSpc>
              <a:buClr>
                <a:srgbClr val="000000"/>
              </a:buClr>
              <a:buFont typeface="Courier New"/>
              <a:buChar char="o"/>
            </a:pPr>
            <a:r>
              <a:rPr lang="fr-FR" sz="1800" b="0" strike="noStrike" spc="-1">
                <a:latin typeface="Arial"/>
                <a:ea typeface="宋体"/>
              </a:rPr>
              <a:t>Place des solutions constructives bois dans la démarche d’achat public durable.</a:t>
            </a:r>
            <a:endParaRPr lang="fr-FR" sz="1800" b="0" strike="noStrike" spc="-1">
              <a:latin typeface="Arial"/>
            </a:endParaRPr>
          </a:p>
          <a:p>
            <a:pPr>
              <a:lnSpc>
                <a:spcPct val="100000"/>
              </a:lnSpc>
            </a:pPr>
            <a:r>
              <a:rPr lang="fr-FR" sz="1800" b="1" strike="noStrike" spc="-1">
                <a:latin typeface="Arial"/>
                <a:ea typeface="DejaVu Sans"/>
              </a:rPr>
              <a:t> </a:t>
            </a:r>
            <a:endParaRPr lang="fr-FR" sz="1800" b="0" strike="noStrike" spc="-1">
              <a:latin typeface="Arial"/>
            </a:endParaRPr>
          </a:p>
          <a:p>
            <a:pPr>
              <a:lnSpc>
                <a:spcPct val="100000"/>
              </a:lnSpc>
            </a:pPr>
            <a:r>
              <a:rPr lang="fr-FR" sz="1800" b="1" strike="noStrike" spc="-1">
                <a:latin typeface="Arial"/>
                <a:ea typeface="DejaVu Sans"/>
              </a:rPr>
              <a:t>Axe 2 : Guide des référentiels bois construction : levée des freins culturels</a:t>
            </a:r>
            <a:endParaRPr lang="fr-FR" sz="1800" b="0" strike="noStrike" spc="-1">
              <a:latin typeface="Arial"/>
            </a:endParaRPr>
          </a:p>
          <a:p>
            <a:pPr marL="282240" lvl="1" indent="-280440">
              <a:lnSpc>
                <a:spcPct val="100000"/>
              </a:lnSpc>
              <a:buClr>
                <a:srgbClr val="652B27"/>
              </a:buClr>
              <a:buFont typeface="Courier New"/>
              <a:buChar char="o"/>
            </a:pPr>
            <a:r>
              <a:rPr lang="fr-FR" sz="1800" b="0" strike="noStrike" spc="-1">
                <a:latin typeface="Arial"/>
                <a:ea typeface="宋体"/>
              </a:rPr>
              <a:t>Facilitation de l’approbation des nombreux référentiels techniques par les contrôleurs techniques, les assureurs.</a:t>
            </a:r>
            <a:endParaRPr lang="fr-FR" sz="1800" b="0" strike="noStrike" spc="-1">
              <a:latin typeface="Arial"/>
            </a:endParaRPr>
          </a:p>
          <a:p>
            <a:pPr>
              <a:lnSpc>
                <a:spcPct val="100000"/>
              </a:lnSpc>
            </a:pPr>
            <a:r>
              <a:rPr lang="fr-FR" sz="1800" b="1" strike="noStrike" spc="-1">
                <a:latin typeface="Arial"/>
                <a:ea typeface="DejaVu Sans"/>
              </a:rPr>
              <a:t> </a:t>
            </a:r>
            <a:endParaRPr lang="fr-FR" sz="1800" b="0" strike="noStrike" spc="-1">
              <a:latin typeface="Arial"/>
            </a:endParaRPr>
          </a:p>
          <a:p>
            <a:pPr>
              <a:lnSpc>
                <a:spcPct val="100000"/>
              </a:lnSpc>
            </a:pPr>
            <a:r>
              <a:rPr lang="fr-FR" sz="1800" b="1" strike="noStrike" spc="-1">
                <a:latin typeface="Arial"/>
                <a:ea typeface="DejaVu Sans"/>
              </a:rPr>
              <a:t>Axe 3 : Construction bois et environnement</a:t>
            </a:r>
            <a:endParaRPr lang="fr-FR" sz="1800" b="0" strike="noStrike" spc="-1">
              <a:latin typeface="Arial"/>
            </a:endParaRPr>
          </a:p>
          <a:p>
            <a:pPr marL="282240" lvl="1" indent="-280440">
              <a:lnSpc>
                <a:spcPct val="90000"/>
              </a:lnSpc>
              <a:buClr>
                <a:srgbClr val="000000"/>
              </a:buClr>
              <a:buFont typeface="Courier New"/>
              <a:buChar char="o"/>
            </a:pPr>
            <a:r>
              <a:rPr lang="fr-FR" sz="1800" b="0" strike="noStrike" spc="-1">
                <a:latin typeface="Arial"/>
                <a:ea typeface="宋体"/>
              </a:rPr>
              <a:t>Évaluation de la construction bois dans le cadre de l’expérimentation E</a:t>
            </a:r>
            <a:r>
              <a:rPr lang="fr-FR" sz="1800" b="0" strike="noStrike" spc="-1" baseline="30000">
                <a:latin typeface="Arial"/>
                <a:ea typeface="宋体"/>
              </a:rPr>
              <a:t>+</a:t>
            </a:r>
            <a:r>
              <a:rPr lang="fr-FR" sz="1800" b="0" strike="noStrike" spc="-1">
                <a:latin typeface="Arial"/>
                <a:ea typeface="宋体"/>
              </a:rPr>
              <a:t>C</a:t>
            </a:r>
            <a:r>
              <a:rPr lang="fr-FR" sz="1800" b="0" strike="noStrike" spc="-1" baseline="30000">
                <a:latin typeface="Arial"/>
                <a:ea typeface="宋体"/>
              </a:rPr>
              <a:t>- </a:t>
            </a:r>
            <a:endParaRPr lang="fr-FR" sz="1800" b="0" strike="noStrike" spc="-1">
              <a:latin typeface="Arial"/>
            </a:endParaRPr>
          </a:p>
          <a:p>
            <a:pPr marL="282240" lvl="1" indent="-280440">
              <a:lnSpc>
                <a:spcPct val="90000"/>
              </a:lnSpc>
              <a:buClr>
                <a:srgbClr val="000000"/>
              </a:buClr>
              <a:buFont typeface="Courier New"/>
              <a:buChar char="o"/>
            </a:pPr>
            <a:r>
              <a:rPr lang="fr-FR" sz="1800" b="0" strike="noStrike" spc="-1">
                <a:latin typeface="Arial"/>
                <a:ea typeface="宋体"/>
              </a:rPr>
              <a:t>Qualité de l’air intérieur à l’échelle des bâtiments.</a:t>
            </a:r>
            <a:endParaRPr lang="fr-FR" sz="1800" b="0" strike="noStrike" spc="-1">
              <a:latin typeface="Arial"/>
            </a:endParaRPr>
          </a:p>
          <a:p>
            <a:pPr marL="284040" indent="-280800">
              <a:lnSpc>
                <a:spcPct val="90000"/>
              </a:lnSpc>
            </a:pPr>
            <a:r>
              <a:rPr lang="fr-FR" sz="1800" b="0" strike="noStrike" spc="-1">
                <a:latin typeface="Arial"/>
                <a:ea typeface="宋体"/>
              </a:rPr>
              <a:t> </a:t>
            </a:r>
            <a:endParaRPr lang="fr-FR" sz="1800" b="0" strike="noStrike" spc="-1">
              <a:latin typeface="Arial"/>
            </a:endParaRPr>
          </a:p>
          <a:p>
            <a:pPr marL="284040" indent="-280800">
              <a:lnSpc>
                <a:spcPct val="90000"/>
              </a:lnSpc>
            </a:pPr>
            <a:r>
              <a:rPr lang="fr-FR" sz="1600" b="0" strike="noStrike" spc="-1">
                <a:solidFill>
                  <a:srgbClr val="000000"/>
                </a:solidFill>
                <a:latin typeface="Calibri"/>
                <a:ea typeface="宋体"/>
              </a:rPr>
              <a:t> </a:t>
            </a:r>
            <a:endParaRPr lang="fr-FR" sz="1600" b="0" strike="noStrike" spc="-1">
              <a:latin typeface="Arial"/>
            </a:endParaRPr>
          </a:p>
          <a:p>
            <a:pPr marL="284040" indent="-280800">
              <a:lnSpc>
                <a:spcPct val="100000"/>
              </a:lnSpc>
            </a:pPr>
            <a:r>
              <a:rPr lang="fr-FR" sz="1600" b="0" strike="noStrike" spc="-1">
                <a:solidFill>
                  <a:srgbClr val="000000"/>
                </a:solidFill>
                <a:latin typeface="Calibri"/>
                <a:ea typeface="宋体"/>
              </a:rPr>
              <a:t> </a:t>
            </a:r>
            <a:endParaRPr lang="fr-FR" sz="1600" b="0" strike="noStrike" spc="-1">
              <a:latin typeface="Arial"/>
            </a:endParaRPr>
          </a:p>
        </p:txBody>
      </p:sp>
      <p:pic>
        <p:nvPicPr>
          <p:cNvPr id="233" name="Image 232"/>
          <p:cNvPicPr/>
          <p:nvPr/>
        </p:nvPicPr>
        <p:blipFill>
          <a:blip r:embed="rId4"/>
          <a:stretch/>
        </p:blipFill>
        <p:spPr>
          <a:xfrm>
            <a:off x="0" y="6018120"/>
            <a:ext cx="10080000" cy="893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4" name="Line 1"/>
          <p:cNvSpPr/>
          <p:nvPr/>
        </p:nvSpPr>
        <p:spPr>
          <a:xfrm>
            <a:off x="432000" y="920799"/>
            <a:ext cx="921708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235" name="CustomShape 2"/>
          <p:cNvSpPr/>
          <p:nvPr/>
        </p:nvSpPr>
        <p:spPr>
          <a:xfrm>
            <a:off x="288000" y="144000"/>
            <a:ext cx="7918200" cy="127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3000"/>
              </a:lnSpc>
            </a:pPr>
            <a:r>
              <a:rPr lang="fr-FR" sz="2400" b="1" strike="noStrike" spc="-1" dirty="0">
                <a:solidFill>
                  <a:srgbClr val="CC3300"/>
                </a:solidFill>
                <a:latin typeface="Calibri"/>
                <a:ea typeface="DejaVu Sans"/>
              </a:rPr>
              <a:t>Focus : Soutien à la construction bois via le PIA et les appels à projets(ADEME) depuis 2014</a:t>
            </a:r>
            <a:endParaRPr lang="fr-FR" sz="2400" b="0" strike="noStrike" spc="-1" dirty="0">
              <a:latin typeface="Arial"/>
            </a:endParaRPr>
          </a:p>
        </p:txBody>
      </p:sp>
      <p:pic>
        <p:nvPicPr>
          <p:cNvPr id="236" name="Image 235"/>
          <p:cNvPicPr/>
          <p:nvPr/>
        </p:nvPicPr>
        <p:blipFill>
          <a:blip r:embed="rId3"/>
          <a:stretch/>
        </p:blipFill>
        <p:spPr>
          <a:xfrm>
            <a:off x="144000" y="6104160"/>
            <a:ext cx="9862200" cy="824400"/>
          </a:xfrm>
          <a:prstGeom prst="rect">
            <a:avLst/>
          </a:prstGeom>
          <a:ln>
            <a:noFill/>
          </a:ln>
        </p:spPr>
      </p:pic>
      <p:sp>
        <p:nvSpPr>
          <p:cNvPr id="237" name="CustomShape 3"/>
          <p:cNvSpPr/>
          <p:nvPr/>
        </p:nvSpPr>
        <p:spPr>
          <a:xfrm>
            <a:off x="144000" y="1471680"/>
            <a:ext cx="5686200" cy="4596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15000"/>
              </a:lnSpc>
            </a:pPr>
            <a:endParaRPr lang="fr-FR" sz="1800" b="0" strike="noStrike" spc="-1">
              <a:latin typeface="Arial"/>
            </a:endParaRPr>
          </a:p>
          <a:p>
            <a:pPr marL="339480" indent="-337680">
              <a:lnSpc>
                <a:spcPct val="115000"/>
              </a:lnSpc>
              <a:buClr>
                <a:srgbClr val="000000"/>
              </a:buClr>
              <a:buFont typeface="Wingdings" charset="2"/>
              <a:buChar char=""/>
            </a:pPr>
            <a:r>
              <a:rPr lang="fr-FR" sz="1800" b="0" strike="noStrike" spc="-1">
                <a:solidFill>
                  <a:srgbClr val="000000"/>
                </a:solidFill>
                <a:latin typeface="Arial"/>
                <a:ea typeface="宋体"/>
              </a:rPr>
              <a:t>Plan « industrie du bois «  (PIA2) :  Susciter des projets « démonstrateurs » et « innovants » de construction de moyenne/grande hauteur et développer l’aménagement intérieur (concours PUCA, ADIVBOIS..) </a:t>
            </a:r>
            <a:endParaRPr lang="fr-FR" sz="1800" b="0" strike="noStrike" spc="-1">
              <a:latin typeface="Arial"/>
            </a:endParaRPr>
          </a:p>
          <a:p>
            <a:pPr marL="339480" indent="-337680">
              <a:lnSpc>
                <a:spcPct val="115000"/>
              </a:lnSpc>
              <a:buClr>
                <a:srgbClr val="000000"/>
              </a:buClr>
              <a:buFont typeface="Wingdings" charset="2"/>
              <a:buChar char=""/>
            </a:pPr>
            <a:r>
              <a:rPr lang="fr-FR" sz="1800" b="0" strike="noStrike" spc="-1">
                <a:solidFill>
                  <a:srgbClr val="000000"/>
                </a:solidFill>
                <a:latin typeface="Arial"/>
                <a:ea typeface="宋体"/>
              </a:rPr>
              <a:t>AAP  « bâtiments et îlots à haute valeur environnementale  (Axe 3 : développement de solutions bois construction &amp; biosourcés) : opérateur ADEME</a:t>
            </a:r>
            <a:endParaRPr lang="fr-FR" sz="1800" b="0" strike="noStrike" spc="-1">
              <a:latin typeface="Arial"/>
            </a:endParaRPr>
          </a:p>
          <a:p>
            <a:pPr marL="339480" indent="-337680">
              <a:lnSpc>
                <a:spcPct val="115000"/>
              </a:lnSpc>
              <a:buClr>
                <a:srgbClr val="000000"/>
              </a:buClr>
              <a:buFont typeface="Wingdings" charset="2"/>
              <a:buChar char=""/>
            </a:pPr>
            <a:r>
              <a:rPr lang="fr-FR" sz="1800" b="0" strike="noStrike" spc="-1">
                <a:solidFill>
                  <a:srgbClr val="000000"/>
                </a:solidFill>
                <a:latin typeface="Arial"/>
                <a:ea typeface="宋体"/>
              </a:rPr>
              <a:t>Initiative PME Performance énergétique dans le bâtiment et l’industrie (2015) , Greentech (2016)… ; dispositifs qui devraient être reconduits </a:t>
            </a:r>
            <a:endParaRPr lang="fr-FR" sz="1800" b="0" strike="noStrike" spc="-1">
              <a:latin typeface="Arial"/>
            </a:endParaRPr>
          </a:p>
          <a:p>
            <a:pPr>
              <a:lnSpc>
                <a:spcPct val="115000"/>
              </a:lnSpc>
            </a:pPr>
            <a:endParaRPr lang="fr-FR" sz="1800" b="0" strike="noStrike" spc="-1">
              <a:latin typeface="Arial"/>
            </a:endParaRPr>
          </a:p>
        </p:txBody>
      </p:sp>
      <p:pic>
        <p:nvPicPr>
          <p:cNvPr id="238" name="Image 237"/>
          <p:cNvPicPr/>
          <p:nvPr/>
        </p:nvPicPr>
        <p:blipFill>
          <a:blip r:embed="rId4"/>
          <a:stretch/>
        </p:blipFill>
        <p:spPr>
          <a:xfrm>
            <a:off x="5976000" y="1224000"/>
            <a:ext cx="3238200" cy="4503240"/>
          </a:xfrm>
          <a:prstGeom prst="rect">
            <a:avLst/>
          </a:prstGeom>
          <a:ln>
            <a:noFill/>
          </a:ln>
        </p:spPr>
      </p:pic>
      <p:sp>
        <p:nvSpPr>
          <p:cNvPr id="239" name="CustomShape 4"/>
          <p:cNvSpPr/>
          <p:nvPr/>
        </p:nvSpPr>
        <p:spPr>
          <a:xfrm>
            <a:off x="5616000" y="5760000"/>
            <a:ext cx="4246200" cy="43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1300" b="0" i="1" u="sng" strike="noStrike" spc="-1">
                <a:solidFill>
                  <a:srgbClr val="000000"/>
                </a:solidFill>
                <a:uFill>
                  <a:solidFill>
                    <a:srgbClr val="FFFFFF"/>
                  </a:solidFill>
                </a:uFill>
                <a:latin typeface="Calibri"/>
                <a:ea typeface="DejaVu Sans"/>
              </a:rPr>
              <a:t>Projet : Tour hyperion (Bordeaux) , architecte JP Viguier</a:t>
            </a:r>
            <a:endParaRPr lang="fr-FR" sz="1300" b="0" strike="noStrike" spc="-1">
              <a:latin typeface="Arial"/>
            </a:endParaRPr>
          </a:p>
        </p:txBody>
      </p:sp>
      <p:pic>
        <p:nvPicPr>
          <p:cNvPr id="240" name="Image 239"/>
          <p:cNvPicPr/>
          <p:nvPr/>
        </p:nvPicPr>
        <p:blipFill>
          <a:blip r:embed="rId5"/>
          <a:stretch/>
        </p:blipFill>
        <p:spPr>
          <a:xfrm>
            <a:off x="71640" y="6090120"/>
            <a:ext cx="10080000" cy="893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1" name="CustomShape 1"/>
          <p:cNvSpPr/>
          <p:nvPr/>
        </p:nvSpPr>
        <p:spPr>
          <a:xfrm>
            <a:off x="485640" y="4997520"/>
            <a:ext cx="10169280" cy="4109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242" name="CustomShape 2"/>
          <p:cNvSpPr/>
          <p:nvPr/>
        </p:nvSpPr>
        <p:spPr>
          <a:xfrm>
            <a:off x="3168000" y="1864440"/>
            <a:ext cx="3094200" cy="94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2800" b="1" strike="noStrike" spc="-1">
                <a:solidFill>
                  <a:srgbClr val="0066CC"/>
                </a:solidFill>
                <a:latin typeface="Calibri"/>
                <a:ea typeface="DejaVu Sans"/>
              </a:rPr>
              <a:t>Merci de votre attention</a:t>
            </a:r>
            <a:endParaRPr lang="fr-FR" sz="2800" b="0" strike="noStrike" spc="-1">
              <a:latin typeface="Arial"/>
            </a:endParaRPr>
          </a:p>
        </p:txBody>
      </p:sp>
      <p:pic>
        <p:nvPicPr>
          <p:cNvPr id="243" name="Image 242"/>
          <p:cNvPicPr/>
          <p:nvPr/>
        </p:nvPicPr>
        <p:blipFill>
          <a:blip r:embed="rId3"/>
          <a:stretch/>
        </p:blipFill>
        <p:spPr>
          <a:xfrm>
            <a:off x="144000" y="6104160"/>
            <a:ext cx="9862200" cy="824400"/>
          </a:xfrm>
          <a:prstGeom prst="rect">
            <a:avLst/>
          </a:prstGeom>
          <a:ln>
            <a:noFill/>
          </a:ln>
        </p:spPr>
      </p:pic>
      <p:pic>
        <p:nvPicPr>
          <p:cNvPr id="244" name="Image 243"/>
          <p:cNvPicPr/>
          <p:nvPr/>
        </p:nvPicPr>
        <p:blipFill>
          <a:blip r:embed="rId4"/>
          <a:stretch/>
        </p:blipFill>
        <p:spPr>
          <a:xfrm>
            <a:off x="360" y="5976000"/>
            <a:ext cx="10080000" cy="893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504000" y="301320"/>
            <a:ext cx="8783280" cy="921960"/>
          </a:xfrm>
          <a:prstGeom prst="rect">
            <a:avLst/>
          </a:prstGeom>
          <a:noFill/>
          <a:ln>
            <a:noFill/>
          </a:ln>
        </p:spPr>
        <p:style>
          <a:lnRef idx="0">
            <a:scrgbClr r="0" g="0" b="0"/>
          </a:lnRef>
          <a:fillRef idx="0">
            <a:scrgbClr r="0" g="0" b="0"/>
          </a:fillRef>
          <a:effectRef idx="0">
            <a:scrgbClr r="0" g="0" b="0"/>
          </a:effectRef>
          <a:fontRef idx="minor"/>
        </p:style>
      </p:sp>
      <p:sp>
        <p:nvSpPr>
          <p:cNvPr id="147" name="CustomShape 2"/>
          <p:cNvSpPr/>
          <p:nvPr/>
        </p:nvSpPr>
        <p:spPr>
          <a:xfrm>
            <a:off x="504000" y="1768680"/>
            <a:ext cx="9071280" cy="43833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fr-FR" sz="2000" b="0" strike="noStrike" spc="-1" dirty="0">
                <a:solidFill>
                  <a:srgbClr val="000000"/>
                </a:solidFill>
                <a:latin typeface="Arial"/>
                <a:ea typeface="DejaVu Sans"/>
              </a:rPr>
              <a:t>Le plan national d’adaptation au changement climatique doit permettre de renforcer la résilience de la forêt pour lui </a:t>
            </a:r>
            <a:r>
              <a:rPr lang="fr-FR" sz="2000" b="0" strike="noStrike" spc="-1" dirty="0" smtClean="0">
                <a:solidFill>
                  <a:srgbClr val="000000"/>
                </a:solidFill>
                <a:latin typeface="Arial"/>
                <a:ea typeface="DejaVu Sans"/>
              </a:rPr>
              <a:t>permettre </a:t>
            </a:r>
            <a:r>
              <a:rPr lang="fr-FR" sz="2000" b="0" strike="noStrike" spc="-1" dirty="0">
                <a:solidFill>
                  <a:srgbClr val="000000"/>
                </a:solidFill>
                <a:latin typeface="Arial"/>
                <a:ea typeface="DejaVu Sans"/>
              </a:rPr>
              <a:t>de s’adapter au changement climatique. </a:t>
            </a:r>
            <a:r>
              <a:rPr lang="fr-FR" sz="2000" b="0" strike="noStrike" spc="-1" dirty="0" smtClean="0">
                <a:solidFill>
                  <a:srgbClr val="000000"/>
                </a:solidFill>
                <a:latin typeface="Arial"/>
                <a:ea typeface="DejaVu Sans"/>
              </a:rPr>
              <a:t>La forêt est particulièrement vuln</a:t>
            </a:r>
            <a:r>
              <a:rPr lang="fr-FR" sz="2000" spc="-1" dirty="0" smtClean="0">
                <a:solidFill>
                  <a:srgbClr val="000000"/>
                </a:solidFill>
                <a:latin typeface="Arial"/>
                <a:ea typeface="DejaVu Sans"/>
              </a:rPr>
              <a:t>érable. Or, elle permet :</a:t>
            </a:r>
            <a:endParaRPr lang="fr-FR" sz="2000" b="0" strike="noStrike" spc="-1" dirty="0">
              <a:latin typeface="Arial"/>
            </a:endParaRPr>
          </a:p>
          <a:p>
            <a:pPr>
              <a:lnSpc>
                <a:spcPct val="100000"/>
              </a:lnSpc>
            </a:pPr>
            <a:r>
              <a:rPr lang="fr-FR" sz="2000" b="0" strike="noStrike" spc="-1" dirty="0" smtClean="0">
                <a:solidFill>
                  <a:srgbClr val="000000"/>
                </a:solidFill>
                <a:latin typeface="Arial"/>
                <a:ea typeface="DejaVu Sans"/>
              </a:rPr>
              <a:t>* </a:t>
            </a:r>
            <a:r>
              <a:rPr lang="fr-FR" sz="2000" b="0" strike="noStrike" spc="-1" dirty="0">
                <a:solidFill>
                  <a:srgbClr val="000000"/>
                </a:solidFill>
                <a:latin typeface="Arial"/>
                <a:ea typeface="DejaVu Sans"/>
              </a:rPr>
              <a:t>de préserver les écosystèmes ;</a:t>
            </a:r>
            <a:endParaRPr lang="fr-FR" sz="2000" b="0" strike="noStrike" spc="-1" dirty="0">
              <a:latin typeface="Arial"/>
            </a:endParaRPr>
          </a:p>
          <a:p>
            <a:pPr>
              <a:lnSpc>
                <a:spcPct val="100000"/>
              </a:lnSpc>
            </a:pPr>
            <a:r>
              <a:rPr lang="fr-FR" sz="2000" b="0" strike="noStrike" spc="-1" dirty="0">
                <a:solidFill>
                  <a:srgbClr val="000000"/>
                </a:solidFill>
                <a:latin typeface="Arial"/>
                <a:ea typeface="DejaVu Sans"/>
              </a:rPr>
              <a:t>* de séquestrer du carbone atmosphérique ;</a:t>
            </a:r>
            <a:endParaRPr lang="fr-FR" sz="2000" b="0" strike="noStrike" spc="-1" dirty="0">
              <a:latin typeface="Arial"/>
            </a:endParaRPr>
          </a:p>
          <a:p>
            <a:pPr>
              <a:lnSpc>
                <a:spcPct val="100000"/>
              </a:lnSpc>
            </a:pPr>
            <a:r>
              <a:rPr lang="fr-FR" sz="2000" b="0" strike="noStrike" spc="-1" dirty="0">
                <a:solidFill>
                  <a:srgbClr val="000000"/>
                </a:solidFill>
                <a:latin typeface="Arial"/>
                <a:ea typeface="DejaVu Sans"/>
              </a:rPr>
              <a:t>* la production de </a:t>
            </a:r>
            <a:r>
              <a:rPr lang="fr-FR" sz="2000" b="0" strike="noStrike" spc="-1" dirty="0" smtClean="0">
                <a:solidFill>
                  <a:srgbClr val="000000"/>
                </a:solidFill>
                <a:latin typeface="Arial"/>
                <a:ea typeface="DejaVu Sans"/>
              </a:rPr>
              <a:t>bois;</a:t>
            </a:r>
            <a:endParaRPr lang="fr-FR" sz="2000" b="0" strike="noStrike" spc="-1" dirty="0">
              <a:latin typeface="Arial"/>
            </a:endParaRPr>
          </a:p>
          <a:p>
            <a:pPr>
              <a:lnSpc>
                <a:spcPct val="100000"/>
              </a:lnSpc>
            </a:pPr>
            <a:r>
              <a:rPr lang="fr-FR" sz="2000" b="0" strike="noStrike" spc="-1" dirty="0">
                <a:solidFill>
                  <a:srgbClr val="000000"/>
                </a:solidFill>
                <a:latin typeface="Arial"/>
                <a:ea typeface="DejaVu Sans"/>
              </a:rPr>
              <a:t>* de lutter contre les inondations, les ruissellements et l’érosions des sols ;</a:t>
            </a:r>
            <a:endParaRPr lang="fr-FR" sz="2000" b="0" strike="noStrike" spc="-1" dirty="0">
              <a:latin typeface="Arial"/>
            </a:endParaRPr>
          </a:p>
          <a:p>
            <a:pPr>
              <a:lnSpc>
                <a:spcPct val="100000"/>
              </a:lnSpc>
            </a:pPr>
            <a:r>
              <a:rPr lang="fr-FR" sz="2000" b="0" strike="noStrike" spc="-1" dirty="0">
                <a:solidFill>
                  <a:srgbClr val="000000"/>
                </a:solidFill>
                <a:latin typeface="Arial"/>
                <a:ea typeface="DejaVu Sans"/>
              </a:rPr>
              <a:t> </a:t>
            </a:r>
            <a:endParaRPr lang="fr-FR" sz="2000" b="0" strike="noStrike" spc="-1" dirty="0">
              <a:latin typeface="Arial"/>
            </a:endParaRPr>
          </a:p>
          <a:p>
            <a:pPr>
              <a:lnSpc>
                <a:spcPct val="100000"/>
              </a:lnSpc>
            </a:pPr>
            <a:r>
              <a:rPr lang="fr-FR" sz="2000" b="0" strike="noStrike" spc="-1" dirty="0">
                <a:solidFill>
                  <a:srgbClr val="000000"/>
                </a:solidFill>
                <a:latin typeface="Arial"/>
                <a:ea typeface="DejaVu Sans"/>
              </a:rPr>
              <a:t>L’enjeu est également d’avoir une gestion durable de cette ressource </a:t>
            </a:r>
            <a:r>
              <a:rPr lang="fr-FR" sz="2000" b="0" strike="noStrike" spc="-1" dirty="0" smtClean="0">
                <a:solidFill>
                  <a:srgbClr val="000000"/>
                </a:solidFill>
                <a:latin typeface="Arial"/>
                <a:ea typeface="DejaVu Sans"/>
              </a:rPr>
              <a:t>pour que </a:t>
            </a:r>
            <a:r>
              <a:rPr lang="fr-FR" sz="2000" b="0" strike="noStrike" spc="-1" dirty="0">
                <a:solidFill>
                  <a:srgbClr val="000000"/>
                </a:solidFill>
                <a:latin typeface="Arial"/>
                <a:ea typeface="DejaVu Sans"/>
              </a:rPr>
              <a:t>la forêt s’adapte au changement climatique. En effet,1 m3 de bois exploité stocke l’équivalent d’une tonne de CO2. </a:t>
            </a:r>
            <a:r>
              <a:rPr lang="fr-FR" sz="2000" b="0" strike="noStrike" spc="-1" dirty="0" smtClean="0">
                <a:solidFill>
                  <a:srgbClr val="000000"/>
                </a:solidFill>
                <a:uFillTx/>
                <a:latin typeface="Arial"/>
                <a:ea typeface="DejaVu Sans"/>
              </a:rPr>
              <a:t>La </a:t>
            </a:r>
            <a:r>
              <a:rPr lang="fr-FR" sz="2000" b="0" strike="noStrike" spc="-1" dirty="0">
                <a:solidFill>
                  <a:srgbClr val="000000"/>
                </a:solidFill>
                <a:uFillTx/>
                <a:latin typeface="Arial"/>
                <a:ea typeface="DejaVu Sans"/>
              </a:rPr>
              <a:t>construction bois </a:t>
            </a:r>
            <a:r>
              <a:rPr lang="fr-FR" sz="2000" b="0" strike="noStrike" spc="-1" dirty="0" smtClean="0">
                <a:solidFill>
                  <a:srgbClr val="000000"/>
                </a:solidFill>
                <a:uFillTx/>
                <a:latin typeface="Arial"/>
                <a:ea typeface="DejaVu Sans"/>
              </a:rPr>
              <a:t>constitue une opportunité et elle est fortement </a:t>
            </a:r>
            <a:r>
              <a:rPr lang="fr-FR" sz="2000" b="0" strike="noStrike" spc="-1" dirty="0">
                <a:solidFill>
                  <a:srgbClr val="000000"/>
                </a:solidFill>
                <a:uFillTx/>
                <a:latin typeface="Arial"/>
                <a:ea typeface="DejaVu Sans"/>
              </a:rPr>
              <a:t>encouragée par les pouvoir publics </a:t>
            </a:r>
            <a:r>
              <a:rPr lang="fr-FR" sz="2000" b="0" strike="noStrike" spc="-1" dirty="0" smtClean="0">
                <a:solidFill>
                  <a:srgbClr val="000000"/>
                </a:solidFill>
                <a:uFillTx/>
                <a:latin typeface="Arial"/>
                <a:ea typeface="DejaVu Sans"/>
              </a:rPr>
              <a:t>français.</a:t>
            </a:r>
            <a:endParaRPr lang="fr-FR" sz="2000" b="0" strike="noStrike" spc="-1" dirty="0">
              <a:latin typeface="Arial"/>
            </a:endParaRPr>
          </a:p>
        </p:txBody>
      </p:sp>
      <p:sp>
        <p:nvSpPr>
          <p:cNvPr id="148" name="CustomShape 3"/>
          <p:cNvSpPr/>
          <p:nvPr/>
        </p:nvSpPr>
        <p:spPr>
          <a:xfrm>
            <a:off x="1080000" y="905400"/>
            <a:ext cx="8037720" cy="46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93000"/>
              </a:lnSpc>
            </a:pPr>
            <a:r>
              <a:rPr lang="fr-FR" sz="2400" b="1" strike="noStrike" spc="-1">
                <a:solidFill>
                  <a:srgbClr val="CC3300"/>
                </a:solidFill>
                <a:latin typeface="Calibri"/>
                <a:ea typeface="DejaVu Sans"/>
              </a:rPr>
              <a:t>Plan national d’adaptation au changement climatique</a:t>
            </a:r>
            <a:endParaRPr lang="fr-FR" sz="2400" b="0" strike="noStrike" spc="-1">
              <a:latin typeface="Arial"/>
            </a:endParaRPr>
          </a:p>
          <a:p>
            <a:pPr algn="ctr">
              <a:lnSpc>
                <a:spcPct val="93000"/>
              </a:lnSpc>
            </a:pPr>
            <a:r>
              <a:rPr lang="fr-FR" sz="2400" b="1" strike="noStrike" spc="-1">
                <a:solidFill>
                  <a:srgbClr val="CC3300"/>
                </a:solidFill>
                <a:latin typeface="Calibri"/>
                <a:ea typeface="DejaVu Sans"/>
              </a:rPr>
              <a:t>2018-2022</a:t>
            </a:r>
            <a:endParaRPr lang="fr-FR" sz="2400" b="0" strike="noStrike" spc="-1">
              <a:latin typeface="Arial"/>
            </a:endParaRPr>
          </a:p>
        </p:txBody>
      </p:sp>
      <p:pic>
        <p:nvPicPr>
          <p:cNvPr id="149" name="Image 148"/>
          <p:cNvPicPr/>
          <p:nvPr/>
        </p:nvPicPr>
        <p:blipFill>
          <a:blip r:embed="rId2"/>
          <a:stretch/>
        </p:blipFill>
        <p:spPr>
          <a:xfrm>
            <a:off x="71640" y="6090120"/>
            <a:ext cx="10080000" cy="893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ustomShape 1"/>
          <p:cNvSpPr/>
          <p:nvPr/>
        </p:nvSpPr>
        <p:spPr>
          <a:xfrm>
            <a:off x="504000" y="301320"/>
            <a:ext cx="8783280" cy="921960"/>
          </a:xfrm>
          <a:prstGeom prst="rect">
            <a:avLst/>
          </a:prstGeom>
          <a:noFill/>
          <a:ln>
            <a:noFill/>
          </a:ln>
        </p:spPr>
        <p:style>
          <a:lnRef idx="0">
            <a:scrgbClr r="0" g="0" b="0"/>
          </a:lnRef>
          <a:fillRef idx="0">
            <a:scrgbClr r="0" g="0" b="0"/>
          </a:fillRef>
          <a:effectRef idx="0">
            <a:scrgbClr r="0" g="0" b="0"/>
          </a:effectRef>
          <a:fontRef idx="minor"/>
        </p:style>
      </p:sp>
      <p:sp>
        <p:nvSpPr>
          <p:cNvPr id="151" name="CustomShape 2"/>
          <p:cNvSpPr/>
          <p:nvPr/>
        </p:nvSpPr>
        <p:spPr>
          <a:xfrm>
            <a:off x="504000" y="1768680"/>
            <a:ext cx="9071280" cy="43833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fr-FR" sz="2000" b="0" strike="noStrike" spc="-1" dirty="0">
                <a:solidFill>
                  <a:srgbClr val="000000"/>
                </a:solidFill>
                <a:latin typeface="Arial"/>
                <a:ea typeface="DejaVu Sans"/>
              </a:rPr>
              <a:t>Le plan d’action interministériel forêt-bois « </a:t>
            </a:r>
            <a:r>
              <a:rPr lang="fr-FR" sz="2000" b="0" i="1" strike="noStrike" spc="-1" dirty="0">
                <a:solidFill>
                  <a:srgbClr val="000000"/>
                </a:solidFill>
                <a:latin typeface="Arial"/>
                <a:ea typeface="DejaVu Sans"/>
              </a:rPr>
              <a:t>la filière forêt-bois au service de l’emploi dans les territoires et d’une économie </a:t>
            </a:r>
            <a:r>
              <a:rPr lang="fr-FR" sz="2000" b="0" i="1" strike="noStrike" spc="-1" dirty="0" err="1">
                <a:solidFill>
                  <a:srgbClr val="000000"/>
                </a:solidFill>
                <a:latin typeface="Arial"/>
                <a:ea typeface="DejaVu Sans"/>
              </a:rPr>
              <a:t>décarbonée</a:t>
            </a:r>
            <a:r>
              <a:rPr lang="fr-FR" sz="2000" b="0" strike="noStrike" spc="-1" dirty="0">
                <a:solidFill>
                  <a:srgbClr val="000000"/>
                </a:solidFill>
                <a:latin typeface="Arial"/>
                <a:ea typeface="DejaVu Sans"/>
              </a:rPr>
              <a:t> » </a:t>
            </a:r>
            <a:r>
              <a:rPr lang="fr-FR" sz="2000" b="0" strike="noStrike" spc="-1" dirty="0" smtClean="0">
                <a:solidFill>
                  <a:srgbClr val="000000"/>
                </a:solidFill>
                <a:latin typeface="Arial"/>
                <a:ea typeface="DejaVu Sans"/>
              </a:rPr>
              <a:t>annoncé </a:t>
            </a:r>
            <a:r>
              <a:rPr lang="fr-FR" sz="2000" b="0" strike="noStrike" spc="-1" dirty="0">
                <a:solidFill>
                  <a:srgbClr val="000000"/>
                </a:solidFill>
                <a:latin typeface="Arial"/>
                <a:ea typeface="DejaVu Sans"/>
              </a:rPr>
              <a:t>le 16 novembre 2018 </a:t>
            </a:r>
            <a:r>
              <a:rPr lang="fr-FR" sz="2000" b="0" strike="noStrike" spc="-1" dirty="0" smtClean="0">
                <a:solidFill>
                  <a:srgbClr val="000000"/>
                </a:solidFill>
                <a:latin typeface="Arial"/>
                <a:ea typeface="DejaVu Sans"/>
              </a:rPr>
              <a:t>par 4 ministres contient </a:t>
            </a:r>
            <a:r>
              <a:rPr lang="fr-FR" sz="2000" b="0" strike="noStrike" spc="-1" dirty="0">
                <a:solidFill>
                  <a:srgbClr val="000000"/>
                </a:solidFill>
                <a:latin typeface="Arial"/>
                <a:ea typeface="DejaVu Sans"/>
              </a:rPr>
              <a:t>des mesures de politique nationale </a:t>
            </a:r>
            <a:r>
              <a:rPr lang="fr-FR" sz="2000" spc="-1" dirty="0">
                <a:solidFill>
                  <a:srgbClr val="000000"/>
                </a:solidFill>
              </a:rPr>
              <a:t>fortes, notamment </a:t>
            </a:r>
            <a:r>
              <a:rPr lang="fr-FR" sz="2000" b="0" strike="noStrike" spc="-1" dirty="0">
                <a:solidFill>
                  <a:srgbClr val="000000"/>
                </a:solidFill>
                <a:latin typeface="Arial"/>
                <a:ea typeface="DejaVu Sans"/>
              </a:rPr>
              <a:t>en faveur du bois </a:t>
            </a:r>
            <a:r>
              <a:rPr lang="fr-FR" sz="2000" b="0" strike="noStrike" spc="-1" dirty="0" smtClean="0">
                <a:solidFill>
                  <a:srgbClr val="000000"/>
                </a:solidFill>
                <a:latin typeface="Arial"/>
                <a:ea typeface="DejaVu Sans"/>
              </a:rPr>
              <a:t>construction</a:t>
            </a:r>
            <a:r>
              <a:rPr lang="fr-FR" sz="2000" b="0" strike="noStrike" spc="-1" dirty="0">
                <a:solidFill>
                  <a:srgbClr val="000000"/>
                </a:solidFill>
                <a:latin typeface="Arial"/>
                <a:ea typeface="DejaVu Sans"/>
              </a:rPr>
              <a:t> :</a:t>
            </a:r>
            <a:endParaRPr lang="fr-FR" sz="2000" b="0" strike="noStrike" spc="-1" dirty="0">
              <a:latin typeface="Arial"/>
            </a:endParaRPr>
          </a:p>
          <a:p>
            <a:pPr marL="864000" lvl="3" indent="-216000">
              <a:buClr>
                <a:srgbClr val="000000"/>
              </a:buClr>
              <a:buSzPct val="45000"/>
              <a:buFont typeface="Wingdings" charset="2"/>
              <a:buChar char=""/>
            </a:pPr>
            <a:r>
              <a:rPr lang="fr-FR" sz="1800" b="0" strike="noStrike" spc="-1" dirty="0">
                <a:solidFill>
                  <a:srgbClr val="000000"/>
                </a:solidFill>
                <a:latin typeface="Arial"/>
                <a:ea typeface="DejaVu Sans"/>
              </a:rPr>
              <a:t>Atteindre 10 % des surfaces de plancher en construction bois, globalement sur l’ensemble des Établissements publics administratifs d’ici 2022, ce qui représente 50 000 m² par an dans les bâtiments de logements, bureaux et commerces</a:t>
            </a:r>
            <a:r>
              <a:rPr lang="fr-FR" sz="900" b="0" strike="noStrike" spc="-1" dirty="0">
                <a:solidFill>
                  <a:srgbClr val="000000"/>
                </a:solidFill>
                <a:latin typeface="Open Sans;Open Sans"/>
                <a:ea typeface="Open Sans;Open Sans"/>
              </a:rPr>
              <a:t> </a:t>
            </a:r>
            <a:r>
              <a:rPr lang="fr-FR" sz="1800" b="0" strike="noStrike" spc="-1" dirty="0">
                <a:solidFill>
                  <a:srgbClr val="000000"/>
                </a:solidFill>
                <a:latin typeface="Arial"/>
                <a:ea typeface="DejaVu Sans"/>
              </a:rPr>
              <a:t>;</a:t>
            </a:r>
            <a:endParaRPr lang="fr-FR" sz="1800" b="0" strike="noStrike" spc="-1" dirty="0">
              <a:latin typeface="Arial"/>
            </a:endParaRPr>
          </a:p>
          <a:p>
            <a:endParaRPr lang="fr-FR" sz="1800" b="0" strike="noStrike" spc="-1" dirty="0">
              <a:latin typeface="Arial"/>
            </a:endParaRPr>
          </a:p>
          <a:p>
            <a:pPr marL="864000" lvl="3" indent="-215640">
              <a:lnSpc>
                <a:spcPct val="100000"/>
              </a:lnSpc>
              <a:buClr>
                <a:srgbClr val="000000"/>
              </a:buClr>
              <a:buSzPct val="45000"/>
              <a:buFont typeface="Wingdings" charset="2"/>
              <a:buChar char=""/>
            </a:pPr>
            <a:r>
              <a:rPr lang="fr-FR" sz="1800" b="0" strike="noStrike" spc="-1" dirty="0">
                <a:solidFill>
                  <a:srgbClr val="000000"/>
                </a:solidFill>
                <a:latin typeface="Arial"/>
                <a:ea typeface="DejaVu Sans"/>
              </a:rPr>
              <a:t>Mettre en place une évaluation environnementale des constructions neuves de l’État et de ses </a:t>
            </a:r>
            <a:r>
              <a:rPr lang="fr-FR" sz="1800" b="0" strike="noStrike" spc="-1" dirty="0" smtClean="0">
                <a:solidFill>
                  <a:srgbClr val="000000"/>
                </a:solidFill>
                <a:latin typeface="Arial"/>
                <a:ea typeface="DejaVu Sans"/>
              </a:rPr>
              <a:t>opérateurs, pour développer la pratique de l’analyse </a:t>
            </a:r>
            <a:r>
              <a:rPr lang="fr-FR" sz="1800" b="0" strike="noStrike" spc="-1" dirty="0">
                <a:solidFill>
                  <a:srgbClr val="000000"/>
                </a:solidFill>
                <a:latin typeface="Arial"/>
                <a:ea typeface="DejaVu Sans"/>
              </a:rPr>
              <a:t>en cycle de vie </a:t>
            </a:r>
            <a:r>
              <a:rPr lang="fr-FR" spc="-1" dirty="0" smtClean="0">
                <a:solidFill>
                  <a:srgbClr val="000000"/>
                </a:solidFill>
                <a:latin typeface="Arial"/>
                <a:ea typeface="DejaVu Sans"/>
              </a:rPr>
              <a:t>;</a:t>
            </a:r>
          </a:p>
          <a:p>
            <a:pPr marL="648360" lvl="3">
              <a:lnSpc>
                <a:spcPct val="100000"/>
              </a:lnSpc>
              <a:buClr>
                <a:srgbClr val="000000"/>
              </a:buClr>
              <a:buSzPct val="45000"/>
            </a:pPr>
            <a:endParaRPr lang="fr-FR" sz="1800" b="0" strike="noStrike" spc="-1" dirty="0">
              <a:latin typeface="Arial"/>
            </a:endParaRPr>
          </a:p>
          <a:p>
            <a:pPr marL="864000" lvl="3" indent="-215640">
              <a:lnSpc>
                <a:spcPct val="100000"/>
              </a:lnSpc>
              <a:buClr>
                <a:srgbClr val="000000"/>
              </a:buClr>
              <a:buSzPct val="45000"/>
              <a:buFont typeface="Wingdings" charset="2"/>
              <a:buChar char=""/>
            </a:pPr>
            <a:r>
              <a:rPr lang="fr-FR" sz="1800" b="0" strike="noStrike" spc="-1" dirty="0">
                <a:solidFill>
                  <a:srgbClr val="000000"/>
                </a:solidFill>
                <a:latin typeface="Arial"/>
                <a:ea typeface="DejaVu Sans"/>
              </a:rPr>
              <a:t>Mettre en œuvre les mesures de la loi sur Evolution du logement, de l'aménagement et du </a:t>
            </a:r>
            <a:r>
              <a:rPr lang="fr-FR" sz="1800" b="0" strike="noStrike" spc="-1" dirty="0" smtClean="0">
                <a:solidFill>
                  <a:srgbClr val="000000"/>
                </a:solidFill>
                <a:latin typeface="Arial"/>
                <a:ea typeface="DejaVu Sans"/>
              </a:rPr>
              <a:t>numérique (Elan).</a:t>
            </a:r>
            <a:endParaRPr lang="fr-FR" sz="1800" b="0" strike="noStrike" spc="-1" dirty="0">
              <a:latin typeface="Arial"/>
            </a:endParaRPr>
          </a:p>
        </p:txBody>
      </p:sp>
      <p:sp>
        <p:nvSpPr>
          <p:cNvPr id="152" name="CustomShape 3"/>
          <p:cNvSpPr/>
          <p:nvPr/>
        </p:nvSpPr>
        <p:spPr>
          <a:xfrm>
            <a:off x="1080000" y="905400"/>
            <a:ext cx="8037720" cy="46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3000"/>
              </a:lnSpc>
            </a:pPr>
            <a:r>
              <a:rPr lang="fr-FR" sz="2400" b="1" strike="noStrike" spc="-1">
                <a:solidFill>
                  <a:srgbClr val="CC3300"/>
                </a:solidFill>
                <a:latin typeface="Calibri"/>
                <a:ea typeface="DejaVu Sans"/>
              </a:rPr>
              <a:t>Politiques françaises publiques en faveur du bois construction </a:t>
            </a:r>
            <a:endParaRPr lang="fr-FR" sz="2400" b="0" strike="noStrike" spc="-1">
              <a:latin typeface="Arial"/>
            </a:endParaRPr>
          </a:p>
        </p:txBody>
      </p:sp>
      <p:pic>
        <p:nvPicPr>
          <p:cNvPr id="153" name="Image 152"/>
          <p:cNvPicPr/>
          <p:nvPr/>
        </p:nvPicPr>
        <p:blipFill>
          <a:blip r:embed="rId2"/>
          <a:stretch/>
        </p:blipFill>
        <p:spPr>
          <a:xfrm>
            <a:off x="71640" y="6090120"/>
            <a:ext cx="10080000" cy="893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 name="CustomShape 1"/>
          <p:cNvSpPr/>
          <p:nvPr/>
        </p:nvSpPr>
        <p:spPr>
          <a:xfrm>
            <a:off x="485640" y="4997520"/>
            <a:ext cx="10169280" cy="4109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55" name="Line 2"/>
          <p:cNvSpPr/>
          <p:nvPr/>
        </p:nvSpPr>
        <p:spPr>
          <a:xfrm>
            <a:off x="431640" y="900000"/>
            <a:ext cx="921708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156" name="CustomShape 3"/>
          <p:cNvSpPr/>
          <p:nvPr/>
        </p:nvSpPr>
        <p:spPr>
          <a:xfrm>
            <a:off x="502200" y="109440"/>
            <a:ext cx="9072360" cy="1257120"/>
          </a:xfrm>
          <a:prstGeom prst="rect">
            <a:avLst/>
          </a:prstGeom>
          <a:noFill/>
          <a:ln>
            <a:noFill/>
          </a:ln>
        </p:spPr>
        <p:style>
          <a:lnRef idx="0">
            <a:scrgbClr r="0" g="0" b="0"/>
          </a:lnRef>
          <a:fillRef idx="0">
            <a:scrgbClr r="0" g="0" b="0"/>
          </a:fillRef>
          <a:effectRef idx="0">
            <a:scrgbClr r="0" g="0" b="0"/>
          </a:effectRef>
          <a:fontRef idx="minor"/>
        </p:style>
        <p:txBody>
          <a:bodyPr lIns="100800" tIns="50400" rIns="100800" bIns="50400" anchor="ctr"/>
          <a:lstStyle/>
          <a:p>
            <a:pPr>
              <a:lnSpc>
                <a:spcPct val="93000"/>
              </a:lnSpc>
            </a:pPr>
            <a:r>
              <a:rPr lang="fr-FR" sz="2400" b="1" strike="noStrike" spc="-1">
                <a:solidFill>
                  <a:srgbClr val="CC3300"/>
                </a:solidFill>
                <a:latin typeface="Calibri"/>
                <a:ea typeface="DejaVu Sans"/>
              </a:rPr>
              <a:t>Politiques françaises publiques en faveur du bois construction </a:t>
            </a:r>
            <a:endParaRPr lang="fr-FR" sz="2400" b="0" strike="noStrike" spc="-1">
              <a:latin typeface="Arial"/>
            </a:endParaRPr>
          </a:p>
        </p:txBody>
      </p:sp>
      <p:sp>
        <p:nvSpPr>
          <p:cNvPr id="157" name="CustomShape 4"/>
          <p:cNvSpPr/>
          <p:nvPr/>
        </p:nvSpPr>
        <p:spPr>
          <a:xfrm>
            <a:off x="360360" y="1224000"/>
            <a:ext cx="9574200" cy="460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720" indent="-338040" algn="just">
              <a:lnSpc>
                <a:spcPct val="100000"/>
              </a:lnSpc>
            </a:pPr>
            <a:endParaRPr lang="fr-FR" sz="1800" b="0" strike="noStrike" spc="-1" dirty="0">
              <a:latin typeface="Arial"/>
            </a:endParaRPr>
          </a:p>
          <a:p>
            <a:r>
              <a:rPr lang="fr-FR" sz="2000" b="1" strike="noStrike" spc="-1" dirty="0">
                <a:solidFill>
                  <a:srgbClr val="000000"/>
                </a:solidFill>
                <a:latin typeface="Arial"/>
                <a:ea typeface="DejaVu Sans"/>
              </a:rPr>
              <a:t>Contexte :</a:t>
            </a:r>
            <a:r>
              <a:rPr lang="fr-FR" sz="2000" b="0" strike="noStrike" spc="-1" dirty="0">
                <a:solidFill>
                  <a:srgbClr val="000000"/>
                </a:solidFill>
                <a:latin typeface="Arial"/>
                <a:ea typeface="DejaVu Sans"/>
              </a:rPr>
              <a:t> Stratégies Nationales Bas Carbone et Mobilisation de la Biomasse,  disponibilité importante d’une ressource en feuillus sur le territoire, une filière </a:t>
            </a:r>
            <a:r>
              <a:rPr lang="fr-FR" sz="2000" b="0" strike="noStrike" spc="-1" dirty="0" smtClean="0">
                <a:solidFill>
                  <a:srgbClr val="000000"/>
                </a:solidFill>
                <a:latin typeface="Arial"/>
                <a:ea typeface="DejaVu Sans"/>
              </a:rPr>
              <a:t>partagée entre </a:t>
            </a:r>
            <a:r>
              <a:rPr lang="fr-FR" sz="2000" b="0" strike="noStrike" spc="-1" dirty="0">
                <a:solidFill>
                  <a:srgbClr val="000000"/>
                </a:solidFill>
                <a:latin typeface="Arial"/>
                <a:ea typeface="DejaVu Sans"/>
              </a:rPr>
              <a:t>l’amont (exploitation) et l’aval (aménagement, bois de chauffage, bois construction)</a:t>
            </a:r>
            <a:endParaRPr lang="fr-FR" sz="2000" b="0" strike="noStrike" spc="-1" dirty="0">
              <a:latin typeface="Arial"/>
            </a:endParaRPr>
          </a:p>
          <a:p>
            <a:endParaRPr lang="fr-FR" sz="2000" b="0" strike="noStrike" spc="-1" dirty="0">
              <a:latin typeface="Arial"/>
            </a:endParaRPr>
          </a:p>
          <a:p>
            <a:r>
              <a:rPr lang="fr-FR" sz="2000" b="0" strike="noStrike" spc="-1" dirty="0">
                <a:solidFill>
                  <a:srgbClr val="000000"/>
                </a:solidFill>
                <a:latin typeface="Arial"/>
                <a:ea typeface="DejaVu Sans"/>
              </a:rPr>
              <a:t>La construction bois peine à se massifier et a même perdu depuis quelques années des parts de marché dans certains secteurs (ex. la maison individuelle).</a:t>
            </a:r>
            <a:endParaRPr lang="fr-FR" sz="2000" b="0" strike="noStrike" spc="-1" dirty="0">
              <a:latin typeface="Arial"/>
            </a:endParaRPr>
          </a:p>
          <a:p>
            <a:endParaRPr lang="fr-FR" sz="2000" b="0" strike="noStrike" spc="-1" dirty="0">
              <a:latin typeface="Arial"/>
            </a:endParaRPr>
          </a:p>
          <a:p>
            <a:r>
              <a:rPr lang="fr-FR" sz="2000" b="0" strike="noStrike" spc="-1" dirty="0">
                <a:solidFill>
                  <a:srgbClr val="000000"/>
                </a:solidFill>
                <a:latin typeface="Arial"/>
                <a:ea typeface="DejaVu Sans"/>
              </a:rPr>
              <a:t>La future réglementation française (RE2020) vise à </a:t>
            </a:r>
            <a:r>
              <a:rPr lang="fr-FR" sz="2000" b="0" strike="noStrike" spc="-1" dirty="0" smtClean="0">
                <a:solidFill>
                  <a:srgbClr val="000000"/>
                </a:solidFill>
                <a:latin typeface="Arial"/>
                <a:ea typeface="DejaVu Sans"/>
              </a:rPr>
              <a:t>développer l’usage du bois en construction ce qui constitue un projet moteur pour l’ensemble de la filière.</a:t>
            </a:r>
            <a:endParaRPr lang="fr-FR" sz="2000" b="0" strike="noStrike" spc="-1" dirty="0">
              <a:latin typeface="Arial"/>
            </a:endParaRPr>
          </a:p>
          <a:p>
            <a:r>
              <a:rPr lang="fr-FR" sz="2000" b="0" strike="noStrike" spc="-1" dirty="0">
                <a:solidFill>
                  <a:srgbClr val="000000"/>
                </a:solidFill>
                <a:latin typeface="Arial"/>
                <a:ea typeface="DejaVu Sans"/>
              </a:rPr>
              <a:t>	</a:t>
            </a:r>
            <a:endParaRPr lang="fr-FR" sz="2000" b="0" strike="noStrike" spc="-1" dirty="0">
              <a:latin typeface="Arial"/>
            </a:endParaRPr>
          </a:p>
          <a:p>
            <a:endParaRPr lang="fr-FR" sz="2000" b="0" strike="noStrike" spc="-1" dirty="0">
              <a:latin typeface="Arial"/>
            </a:endParaRPr>
          </a:p>
          <a:p>
            <a:endParaRPr lang="fr-FR" sz="2000" b="0" strike="noStrike" spc="-1" dirty="0">
              <a:latin typeface="Arial"/>
            </a:endParaRPr>
          </a:p>
          <a:p>
            <a:endParaRPr lang="fr-FR" sz="2000" b="0" strike="noStrike" spc="-1" dirty="0">
              <a:latin typeface="Arial"/>
            </a:endParaRPr>
          </a:p>
          <a:p>
            <a:pPr marL="342720" indent="-338040" algn="just">
              <a:lnSpc>
                <a:spcPct val="100000"/>
              </a:lnSpc>
            </a:pPr>
            <a:endParaRPr lang="fr-FR" sz="2000" b="0" strike="noStrike" spc="-1" dirty="0">
              <a:latin typeface="Arial"/>
            </a:endParaRPr>
          </a:p>
        </p:txBody>
      </p:sp>
      <p:pic>
        <p:nvPicPr>
          <p:cNvPr id="158" name="Image 157"/>
          <p:cNvPicPr/>
          <p:nvPr/>
        </p:nvPicPr>
        <p:blipFill>
          <a:blip r:embed="rId3"/>
          <a:stretch/>
        </p:blipFill>
        <p:spPr>
          <a:xfrm>
            <a:off x="144000" y="6104160"/>
            <a:ext cx="9862200" cy="824400"/>
          </a:xfrm>
          <a:prstGeom prst="rect">
            <a:avLst/>
          </a:prstGeom>
          <a:ln>
            <a:noFill/>
          </a:ln>
        </p:spPr>
      </p:pic>
      <p:pic>
        <p:nvPicPr>
          <p:cNvPr id="159" name="Image 158"/>
          <p:cNvPicPr/>
          <p:nvPr/>
        </p:nvPicPr>
        <p:blipFill>
          <a:blip r:embed="rId4"/>
          <a:stretch/>
        </p:blipFill>
        <p:spPr>
          <a:xfrm>
            <a:off x="0" y="6035040"/>
            <a:ext cx="10080000" cy="893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 name="CustomShape 1"/>
          <p:cNvSpPr/>
          <p:nvPr/>
        </p:nvSpPr>
        <p:spPr>
          <a:xfrm>
            <a:off x="485640" y="4997520"/>
            <a:ext cx="10169280" cy="4109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61" name="Line 2"/>
          <p:cNvSpPr/>
          <p:nvPr/>
        </p:nvSpPr>
        <p:spPr>
          <a:xfrm>
            <a:off x="431640" y="900000"/>
            <a:ext cx="921708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162" name="CustomShape 3"/>
          <p:cNvSpPr/>
          <p:nvPr/>
        </p:nvSpPr>
        <p:spPr>
          <a:xfrm>
            <a:off x="502200" y="109440"/>
            <a:ext cx="9072360" cy="1257120"/>
          </a:xfrm>
          <a:prstGeom prst="rect">
            <a:avLst/>
          </a:prstGeom>
          <a:noFill/>
          <a:ln>
            <a:noFill/>
          </a:ln>
        </p:spPr>
        <p:style>
          <a:lnRef idx="0">
            <a:scrgbClr r="0" g="0" b="0"/>
          </a:lnRef>
          <a:fillRef idx="0">
            <a:scrgbClr r="0" g="0" b="0"/>
          </a:fillRef>
          <a:effectRef idx="0">
            <a:scrgbClr r="0" g="0" b="0"/>
          </a:effectRef>
          <a:fontRef idx="minor"/>
        </p:style>
        <p:txBody>
          <a:bodyPr lIns="100800" tIns="50400" rIns="100800" bIns="50400" anchor="ctr"/>
          <a:lstStyle/>
          <a:p>
            <a:pPr>
              <a:lnSpc>
                <a:spcPct val="93000"/>
              </a:lnSpc>
            </a:pPr>
            <a:r>
              <a:rPr lang="fr-FR" sz="2400" b="1" strike="noStrike" spc="-1">
                <a:solidFill>
                  <a:srgbClr val="CC3300"/>
                </a:solidFill>
                <a:latin typeface="Calibri"/>
                <a:ea typeface="DejaVu Sans"/>
              </a:rPr>
              <a:t>Politiques françaises publiques en faveur du bois construction </a:t>
            </a:r>
            <a:endParaRPr lang="fr-FR" sz="2400" b="0" strike="noStrike" spc="-1">
              <a:latin typeface="Arial"/>
            </a:endParaRPr>
          </a:p>
        </p:txBody>
      </p:sp>
      <p:sp>
        <p:nvSpPr>
          <p:cNvPr id="163" name="CustomShape 4"/>
          <p:cNvSpPr/>
          <p:nvPr/>
        </p:nvSpPr>
        <p:spPr>
          <a:xfrm>
            <a:off x="360360" y="1224000"/>
            <a:ext cx="9574200" cy="4606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720" indent="-338040" algn="just">
              <a:lnSpc>
                <a:spcPct val="100000"/>
              </a:lnSpc>
            </a:pPr>
            <a:endParaRPr lang="fr-FR" sz="1800" b="0" strike="noStrike" spc="-1" dirty="0">
              <a:latin typeface="Arial"/>
            </a:endParaRPr>
          </a:p>
          <a:p>
            <a:pPr marL="342720" indent="-338040" algn="just">
              <a:lnSpc>
                <a:spcPct val="100000"/>
              </a:lnSpc>
            </a:pPr>
            <a:r>
              <a:rPr lang="fr-FR" sz="2000" b="0" strike="noStrike" spc="-1" dirty="0">
                <a:solidFill>
                  <a:srgbClr val="000000"/>
                </a:solidFill>
                <a:latin typeface="Arial"/>
                <a:ea typeface="DejaVu Sans"/>
              </a:rPr>
              <a:t>L’État soutient les acteurs et les projets à grande échelle, par </a:t>
            </a:r>
            <a:r>
              <a:rPr lang="fr-FR" sz="2000" b="0" strike="noStrike" spc="-1" dirty="0" smtClean="0">
                <a:solidFill>
                  <a:srgbClr val="000000"/>
                </a:solidFill>
                <a:latin typeface="Arial"/>
                <a:ea typeface="DejaVu Sans"/>
              </a:rPr>
              <a:t>divers moyens :</a:t>
            </a:r>
            <a:endParaRPr lang="fr-FR" sz="2000" b="0" strike="noStrike" spc="-1" dirty="0">
              <a:latin typeface="Arial"/>
            </a:endParaRPr>
          </a:p>
          <a:p>
            <a:endParaRPr lang="fr-FR" sz="2000" b="0" strike="noStrike" spc="-1" dirty="0">
              <a:latin typeface="Arial"/>
            </a:endParaRPr>
          </a:p>
          <a:p>
            <a:r>
              <a:rPr lang="fr-FR" sz="2000" b="0" strike="noStrike" spc="-1" dirty="0">
                <a:solidFill>
                  <a:srgbClr val="000000"/>
                </a:solidFill>
                <a:latin typeface="Arial"/>
                <a:ea typeface="DejaVu Sans"/>
              </a:rPr>
              <a:t>-Soutien financier </a:t>
            </a:r>
            <a:r>
              <a:rPr lang="fr-FR" sz="2000" b="1" strike="noStrike" spc="-1" dirty="0">
                <a:solidFill>
                  <a:srgbClr val="000000"/>
                </a:solidFill>
                <a:latin typeface="Arial"/>
                <a:ea typeface="DejaVu Sans"/>
              </a:rPr>
              <a:t>: </a:t>
            </a:r>
            <a:r>
              <a:rPr lang="fr-FR" sz="2000" b="0" strike="noStrike" spc="-1" dirty="0">
                <a:solidFill>
                  <a:srgbClr val="000000"/>
                </a:solidFill>
                <a:latin typeface="Arial"/>
                <a:ea typeface="DejaVu Sans"/>
              </a:rPr>
              <a:t>appel à projets, soutiens aux associations, plans bois, plan d’investissement d’avenir (PIA) pour moderniser la filière avec technique numérique,</a:t>
            </a:r>
            <a:endParaRPr lang="fr-FR" sz="2000" b="0" strike="noStrike" spc="-1" dirty="0">
              <a:latin typeface="Arial"/>
            </a:endParaRPr>
          </a:p>
          <a:p>
            <a:endParaRPr lang="fr-FR" sz="2000" b="0" strike="noStrike" spc="-1" dirty="0">
              <a:latin typeface="Arial"/>
            </a:endParaRPr>
          </a:p>
          <a:p>
            <a:r>
              <a:rPr lang="fr-FR" sz="2000" b="0" strike="noStrike" spc="-1" dirty="0">
                <a:solidFill>
                  <a:srgbClr val="000000"/>
                </a:solidFill>
                <a:latin typeface="Arial"/>
                <a:ea typeface="DejaVu Sans"/>
              </a:rPr>
              <a:t>-Accompagnement pour la structuration et la professionnalisation de la filière,</a:t>
            </a:r>
            <a:endParaRPr lang="fr-FR" sz="2000" b="0" strike="noStrike" spc="-1" dirty="0">
              <a:latin typeface="Arial"/>
            </a:endParaRPr>
          </a:p>
          <a:p>
            <a:r>
              <a:rPr lang="fr-FR" sz="2000" b="0" strike="noStrike" spc="-1" dirty="0">
                <a:solidFill>
                  <a:srgbClr val="000000"/>
                </a:solidFill>
                <a:latin typeface="Arial"/>
                <a:ea typeface="DejaVu Sans"/>
              </a:rPr>
              <a:t> </a:t>
            </a:r>
            <a:endParaRPr lang="fr-FR" sz="2000" b="0" strike="noStrike" spc="-1" dirty="0">
              <a:latin typeface="Arial"/>
            </a:endParaRPr>
          </a:p>
          <a:p>
            <a:r>
              <a:rPr lang="fr-FR" sz="2000" b="0" strike="noStrike" spc="-1" dirty="0">
                <a:solidFill>
                  <a:srgbClr val="000000"/>
                </a:solidFill>
                <a:latin typeface="Arial"/>
                <a:ea typeface="DejaVu Sans"/>
              </a:rPr>
              <a:t>-Appui aux établissements publics partenaires,</a:t>
            </a:r>
            <a:endParaRPr lang="fr-FR" sz="2000" b="0" strike="noStrike" spc="-1" dirty="0">
              <a:latin typeface="Arial"/>
            </a:endParaRPr>
          </a:p>
          <a:p>
            <a:endParaRPr lang="fr-FR" sz="2000" b="0" strike="noStrike" spc="-1" dirty="0">
              <a:latin typeface="Arial"/>
            </a:endParaRPr>
          </a:p>
          <a:p>
            <a:r>
              <a:rPr lang="fr-FR" sz="2000" b="0" strike="noStrike" spc="-1" dirty="0">
                <a:solidFill>
                  <a:srgbClr val="000000"/>
                </a:solidFill>
                <a:latin typeface="Arial"/>
                <a:ea typeface="DejaVu Sans"/>
              </a:rPr>
              <a:t>-Actions de territorialisation au travers des services de l’État en régions et en interministériel (ministres en charge de l’environnement, de la construction et de l’agriculture)</a:t>
            </a:r>
            <a:endParaRPr lang="fr-FR" sz="2000" b="0" strike="noStrike" spc="-1" dirty="0">
              <a:latin typeface="Arial"/>
            </a:endParaRPr>
          </a:p>
        </p:txBody>
      </p:sp>
      <p:pic>
        <p:nvPicPr>
          <p:cNvPr id="164" name="Image 163"/>
          <p:cNvPicPr/>
          <p:nvPr/>
        </p:nvPicPr>
        <p:blipFill>
          <a:blip r:embed="rId3"/>
          <a:stretch/>
        </p:blipFill>
        <p:spPr>
          <a:xfrm>
            <a:off x="144000" y="6104160"/>
            <a:ext cx="9862200" cy="824400"/>
          </a:xfrm>
          <a:prstGeom prst="rect">
            <a:avLst/>
          </a:prstGeom>
          <a:ln>
            <a:noFill/>
          </a:ln>
        </p:spPr>
      </p:pic>
      <p:pic>
        <p:nvPicPr>
          <p:cNvPr id="165" name="Image 164"/>
          <p:cNvPicPr/>
          <p:nvPr/>
        </p:nvPicPr>
        <p:blipFill>
          <a:blip r:embed="rId4"/>
          <a:stretch/>
        </p:blipFill>
        <p:spPr>
          <a:xfrm>
            <a:off x="0" y="6035040"/>
            <a:ext cx="10080000" cy="893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 name="CustomShape 1"/>
          <p:cNvSpPr/>
          <p:nvPr/>
        </p:nvSpPr>
        <p:spPr>
          <a:xfrm>
            <a:off x="503280" y="944640"/>
            <a:ext cx="9143640" cy="2977920"/>
          </a:xfrm>
          <a:prstGeom prst="rect">
            <a:avLst/>
          </a:prstGeom>
          <a:noFill/>
          <a:ln>
            <a:noFill/>
          </a:ln>
        </p:spPr>
        <p:style>
          <a:lnRef idx="0">
            <a:scrgbClr r="0" g="0" b="0"/>
          </a:lnRef>
          <a:fillRef idx="0">
            <a:scrgbClr r="0" g="0" b="0"/>
          </a:fillRef>
          <a:effectRef idx="0">
            <a:scrgbClr r="0" g="0" b="0"/>
          </a:effectRef>
          <a:fontRef idx="minor"/>
        </p:style>
        <p:txBody>
          <a:bodyPr lIns="113760" tIns="568440" rIns="113760" bIns="113760"/>
          <a:lstStyle/>
          <a:p>
            <a:pPr marL="339480" lvl="1" indent="-337680">
              <a:lnSpc>
                <a:spcPct val="100000"/>
              </a:lnSpc>
              <a:buClr>
                <a:srgbClr val="000000"/>
              </a:buClr>
              <a:buFont typeface="Wingdings" charset="2"/>
              <a:buChar char=""/>
            </a:pPr>
            <a:r>
              <a:rPr lang="fr-FR" sz="2000" b="0" strike="noStrike" spc="-1">
                <a:solidFill>
                  <a:srgbClr val="000000"/>
                </a:solidFill>
                <a:latin typeface="Calibri"/>
                <a:ea typeface="宋体"/>
              </a:rPr>
              <a:t>Un 1</a:t>
            </a:r>
            <a:r>
              <a:rPr lang="fr-FR" sz="2000" b="0" strike="noStrike" spc="-1" baseline="101000">
                <a:solidFill>
                  <a:srgbClr val="000000"/>
                </a:solidFill>
                <a:latin typeface="Calibri"/>
                <a:ea typeface="宋体"/>
              </a:rPr>
              <a:t>er</a:t>
            </a:r>
            <a:r>
              <a:rPr lang="fr-FR" sz="2000" b="0" strike="noStrike" spc="-1">
                <a:solidFill>
                  <a:srgbClr val="000000"/>
                </a:solidFill>
                <a:latin typeface="Calibri"/>
                <a:ea typeface="宋体"/>
              </a:rPr>
              <a:t> contrat a été signé en déc. 2014, un avenant en nov. 2018 sur 4 ans;</a:t>
            </a:r>
            <a:endParaRPr lang="fr-FR" sz="2000" b="0" strike="noStrike" spc="-1">
              <a:latin typeface="Arial"/>
            </a:endParaRPr>
          </a:p>
          <a:p>
            <a:pPr marL="339480" lvl="1" indent="-337680">
              <a:lnSpc>
                <a:spcPct val="100000"/>
              </a:lnSpc>
              <a:buClr>
                <a:srgbClr val="000000"/>
              </a:buClr>
              <a:buFont typeface="Wingdings" charset="2"/>
              <a:buChar char=""/>
            </a:pPr>
            <a:r>
              <a:rPr lang="fr-FR" sz="2000" b="0" strike="noStrike" spc="-1">
                <a:solidFill>
                  <a:srgbClr val="000000"/>
                </a:solidFill>
                <a:latin typeface="Calibri"/>
                <a:ea typeface="宋体"/>
              </a:rPr>
              <a:t>Engagements de l’État, des Régions et des professionnels ;</a:t>
            </a:r>
            <a:endParaRPr lang="fr-FR" sz="2000" b="0" strike="noStrike" spc="-1">
              <a:latin typeface="Arial"/>
            </a:endParaRPr>
          </a:p>
          <a:p>
            <a:pPr marL="339480" lvl="1" indent="-337680">
              <a:lnSpc>
                <a:spcPct val="100000"/>
              </a:lnSpc>
              <a:buClr>
                <a:srgbClr val="000000"/>
              </a:buClr>
              <a:buFont typeface="Wingdings" charset="2"/>
              <a:buChar char=""/>
            </a:pPr>
            <a:r>
              <a:rPr lang="fr-FR" sz="2000" b="0" strike="noStrike" spc="-1">
                <a:solidFill>
                  <a:srgbClr val="000000"/>
                </a:solidFill>
                <a:latin typeface="Calibri"/>
                <a:ea typeface="宋体"/>
              </a:rPr>
              <a:t>Objectif : valoriser la ressource forestière française, le développement industriel et la création d’emploi ;</a:t>
            </a:r>
            <a:endParaRPr lang="fr-FR" sz="2000" b="0" strike="noStrike" spc="-1">
              <a:latin typeface="Arial"/>
            </a:endParaRPr>
          </a:p>
          <a:p>
            <a:pPr marL="339480" lvl="1" indent="-337680">
              <a:lnSpc>
                <a:spcPct val="100000"/>
              </a:lnSpc>
              <a:buClr>
                <a:srgbClr val="000000"/>
              </a:buClr>
              <a:buFont typeface="Wingdings" charset="2"/>
              <a:buChar char=""/>
            </a:pPr>
            <a:r>
              <a:rPr lang="fr-FR" sz="2000" b="0" strike="noStrike" spc="-1">
                <a:solidFill>
                  <a:srgbClr val="000000"/>
                </a:solidFill>
                <a:latin typeface="Calibri"/>
                <a:ea typeface="宋体"/>
              </a:rPr>
              <a:t>4 défis et 3 projets structurants, portant notamment sur développement du bois construction et mobilisation de la construction bois pour les JO de 2024 (réduction de l’empreinte carbone) ;</a:t>
            </a:r>
            <a:endParaRPr lang="fr-FR" sz="2000" b="0" strike="noStrike" spc="-1">
              <a:latin typeface="Arial"/>
            </a:endParaRPr>
          </a:p>
        </p:txBody>
      </p:sp>
      <p:sp>
        <p:nvSpPr>
          <p:cNvPr id="167" name="CustomShape 2"/>
          <p:cNvSpPr/>
          <p:nvPr/>
        </p:nvSpPr>
        <p:spPr>
          <a:xfrm>
            <a:off x="7561440" y="3635280"/>
            <a:ext cx="1897920" cy="6804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93000"/>
              </a:lnSpc>
            </a:pPr>
            <a:r>
              <a:rPr lang="fr-FR" sz="2000" b="0" u="sng" strike="noStrike" spc="-1">
                <a:solidFill>
                  <a:srgbClr val="3F48CC"/>
                </a:solidFill>
                <a:uFill>
                  <a:solidFill>
                    <a:srgbClr val="FFFFFF"/>
                  </a:solidFill>
                </a:uFill>
                <a:latin typeface="Calibri"/>
                <a:ea typeface="DejaVu Sans"/>
              </a:rPr>
              <a:t>http://csfbois.fr/</a:t>
            </a:r>
            <a:endParaRPr lang="fr-FR" sz="2000" b="0" strike="noStrike" spc="-1">
              <a:latin typeface="Arial"/>
            </a:endParaRPr>
          </a:p>
          <a:p>
            <a:pPr>
              <a:lnSpc>
                <a:spcPct val="93000"/>
              </a:lnSpc>
            </a:pPr>
            <a:r>
              <a:rPr lang="fr-FR" sz="2000" b="0" u="sng" strike="noStrike" spc="-1">
                <a:solidFill>
                  <a:srgbClr val="3F48CC"/>
                </a:solidFill>
                <a:uFill>
                  <a:solidFill>
                    <a:srgbClr val="FFFFFF"/>
                  </a:solidFill>
                </a:uFill>
                <a:latin typeface="Calibri"/>
                <a:ea typeface="DejaVu Sans"/>
              </a:rPr>
              <a:t> </a:t>
            </a:r>
            <a:endParaRPr lang="fr-FR" sz="2000" b="0" strike="noStrike" spc="-1">
              <a:latin typeface="Arial"/>
            </a:endParaRPr>
          </a:p>
        </p:txBody>
      </p:sp>
      <p:pic>
        <p:nvPicPr>
          <p:cNvPr id="168" name="Image 167"/>
          <p:cNvPicPr/>
          <p:nvPr/>
        </p:nvPicPr>
        <p:blipFill>
          <a:blip r:embed="rId3"/>
          <a:stretch/>
        </p:blipFill>
        <p:spPr>
          <a:xfrm>
            <a:off x="861480" y="4104000"/>
            <a:ext cx="1116360" cy="1438200"/>
          </a:xfrm>
          <a:prstGeom prst="rect">
            <a:avLst/>
          </a:prstGeom>
          <a:ln>
            <a:noFill/>
          </a:ln>
        </p:spPr>
      </p:pic>
      <p:pic>
        <p:nvPicPr>
          <p:cNvPr id="169" name="Image 168"/>
          <p:cNvPicPr/>
          <p:nvPr/>
        </p:nvPicPr>
        <p:blipFill>
          <a:blip r:embed="rId4"/>
          <a:stretch/>
        </p:blipFill>
        <p:spPr>
          <a:xfrm>
            <a:off x="3049560" y="4104000"/>
            <a:ext cx="1120680" cy="1438200"/>
          </a:xfrm>
          <a:prstGeom prst="rect">
            <a:avLst/>
          </a:prstGeom>
          <a:ln>
            <a:noFill/>
          </a:ln>
        </p:spPr>
      </p:pic>
      <p:pic>
        <p:nvPicPr>
          <p:cNvPr id="170" name="Image 169"/>
          <p:cNvPicPr/>
          <p:nvPr/>
        </p:nvPicPr>
        <p:blipFill>
          <a:blip r:embed="rId5"/>
          <a:stretch/>
        </p:blipFill>
        <p:spPr>
          <a:xfrm>
            <a:off x="4172040" y="4104000"/>
            <a:ext cx="1128960" cy="1438200"/>
          </a:xfrm>
          <a:prstGeom prst="rect">
            <a:avLst/>
          </a:prstGeom>
          <a:ln>
            <a:noFill/>
          </a:ln>
        </p:spPr>
      </p:pic>
      <p:pic>
        <p:nvPicPr>
          <p:cNvPr id="171" name="Image 170"/>
          <p:cNvPicPr/>
          <p:nvPr/>
        </p:nvPicPr>
        <p:blipFill>
          <a:blip r:embed="rId6"/>
          <a:stretch/>
        </p:blipFill>
        <p:spPr>
          <a:xfrm>
            <a:off x="1979640" y="4104000"/>
            <a:ext cx="1096200" cy="1438200"/>
          </a:xfrm>
          <a:prstGeom prst="rect">
            <a:avLst/>
          </a:prstGeom>
          <a:ln>
            <a:noFill/>
          </a:ln>
        </p:spPr>
      </p:pic>
      <p:pic>
        <p:nvPicPr>
          <p:cNvPr id="172" name="Image 171"/>
          <p:cNvPicPr/>
          <p:nvPr/>
        </p:nvPicPr>
        <p:blipFill>
          <a:blip r:embed="rId7"/>
          <a:stretch/>
        </p:blipFill>
        <p:spPr>
          <a:xfrm>
            <a:off x="5439240" y="3950280"/>
            <a:ext cx="1902960" cy="1159920"/>
          </a:xfrm>
          <a:prstGeom prst="rect">
            <a:avLst/>
          </a:prstGeom>
          <a:ln>
            <a:noFill/>
          </a:ln>
        </p:spPr>
      </p:pic>
      <p:pic>
        <p:nvPicPr>
          <p:cNvPr id="173" name="Image 172"/>
          <p:cNvPicPr/>
          <p:nvPr/>
        </p:nvPicPr>
        <p:blipFill>
          <a:blip r:embed="rId8"/>
          <a:stretch/>
        </p:blipFill>
        <p:spPr>
          <a:xfrm>
            <a:off x="5544000" y="5320080"/>
            <a:ext cx="1870200" cy="726120"/>
          </a:xfrm>
          <a:prstGeom prst="rect">
            <a:avLst/>
          </a:prstGeom>
          <a:ln>
            <a:noFill/>
          </a:ln>
        </p:spPr>
      </p:pic>
      <p:pic>
        <p:nvPicPr>
          <p:cNvPr id="174" name="Image 173"/>
          <p:cNvPicPr/>
          <p:nvPr/>
        </p:nvPicPr>
        <p:blipFill>
          <a:blip r:embed="rId9"/>
          <a:stretch/>
        </p:blipFill>
        <p:spPr>
          <a:xfrm>
            <a:off x="7573680" y="4631040"/>
            <a:ext cx="1712520" cy="1055160"/>
          </a:xfrm>
          <a:prstGeom prst="rect">
            <a:avLst/>
          </a:prstGeom>
          <a:ln>
            <a:noFill/>
          </a:ln>
        </p:spPr>
      </p:pic>
      <p:pic>
        <p:nvPicPr>
          <p:cNvPr id="175" name="Image 174"/>
          <p:cNvPicPr/>
          <p:nvPr/>
        </p:nvPicPr>
        <p:blipFill>
          <a:blip r:embed="rId10"/>
          <a:stretch/>
        </p:blipFill>
        <p:spPr>
          <a:xfrm>
            <a:off x="8245227" y="211860"/>
            <a:ext cx="1513800" cy="1150200"/>
          </a:xfrm>
          <a:prstGeom prst="rect">
            <a:avLst/>
          </a:prstGeom>
          <a:ln>
            <a:noFill/>
          </a:ln>
        </p:spPr>
      </p:pic>
      <p:sp>
        <p:nvSpPr>
          <p:cNvPr id="176" name="Line 3"/>
          <p:cNvSpPr/>
          <p:nvPr/>
        </p:nvSpPr>
        <p:spPr>
          <a:xfrm>
            <a:off x="432000" y="900360"/>
            <a:ext cx="921708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177" name="CustomShape 4"/>
          <p:cNvSpPr/>
          <p:nvPr/>
        </p:nvSpPr>
        <p:spPr>
          <a:xfrm>
            <a:off x="339120" y="288000"/>
            <a:ext cx="772488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3000"/>
              </a:lnSpc>
            </a:pPr>
            <a:r>
              <a:rPr lang="fr-FR" sz="2400" b="1" strike="noStrike" spc="-1">
                <a:solidFill>
                  <a:srgbClr val="CC3300"/>
                </a:solidFill>
                <a:latin typeface="Calibri"/>
                <a:ea typeface="DejaVu Sans"/>
              </a:rPr>
              <a:t>Le Contrat stratégique de filière « bois - forêt »</a:t>
            </a:r>
            <a:endParaRPr lang="fr-FR" sz="2400" b="0" strike="noStrike" spc="-1">
              <a:latin typeface="Arial"/>
            </a:endParaRPr>
          </a:p>
        </p:txBody>
      </p:sp>
      <p:pic>
        <p:nvPicPr>
          <p:cNvPr id="178" name="Image 177"/>
          <p:cNvPicPr/>
          <p:nvPr/>
        </p:nvPicPr>
        <p:blipFill>
          <a:blip r:embed="rId11"/>
          <a:stretch/>
        </p:blipFill>
        <p:spPr>
          <a:xfrm>
            <a:off x="144000" y="6104520"/>
            <a:ext cx="9862200" cy="824400"/>
          </a:xfrm>
          <a:prstGeom prst="rect">
            <a:avLst/>
          </a:prstGeom>
          <a:ln>
            <a:noFill/>
          </a:ln>
        </p:spPr>
      </p:pic>
      <p:pic>
        <p:nvPicPr>
          <p:cNvPr id="179" name="Image 178"/>
          <p:cNvPicPr/>
          <p:nvPr/>
        </p:nvPicPr>
        <p:blipFill>
          <a:blip r:embed="rId12"/>
          <a:stretch/>
        </p:blipFill>
        <p:spPr>
          <a:xfrm>
            <a:off x="360" y="6090120"/>
            <a:ext cx="10080000" cy="893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 name="CustomShape 1"/>
          <p:cNvSpPr/>
          <p:nvPr/>
        </p:nvSpPr>
        <p:spPr>
          <a:xfrm>
            <a:off x="503280" y="-360000"/>
            <a:ext cx="9143640" cy="5326560"/>
          </a:xfrm>
          <a:prstGeom prst="rect">
            <a:avLst/>
          </a:prstGeom>
          <a:noFill/>
          <a:ln>
            <a:noFill/>
          </a:ln>
        </p:spPr>
        <p:style>
          <a:lnRef idx="0">
            <a:scrgbClr r="0" g="0" b="0"/>
          </a:lnRef>
          <a:fillRef idx="0">
            <a:scrgbClr r="0" g="0" b="0"/>
          </a:fillRef>
          <a:effectRef idx="0">
            <a:scrgbClr r="0" g="0" b="0"/>
          </a:effectRef>
          <a:fontRef idx="minor"/>
        </p:style>
        <p:txBody>
          <a:bodyPr lIns="113760" tIns="568440" rIns="113760" bIns="113760"/>
          <a:lstStyle/>
          <a:p>
            <a:pPr marL="339480" lvl="1" indent="-337680">
              <a:lnSpc>
                <a:spcPct val="100000"/>
              </a:lnSpc>
              <a:buClr>
                <a:srgbClr val="000000"/>
              </a:buClr>
              <a:buFont typeface="Wingdings" charset="2"/>
              <a:buChar char=""/>
            </a:pPr>
            <a:r>
              <a:rPr lang="fr-FR" sz="2000" b="0" strike="noStrike" spc="-1" dirty="0">
                <a:solidFill>
                  <a:srgbClr val="000000"/>
                </a:solidFill>
                <a:latin typeface="Calibri"/>
                <a:ea typeface="宋体"/>
              </a:rPr>
              <a:t> </a:t>
            </a:r>
            <a:endParaRPr lang="fr-FR" sz="2000" b="0" strike="noStrike" spc="-1" dirty="0">
              <a:latin typeface="Arial"/>
            </a:endParaRPr>
          </a:p>
          <a:p>
            <a:pPr marL="339480" lvl="1" indent="-337680">
              <a:lnSpc>
                <a:spcPct val="100000"/>
              </a:lnSpc>
              <a:buClr>
                <a:srgbClr val="000000"/>
              </a:buClr>
              <a:buFont typeface="Wingdings" charset="2"/>
              <a:buChar char=""/>
            </a:pPr>
            <a:r>
              <a:rPr lang="fr-FR" sz="2000" b="0" strike="noStrike" spc="-1" dirty="0">
                <a:solidFill>
                  <a:srgbClr val="000000"/>
                </a:solidFill>
                <a:latin typeface="Calibri"/>
                <a:ea typeface="宋体"/>
              </a:rPr>
              <a:t> </a:t>
            </a:r>
            <a:endParaRPr lang="fr-FR" sz="2000" b="0" strike="noStrike" spc="-1" dirty="0">
              <a:latin typeface="Arial"/>
            </a:endParaRPr>
          </a:p>
          <a:p>
            <a:pPr marL="339480" lvl="1" indent="-337680" algn="just">
              <a:lnSpc>
                <a:spcPct val="100000"/>
              </a:lnSpc>
              <a:buClr>
                <a:srgbClr val="000000"/>
              </a:buClr>
              <a:buFont typeface="Wingdings" charset="2"/>
              <a:buChar char=""/>
            </a:pPr>
            <a:r>
              <a:rPr lang="fr-FR" sz="2000" b="0" strike="noStrike" spc="-1" dirty="0">
                <a:solidFill>
                  <a:srgbClr val="000000"/>
                </a:solidFill>
                <a:latin typeface="Calibri"/>
                <a:ea typeface="宋体"/>
              </a:rPr>
              <a:t> </a:t>
            </a:r>
            <a:endParaRPr lang="fr-FR" sz="2000" b="0" strike="noStrike" spc="-1" dirty="0">
              <a:latin typeface="Arial"/>
            </a:endParaRPr>
          </a:p>
          <a:p>
            <a:pPr>
              <a:lnSpc>
                <a:spcPct val="100000"/>
              </a:lnSpc>
            </a:pPr>
            <a:endParaRPr lang="fr-FR" sz="2000" b="0" strike="noStrike" spc="-1" dirty="0">
              <a:latin typeface="Arial"/>
            </a:endParaRPr>
          </a:p>
          <a:p>
            <a:pPr marL="339480" lvl="1" indent="-337680">
              <a:lnSpc>
                <a:spcPct val="100000"/>
              </a:lnSpc>
              <a:buClr>
                <a:srgbClr val="000000"/>
              </a:buClr>
              <a:buFont typeface="Wingdings" charset="2"/>
              <a:buChar char=""/>
            </a:pPr>
            <a:r>
              <a:rPr lang="fr-FR" sz="2000" b="1" strike="noStrike" spc="-1" dirty="0">
                <a:solidFill>
                  <a:srgbClr val="000000"/>
                </a:solidFill>
                <a:latin typeface="Calibri"/>
                <a:ea typeface="宋体"/>
              </a:rPr>
              <a:t>L’alliance nationale bois construction: signée en mars </a:t>
            </a:r>
            <a:r>
              <a:rPr lang="fr-FR" sz="2000" b="1" strike="noStrike" spc="-1" dirty="0" smtClean="0">
                <a:solidFill>
                  <a:srgbClr val="000000"/>
                </a:solidFill>
                <a:latin typeface="Calibri"/>
                <a:ea typeface="宋体"/>
              </a:rPr>
              <a:t>2017 </a:t>
            </a:r>
            <a:r>
              <a:rPr lang="fr-FR" sz="2000" b="1" strike="noStrike" spc="-1" dirty="0">
                <a:solidFill>
                  <a:srgbClr val="000000"/>
                </a:solidFill>
                <a:latin typeface="Calibri"/>
                <a:ea typeface="宋体"/>
              </a:rPr>
              <a:t>a plusieurs objectifs </a:t>
            </a:r>
            <a:r>
              <a:rPr lang="fr-FR" sz="2000" b="0" strike="noStrike" spc="-1" dirty="0">
                <a:solidFill>
                  <a:srgbClr val="000000"/>
                </a:solidFill>
                <a:latin typeface="Calibri"/>
                <a:ea typeface="宋体"/>
              </a:rPr>
              <a:t>:</a:t>
            </a:r>
            <a:endParaRPr lang="fr-FR" sz="2000" b="0" strike="noStrike" spc="-1" dirty="0">
              <a:latin typeface="Arial"/>
            </a:endParaRPr>
          </a:p>
          <a:p>
            <a:pPr marL="648000" lvl="2" indent="-215640">
              <a:lnSpc>
                <a:spcPct val="100000"/>
              </a:lnSpc>
              <a:buClr>
                <a:srgbClr val="000000"/>
              </a:buClr>
              <a:buSzPct val="45000"/>
              <a:buFont typeface="Wingdings" charset="2"/>
              <a:buChar char=""/>
            </a:pPr>
            <a:r>
              <a:rPr lang="fr-FR" sz="2000" b="0" strike="noStrike" spc="-1" dirty="0">
                <a:solidFill>
                  <a:srgbClr val="000000"/>
                </a:solidFill>
                <a:latin typeface="Calibri"/>
                <a:ea typeface="宋体"/>
              </a:rPr>
              <a:t>Fédérer l’ensemble des acteurs de la filière, pour permettre une meilleure diffusion des bonnes pratiques de l’utilisation du bois dans la construction. </a:t>
            </a:r>
            <a:endParaRPr lang="fr-FR" sz="2000" b="0" strike="noStrike" spc="-1" dirty="0">
              <a:latin typeface="Arial"/>
            </a:endParaRPr>
          </a:p>
          <a:p>
            <a:pPr marL="648000" lvl="2" indent="-215640">
              <a:lnSpc>
                <a:spcPct val="100000"/>
              </a:lnSpc>
              <a:buClr>
                <a:srgbClr val="000000"/>
              </a:buClr>
              <a:buSzPct val="45000"/>
              <a:buFont typeface="Wingdings" charset="2"/>
              <a:buChar char=""/>
            </a:pPr>
            <a:r>
              <a:rPr lang="fr-FR" sz="2000" b="0" strike="noStrike" spc="-1" dirty="0">
                <a:solidFill>
                  <a:srgbClr val="000000"/>
                </a:solidFill>
                <a:latin typeface="Calibri"/>
                <a:ea typeface="宋体"/>
              </a:rPr>
              <a:t>Contribuer  au développement de l'usage des matériaux </a:t>
            </a:r>
            <a:r>
              <a:rPr lang="fr-FR" sz="2000" b="0" strike="noStrike" spc="-1" dirty="0" err="1">
                <a:solidFill>
                  <a:srgbClr val="000000"/>
                </a:solidFill>
                <a:latin typeface="Calibri"/>
                <a:ea typeface="宋体"/>
              </a:rPr>
              <a:t>biosourcé</a:t>
            </a:r>
            <a:r>
              <a:rPr lang="fr-FR" sz="2000" b="0" strike="noStrike" spc="-1" dirty="0">
                <a:solidFill>
                  <a:srgbClr val="000000"/>
                </a:solidFill>
                <a:latin typeface="Calibri"/>
                <a:ea typeface="宋体"/>
              </a:rPr>
              <a:t> renouvelables, d’une économie circulaire et d’une ville plus durable ;</a:t>
            </a:r>
            <a:endParaRPr lang="fr-FR" sz="2000" b="0" strike="noStrike" spc="-1" dirty="0">
              <a:latin typeface="Arial"/>
            </a:endParaRPr>
          </a:p>
          <a:p>
            <a:pPr marL="648000" lvl="2" indent="-215640">
              <a:lnSpc>
                <a:spcPct val="100000"/>
              </a:lnSpc>
              <a:buClr>
                <a:srgbClr val="000000"/>
              </a:buClr>
              <a:buSzPct val="45000"/>
              <a:buFont typeface="Wingdings" charset="2"/>
              <a:buChar char=""/>
            </a:pPr>
            <a:r>
              <a:rPr lang="fr-FR" sz="2000" b="0" strike="noStrike" spc="-1" dirty="0">
                <a:solidFill>
                  <a:srgbClr val="000000"/>
                </a:solidFill>
                <a:latin typeface="Calibri"/>
                <a:ea typeface="宋体"/>
              </a:rPr>
              <a:t>S’appuyer sur les synergies entre acteurs au niveau national, régional et local</a:t>
            </a:r>
            <a:endParaRPr lang="fr-FR" sz="2000" b="0" strike="noStrike" spc="-1" dirty="0">
              <a:latin typeface="Arial"/>
            </a:endParaRPr>
          </a:p>
          <a:p>
            <a:pPr>
              <a:lnSpc>
                <a:spcPct val="100000"/>
              </a:lnSpc>
            </a:pPr>
            <a:endParaRPr lang="fr-FR" sz="2000" b="0" strike="noStrike" spc="-1" dirty="0">
              <a:latin typeface="Arial"/>
            </a:endParaRPr>
          </a:p>
          <a:p>
            <a:pPr>
              <a:lnSpc>
                <a:spcPct val="100000"/>
              </a:lnSpc>
            </a:pPr>
            <a:r>
              <a:rPr lang="fr-FR" sz="2000" b="0" strike="noStrike" spc="-1" dirty="0">
                <a:solidFill>
                  <a:srgbClr val="000000"/>
                </a:solidFill>
                <a:latin typeface="Calibri"/>
                <a:ea typeface="宋体"/>
              </a:rPr>
              <a:t>Depuis sa signature, signature d’alliances régionales (Normandie, Bourgogne Franche Comté, Nouvelle Aquitaine) </a:t>
            </a:r>
            <a:endParaRPr lang="fr-FR" sz="2000" b="0" strike="noStrike" spc="-1" dirty="0">
              <a:latin typeface="Arial"/>
            </a:endParaRPr>
          </a:p>
        </p:txBody>
      </p:sp>
      <p:pic>
        <p:nvPicPr>
          <p:cNvPr id="181" name="Image 180"/>
          <p:cNvPicPr/>
          <p:nvPr/>
        </p:nvPicPr>
        <p:blipFill>
          <a:blip r:embed="rId3"/>
          <a:stretch/>
        </p:blipFill>
        <p:spPr>
          <a:xfrm>
            <a:off x="3888000" y="4867200"/>
            <a:ext cx="1132920" cy="1235160"/>
          </a:xfrm>
          <a:prstGeom prst="rect">
            <a:avLst/>
          </a:prstGeom>
          <a:ln>
            <a:noFill/>
          </a:ln>
        </p:spPr>
      </p:pic>
      <p:pic>
        <p:nvPicPr>
          <p:cNvPr id="182" name="Image 181"/>
          <p:cNvPicPr/>
          <p:nvPr/>
        </p:nvPicPr>
        <p:blipFill>
          <a:blip r:embed="rId4"/>
          <a:stretch/>
        </p:blipFill>
        <p:spPr>
          <a:xfrm>
            <a:off x="5544000" y="4835160"/>
            <a:ext cx="2295000" cy="1139040"/>
          </a:xfrm>
          <a:prstGeom prst="rect">
            <a:avLst/>
          </a:prstGeom>
          <a:ln>
            <a:noFill/>
          </a:ln>
        </p:spPr>
      </p:pic>
      <p:pic>
        <p:nvPicPr>
          <p:cNvPr id="183" name="Image 182"/>
          <p:cNvPicPr/>
          <p:nvPr/>
        </p:nvPicPr>
        <p:blipFill>
          <a:blip r:embed="rId5"/>
          <a:stretch/>
        </p:blipFill>
        <p:spPr>
          <a:xfrm>
            <a:off x="144000" y="6104160"/>
            <a:ext cx="9862200" cy="824400"/>
          </a:xfrm>
          <a:prstGeom prst="rect">
            <a:avLst/>
          </a:prstGeom>
          <a:ln>
            <a:noFill/>
          </a:ln>
        </p:spPr>
      </p:pic>
      <p:sp>
        <p:nvSpPr>
          <p:cNvPr id="184" name="Line 2"/>
          <p:cNvSpPr/>
          <p:nvPr/>
        </p:nvSpPr>
        <p:spPr>
          <a:xfrm>
            <a:off x="431280" y="1224000"/>
            <a:ext cx="921708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185" name="CustomShape 3"/>
          <p:cNvSpPr/>
          <p:nvPr/>
        </p:nvSpPr>
        <p:spPr>
          <a:xfrm>
            <a:off x="339120" y="288000"/>
            <a:ext cx="8155080" cy="79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3000"/>
              </a:lnSpc>
            </a:pPr>
            <a:r>
              <a:rPr lang="fr-FR" sz="2400" b="1" strike="noStrike" spc="-1">
                <a:solidFill>
                  <a:srgbClr val="CC3300"/>
                </a:solidFill>
                <a:latin typeface="Calibri"/>
                <a:ea typeface="DejaVu Sans"/>
              </a:rPr>
              <a:t>L’Alliance Nationale Bois construction Rénovation </a:t>
            </a:r>
            <a:endParaRPr lang="fr-FR" sz="2400" b="0" strike="noStrike" spc="-1">
              <a:latin typeface="Arial"/>
            </a:endParaRPr>
          </a:p>
          <a:p>
            <a:pPr>
              <a:lnSpc>
                <a:spcPct val="93000"/>
              </a:lnSpc>
            </a:pPr>
            <a:r>
              <a:rPr lang="fr-FR" sz="2400" b="1" strike="noStrike" spc="-1">
                <a:solidFill>
                  <a:srgbClr val="CC3300"/>
                </a:solidFill>
                <a:latin typeface="Calibri"/>
                <a:ea typeface="DejaVu Sans"/>
              </a:rPr>
              <a:t>Et les alliances régionales</a:t>
            </a:r>
            <a:endParaRPr lang="fr-FR" sz="2400" b="0" strike="noStrike" spc="-1">
              <a:latin typeface="Arial"/>
            </a:endParaRPr>
          </a:p>
        </p:txBody>
      </p:sp>
      <p:pic>
        <p:nvPicPr>
          <p:cNvPr id="186" name="Image 185"/>
          <p:cNvPicPr/>
          <p:nvPr/>
        </p:nvPicPr>
        <p:blipFill>
          <a:blip r:embed="rId6"/>
          <a:stretch/>
        </p:blipFill>
        <p:spPr>
          <a:xfrm>
            <a:off x="1969560" y="5184000"/>
            <a:ext cx="1196640" cy="701640"/>
          </a:xfrm>
          <a:prstGeom prst="rect">
            <a:avLst/>
          </a:prstGeom>
          <a:ln>
            <a:noFill/>
          </a:ln>
        </p:spPr>
      </p:pic>
      <p:pic>
        <p:nvPicPr>
          <p:cNvPr id="187" name="Image 186"/>
          <p:cNvPicPr/>
          <p:nvPr/>
        </p:nvPicPr>
        <p:blipFill>
          <a:blip r:embed="rId7"/>
          <a:stretch/>
        </p:blipFill>
        <p:spPr>
          <a:xfrm>
            <a:off x="0" y="6048000"/>
            <a:ext cx="10080000" cy="893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 name="CustomShape 1"/>
          <p:cNvSpPr/>
          <p:nvPr/>
        </p:nvSpPr>
        <p:spPr>
          <a:xfrm>
            <a:off x="485640" y="4997520"/>
            <a:ext cx="10169280" cy="4109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189" name="Line 2"/>
          <p:cNvSpPr/>
          <p:nvPr/>
        </p:nvSpPr>
        <p:spPr>
          <a:xfrm>
            <a:off x="431640" y="900000"/>
            <a:ext cx="921708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190" name="CustomShape 3"/>
          <p:cNvSpPr/>
          <p:nvPr/>
        </p:nvSpPr>
        <p:spPr>
          <a:xfrm>
            <a:off x="503280" y="0"/>
            <a:ext cx="9072360" cy="1257120"/>
          </a:xfrm>
          <a:prstGeom prst="rect">
            <a:avLst/>
          </a:prstGeom>
          <a:noFill/>
          <a:ln>
            <a:noFill/>
          </a:ln>
        </p:spPr>
        <p:style>
          <a:lnRef idx="0">
            <a:scrgbClr r="0" g="0" b="0"/>
          </a:lnRef>
          <a:fillRef idx="0">
            <a:scrgbClr r="0" g="0" b="0"/>
          </a:fillRef>
          <a:effectRef idx="0">
            <a:scrgbClr r="0" g="0" b="0"/>
          </a:effectRef>
          <a:fontRef idx="minor"/>
        </p:style>
        <p:txBody>
          <a:bodyPr lIns="100800" tIns="50400" rIns="100800" bIns="50400" anchor="ctr"/>
          <a:lstStyle/>
          <a:p>
            <a:pPr>
              <a:lnSpc>
                <a:spcPct val="93000"/>
              </a:lnSpc>
            </a:pPr>
            <a:r>
              <a:rPr lang="fr-FR" sz="2400" b="1" strike="noStrike" spc="-1">
                <a:solidFill>
                  <a:srgbClr val="CC3300"/>
                </a:solidFill>
                <a:latin typeface="Calibri"/>
                <a:ea typeface="DejaVu Sans"/>
              </a:rPr>
              <a:t>Mesures législatives et réglementaires</a:t>
            </a:r>
            <a:endParaRPr lang="fr-FR" sz="2400" b="0" strike="noStrike" spc="-1">
              <a:latin typeface="Arial"/>
            </a:endParaRPr>
          </a:p>
        </p:txBody>
      </p:sp>
      <p:sp>
        <p:nvSpPr>
          <p:cNvPr id="191" name="CustomShape 4"/>
          <p:cNvSpPr/>
          <p:nvPr/>
        </p:nvSpPr>
        <p:spPr>
          <a:xfrm>
            <a:off x="144000" y="1008000"/>
            <a:ext cx="9574200" cy="505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fr-FR" sz="2000" b="0" strike="noStrike" spc="-1">
                <a:solidFill>
                  <a:srgbClr val="000000"/>
                </a:solidFill>
                <a:latin typeface="Arial"/>
                <a:ea typeface="DejaVu Sans"/>
              </a:rPr>
              <a:t>Mesures de facilitation de l’usage du bois sur les bâtiments (en cas de permis de construire, de surélévation,d’utilisation du bois en façade) et de préférence à l’usage du bois dans la commande publique : toutes mesures issues de la loi de transition énergétique (LTECV)</a:t>
            </a:r>
            <a:endParaRPr lang="fr-FR" sz="2000" b="0" strike="noStrike" spc="-1">
              <a:latin typeface="Arial"/>
            </a:endParaRPr>
          </a:p>
          <a:p>
            <a:endParaRPr lang="fr-FR" sz="2000" b="0" strike="noStrike" spc="-1">
              <a:latin typeface="Arial"/>
            </a:endParaRPr>
          </a:p>
          <a:p>
            <a:r>
              <a:rPr lang="fr-FR" sz="2000" b="0" strike="noStrike" spc="-1">
                <a:solidFill>
                  <a:srgbClr val="000000"/>
                </a:solidFill>
                <a:latin typeface="Arial"/>
                <a:ea typeface="DejaVu Sans"/>
              </a:rPr>
              <a:t>Dans la loi Elan du 23/11/2018, plusieurs mesures phares impactent et seront favorables à la construction bois, notamment :</a:t>
            </a:r>
            <a:endParaRPr lang="fr-FR" sz="2000" b="0" strike="noStrike" spc="-1">
              <a:latin typeface="Arial"/>
            </a:endParaRPr>
          </a:p>
          <a:p>
            <a:pPr marL="648000" lvl="2" indent="-216000">
              <a:buClr>
                <a:srgbClr val="000000"/>
              </a:buClr>
              <a:buSzPct val="45000"/>
              <a:buFont typeface="Wingdings" charset="2"/>
              <a:buChar char=""/>
            </a:pPr>
            <a:r>
              <a:rPr lang="fr-FR" sz="2000" b="0" strike="noStrike" spc="-1">
                <a:solidFill>
                  <a:srgbClr val="000000"/>
                </a:solidFill>
                <a:latin typeface="Arial"/>
                <a:ea typeface="DejaVu Sans"/>
              </a:rPr>
              <a:t>Mise en place d’une réglementation environnementale du bâtiment en 2020 avec prise en compte du stockage carbone (article 178 et 181) ;</a:t>
            </a:r>
            <a:endParaRPr lang="fr-FR" sz="2000" b="0" strike="noStrike" spc="-1">
              <a:latin typeface="Arial"/>
            </a:endParaRPr>
          </a:p>
          <a:p>
            <a:pPr marL="648000" lvl="2" indent="-216000">
              <a:buClr>
                <a:srgbClr val="000000"/>
              </a:buClr>
              <a:buSzPct val="45000"/>
              <a:buFont typeface="Wingdings" charset="2"/>
              <a:buChar char=""/>
            </a:pPr>
            <a:r>
              <a:rPr lang="fr-FR" sz="2000" b="0" strike="noStrike" spc="-1">
                <a:solidFill>
                  <a:srgbClr val="000000"/>
                </a:solidFill>
                <a:latin typeface="Arial"/>
                <a:ea typeface="DejaVu Sans"/>
              </a:rPr>
              <a:t>Dans la commande publique pour la construction, prise en compte du stockage carbone des produits de construction et recours aux matériaux renouvelables ;</a:t>
            </a:r>
            <a:endParaRPr lang="fr-FR" sz="2000" b="0" strike="noStrike" spc="-1">
              <a:latin typeface="Arial"/>
            </a:endParaRPr>
          </a:p>
          <a:p>
            <a:pPr marL="648000" lvl="2" indent="-216000">
              <a:buClr>
                <a:srgbClr val="000000"/>
              </a:buClr>
              <a:buSzPct val="45000"/>
              <a:buFont typeface="Wingdings" charset="2"/>
              <a:buChar char=""/>
            </a:pPr>
            <a:r>
              <a:rPr lang="fr-FR" sz="2000" b="0" strike="noStrike" spc="-1">
                <a:solidFill>
                  <a:srgbClr val="000000"/>
                </a:solidFill>
                <a:latin typeface="Arial"/>
                <a:ea typeface="DejaVu Sans"/>
              </a:rPr>
              <a:t>Évolution du contenu des déclarations environnementales des produits de construction (carbone biogénique*, matériaux biosourcés) ;</a:t>
            </a:r>
            <a:endParaRPr lang="fr-FR" sz="2000" b="0" strike="noStrike" spc="-1">
              <a:latin typeface="Arial"/>
            </a:endParaRPr>
          </a:p>
          <a:p>
            <a:pPr marL="648000" lvl="2" indent="-216000">
              <a:buClr>
                <a:srgbClr val="000000"/>
              </a:buClr>
              <a:buSzPct val="45000"/>
              <a:buFont typeface="Wingdings" charset="2"/>
              <a:buChar char=""/>
            </a:pPr>
            <a:r>
              <a:rPr lang="fr-FR" sz="2000" b="0" strike="noStrike" spc="-1">
                <a:solidFill>
                  <a:srgbClr val="000000"/>
                </a:solidFill>
                <a:latin typeface="Arial"/>
                <a:ea typeface="DejaVu Sans"/>
              </a:rPr>
              <a:t>Introduction de la préfabrication dans le code de la construction et de l’habitation.</a:t>
            </a:r>
            <a:endParaRPr lang="fr-FR" sz="2000" b="0" strike="noStrike" spc="-1">
              <a:latin typeface="Arial"/>
            </a:endParaRPr>
          </a:p>
          <a:p>
            <a:pPr marL="648000" lvl="2" indent="-216000">
              <a:buClr>
                <a:srgbClr val="000000"/>
              </a:buClr>
              <a:buSzPct val="45000"/>
              <a:buFont typeface="Wingdings" charset="2"/>
              <a:buChar char=""/>
            </a:pPr>
            <a:r>
              <a:rPr lang="fr-FR" sz="1000" b="0" strike="noStrike" spc="-1">
                <a:solidFill>
                  <a:srgbClr val="000000"/>
                </a:solidFill>
                <a:latin typeface="Arial"/>
                <a:ea typeface="DejaVu Sans"/>
              </a:rPr>
              <a:t>(*) carbone stocké pendant la croissance par photosynthèse</a:t>
            </a:r>
            <a:endParaRPr lang="fr-FR" sz="1000" b="0" strike="noStrike" spc="-1">
              <a:latin typeface="Arial"/>
            </a:endParaRPr>
          </a:p>
        </p:txBody>
      </p:sp>
      <p:pic>
        <p:nvPicPr>
          <p:cNvPr id="192" name="Image 191"/>
          <p:cNvPicPr/>
          <p:nvPr/>
        </p:nvPicPr>
        <p:blipFill>
          <a:blip r:embed="rId3"/>
          <a:stretch/>
        </p:blipFill>
        <p:spPr>
          <a:xfrm>
            <a:off x="144000" y="6104160"/>
            <a:ext cx="9862200" cy="824400"/>
          </a:xfrm>
          <a:prstGeom prst="rect">
            <a:avLst/>
          </a:prstGeom>
          <a:ln>
            <a:noFill/>
          </a:ln>
        </p:spPr>
      </p:pic>
      <p:pic>
        <p:nvPicPr>
          <p:cNvPr id="193" name="Image 192"/>
          <p:cNvPicPr/>
          <p:nvPr/>
        </p:nvPicPr>
        <p:blipFill>
          <a:blip r:embed="rId4"/>
          <a:stretch/>
        </p:blipFill>
        <p:spPr>
          <a:xfrm>
            <a:off x="72000" y="6090480"/>
            <a:ext cx="10080000" cy="893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 name="CustomShape 1"/>
          <p:cNvSpPr/>
          <p:nvPr/>
        </p:nvSpPr>
        <p:spPr>
          <a:xfrm>
            <a:off x="485640" y="4997520"/>
            <a:ext cx="10169280" cy="41097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31560">
              <a:lnSpc>
                <a:spcPct val="90000"/>
              </a:lnSpc>
            </a:pPr>
            <a:r>
              <a:rPr lang="fr-FR" sz="2000" b="1" strike="noStrike" spc="-1">
                <a:solidFill>
                  <a:srgbClr val="000000"/>
                </a:solidFill>
                <a:latin typeface="Calibri"/>
                <a:ea typeface="SimSun"/>
              </a:rPr>
              <a:t> </a:t>
            </a:r>
            <a:endParaRPr lang="fr-FR" sz="2000" b="0" strike="noStrike" spc="-1">
              <a:latin typeface="Arial"/>
            </a:endParaRPr>
          </a:p>
          <a:p>
            <a:pPr marL="342720" indent="-331560">
              <a:lnSpc>
                <a:spcPct val="90000"/>
              </a:lnSpc>
            </a:pPr>
            <a:r>
              <a:rPr lang="fr-FR" sz="2000" b="0" strike="noStrike" spc="-1">
                <a:solidFill>
                  <a:srgbClr val="000000"/>
                </a:solidFill>
                <a:latin typeface="Calibri"/>
                <a:ea typeface="SimSun"/>
              </a:rPr>
              <a:t> </a:t>
            </a:r>
            <a:endParaRPr lang="fr-FR" sz="2000" b="0" strike="noStrike" spc="-1">
              <a:latin typeface="Arial"/>
            </a:endParaRPr>
          </a:p>
        </p:txBody>
      </p:sp>
      <p:sp>
        <p:nvSpPr>
          <p:cNvPr id="195" name="Line 2"/>
          <p:cNvSpPr/>
          <p:nvPr/>
        </p:nvSpPr>
        <p:spPr>
          <a:xfrm>
            <a:off x="431640" y="900000"/>
            <a:ext cx="9217080" cy="1800"/>
          </a:xfrm>
          <a:prstGeom prst="line">
            <a:avLst/>
          </a:prstGeom>
          <a:ln w="9360">
            <a:solidFill>
              <a:srgbClr val="000000"/>
            </a:solidFill>
            <a:miter/>
          </a:ln>
        </p:spPr>
        <p:style>
          <a:lnRef idx="0">
            <a:scrgbClr r="0" g="0" b="0"/>
          </a:lnRef>
          <a:fillRef idx="0">
            <a:scrgbClr r="0" g="0" b="0"/>
          </a:fillRef>
          <a:effectRef idx="0">
            <a:scrgbClr r="0" g="0" b="0"/>
          </a:effectRef>
          <a:fontRef idx="minor"/>
        </p:style>
      </p:sp>
      <p:sp>
        <p:nvSpPr>
          <p:cNvPr id="196" name="CustomShape 3"/>
          <p:cNvSpPr/>
          <p:nvPr/>
        </p:nvSpPr>
        <p:spPr>
          <a:xfrm>
            <a:off x="503280" y="0"/>
            <a:ext cx="9072360" cy="1257120"/>
          </a:xfrm>
          <a:prstGeom prst="rect">
            <a:avLst/>
          </a:prstGeom>
          <a:noFill/>
          <a:ln>
            <a:noFill/>
          </a:ln>
        </p:spPr>
        <p:style>
          <a:lnRef idx="0">
            <a:scrgbClr r="0" g="0" b="0"/>
          </a:lnRef>
          <a:fillRef idx="0">
            <a:scrgbClr r="0" g="0" b="0"/>
          </a:fillRef>
          <a:effectRef idx="0">
            <a:scrgbClr r="0" g="0" b="0"/>
          </a:effectRef>
          <a:fontRef idx="minor"/>
        </p:style>
        <p:txBody>
          <a:bodyPr lIns="100800" tIns="50400" rIns="100800" bIns="50400" anchor="ctr"/>
          <a:lstStyle/>
          <a:p>
            <a:pPr>
              <a:lnSpc>
                <a:spcPct val="93000"/>
              </a:lnSpc>
            </a:pPr>
            <a:r>
              <a:rPr lang="fr-FR" sz="2400" b="1" strike="noStrike" spc="-1">
                <a:solidFill>
                  <a:srgbClr val="CC3300"/>
                </a:solidFill>
                <a:latin typeface="Calibri"/>
                <a:ea typeface="DejaVu Sans"/>
              </a:rPr>
              <a:t>Préparation de la future réglementation environnementale du bâtiment neuf</a:t>
            </a:r>
            <a:endParaRPr lang="fr-FR" sz="2400" b="0" strike="noStrike" spc="-1">
              <a:latin typeface="Arial"/>
            </a:endParaRPr>
          </a:p>
          <a:p>
            <a:pPr>
              <a:lnSpc>
                <a:spcPct val="93000"/>
              </a:lnSpc>
            </a:pPr>
            <a:r>
              <a:rPr lang="fr-FR" sz="2400" b="1" strike="noStrike" spc="-1">
                <a:solidFill>
                  <a:srgbClr val="CC3300"/>
                </a:solidFill>
                <a:latin typeface="Calibri"/>
                <a:ea typeface="DejaVu Sans"/>
              </a:rPr>
              <a:t> </a:t>
            </a:r>
            <a:endParaRPr lang="fr-FR" sz="2400" b="0" strike="noStrike" spc="-1">
              <a:latin typeface="Arial"/>
            </a:endParaRPr>
          </a:p>
        </p:txBody>
      </p:sp>
      <p:sp>
        <p:nvSpPr>
          <p:cNvPr id="197" name="CustomShape 4"/>
          <p:cNvSpPr/>
          <p:nvPr/>
        </p:nvSpPr>
        <p:spPr>
          <a:xfrm>
            <a:off x="503280" y="2871720"/>
            <a:ext cx="2706480" cy="447480"/>
          </a:xfrm>
          <a:prstGeom prst="rect">
            <a:avLst/>
          </a:prstGeom>
          <a:noFill/>
          <a:ln>
            <a:noFill/>
          </a:ln>
        </p:spPr>
        <p:style>
          <a:lnRef idx="0">
            <a:scrgbClr r="0" g="0" b="0"/>
          </a:lnRef>
          <a:fillRef idx="0">
            <a:scrgbClr r="0" g="0" b="0"/>
          </a:fillRef>
          <a:effectRef idx="0">
            <a:scrgbClr r="0" g="0" b="0"/>
          </a:effectRef>
          <a:fontRef idx="minor"/>
        </p:style>
      </p:sp>
      <p:sp>
        <p:nvSpPr>
          <p:cNvPr id="198" name="CustomShape 5"/>
          <p:cNvSpPr/>
          <p:nvPr/>
        </p:nvSpPr>
        <p:spPr>
          <a:xfrm>
            <a:off x="216000" y="1194120"/>
            <a:ext cx="9070200" cy="506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15000"/>
              </a:lnSpc>
            </a:pPr>
            <a:r>
              <a:rPr lang="fr-FR" sz="2000" b="1" strike="noStrike" spc="-1">
                <a:solidFill>
                  <a:srgbClr val="000000"/>
                </a:solidFill>
                <a:latin typeface="Arial"/>
                <a:ea typeface="DejaVu Sans"/>
              </a:rPr>
              <a:t>Une future réglementation du bâtiment neuf </a:t>
            </a:r>
            <a:r>
              <a:rPr lang="fr-FR" sz="2000" b="0" strike="noStrike" spc="-1">
                <a:solidFill>
                  <a:srgbClr val="000000"/>
                </a:solidFill>
                <a:latin typeface="Arial"/>
                <a:ea typeface="DejaVu Sans"/>
              </a:rPr>
              <a:t>fixant des exigences à la fois sur la performance énergétique et environnementale est annoncée dans la loi Elan du 23/11/2018 : en particulier le niveau d’empreinte carbone des produits de construction et des bâtiments. Des groupes d’experts et de concertation ont été mis en place pour préparer les décrets d’application à venir. </a:t>
            </a:r>
            <a:endParaRPr lang="fr-FR" sz="2000" b="0" strike="noStrike" spc="-1">
              <a:latin typeface="Arial"/>
            </a:endParaRPr>
          </a:p>
          <a:p>
            <a:pPr>
              <a:lnSpc>
                <a:spcPct val="115000"/>
              </a:lnSpc>
            </a:pPr>
            <a:endParaRPr lang="fr-FR" sz="2000" b="0" strike="noStrike" spc="-1">
              <a:latin typeface="Arial"/>
            </a:endParaRPr>
          </a:p>
          <a:p>
            <a:pPr>
              <a:lnSpc>
                <a:spcPct val="115000"/>
              </a:lnSpc>
            </a:pPr>
            <a:r>
              <a:rPr lang="fr-FR" sz="2000" b="1" strike="noStrike" spc="-1">
                <a:solidFill>
                  <a:srgbClr val="000000"/>
                </a:solidFill>
                <a:latin typeface="Arial"/>
                <a:ea typeface="DejaVu Sans"/>
              </a:rPr>
              <a:t>Une expérimentation E</a:t>
            </a:r>
            <a:r>
              <a:rPr lang="fr-FR" sz="2000" b="1" strike="noStrike" spc="-1" baseline="30000">
                <a:solidFill>
                  <a:srgbClr val="000000"/>
                </a:solidFill>
                <a:latin typeface="Arial"/>
                <a:ea typeface="DejaVu Sans"/>
              </a:rPr>
              <a:t>+</a:t>
            </a:r>
            <a:r>
              <a:rPr lang="fr-FR" sz="2000" b="1" strike="noStrike" spc="-1">
                <a:solidFill>
                  <a:srgbClr val="000000"/>
                </a:solidFill>
                <a:latin typeface="Arial"/>
                <a:ea typeface="DejaVu Sans"/>
              </a:rPr>
              <a:t>C</a:t>
            </a:r>
            <a:r>
              <a:rPr lang="fr-FR" sz="2000" b="1" strike="noStrike" spc="-1" baseline="30000">
                <a:solidFill>
                  <a:srgbClr val="000000"/>
                </a:solidFill>
                <a:latin typeface="Arial"/>
                <a:ea typeface="DejaVu Sans"/>
              </a:rPr>
              <a:t>- (energie + carbone -) </a:t>
            </a:r>
            <a:r>
              <a:rPr lang="fr-FR" sz="2000" b="1" strike="noStrike" spc="-1">
                <a:solidFill>
                  <a:srgbClr val="000000"/>
                </a:solidFill>
                <a:latin typeface="Arial"/>
                <a:ea typeface="DejaVu Sans"/>
              </a:rPr>
              <a:t>en cours pour préparer</a:t>
            </a:r>
            <a:r>
              <a:rPr lang="fr-FR" sz="2000" b="0" strike="noStrike" spc="-1">
                <a:solidFill>
                  <a:srgbClr val="000000"/>
                </a:solidFill>
                <a:latin typeface="Arial"/>
                <a:ea typeface="DejaVu Sans"/>
              </a:rPr>
              <a:t> cette future réglementation : soutenabilité technique, fiabiliser et massifier l’analyse en cycle de vie (ACV).</a:t>
            </a:r>
            <a:endParaRPr lang="fr-FR" sz="2000" b="0" strike="noStrike" spc="-1">
              <a:latin typeface="Arial"/>
            </a:endParaRPr>
          </a:p>
          <a:p>
            <a:pPr>
              <a:lnSpc>
                <a:spcPct val="115000"/>
              </a:lnSpc>
            </a:pPr>
            <a:endParaRPr lang="fr-FR" sz="2000" b="0" strike="noStrike" spc="-1">
              <a:latin typeface="Arial"/>
            </a:endParaRPr>
          </a:p>
          <a:p>
            <a:pPr>
              <a:lnSpc>
                <a:spcPct val="115000"/>
              </a:lnSpc>
            </a:pPr>
            <a:r>
              <a:rPr lang="fr-FR" sz="2000" b="1" strike="noStrike" spc="-1">
                <a:solidFill>
                  <a:srgbClr val="000000"/>
                </a:solidFill>
                <a:latin typeface="Arial"/>
                <a:ea typeface="DejaVu Sans"/>
              </a:rPr>
              <a:t>Des soutiens ont été mis en place depuis quelques années pour s’inscrire dans l’expérimentation</a:t>
            </a:r>
            <a:r>
              <a:rPr lang="fr-FR" sz="2000" b="0" strike="noStrike" spc="-1">
                <a:solidFill>
                  <a:srgbClr val="000000"/>
                </a:solidFill>
                <a:latin typeface="Arial"/>
                <a:ea typeface="DejaVu Sans"/>
              </a:rPr>
              <a:t> : aides financières pour couvrir les surcoûts ACV (ADEME), incitations à la production/actualisation de FDES (scénario de fin de vie), convention avec le monde HLM et la CDC (20 M€)</a:t>
            </a:r>
            <a:endParaRPr lang="fr-FR" sz="2000" b="0" strike="noStrike" spc="-1">
              <a:latin typeface="Arial"/>
            </a:endParaRPr>
          </a:p>
          <a:p>
            <a:pPr>
              <a:lnSpc>
                <a:spcPct val="100000"/>
              </a:lnSpc>
            </a:pPr>
            <a:endParaRPr lang="fr-FR" sz="2000" b="0" strike="noStrike" spc="-1">
              <a:latin typeface="Arial"/>
            </a:endParaRPr>
          </a:p>
          <a:p>
            <a:pPr>
              <a:lnSpc>
                <a:spcPct val="100000"/>
              </a:lnSpc>
            </a:pPr>
            <a:endParaRPr lang="fr-FR" sz="2000" b="0" strike="noStrike" spc="-1">
              <a:latin typeface="Arial"/>
            </a:endParaRPr>
          </a:p>
        </p:txBody>
      </p:sp>
      <p:pic>
        <p:nvPicPr>
          <p:cNvPr id="199" name="Image 198"/>
          <p:cNvPicPr/>
          <p:nvPr/>
        </p:nvPicPr>
        <p:blipFill>
          <a:blip r:embed="rId3"/>
          <a:stretch/>
        </p:blipFill>
        <p:spPr>
          <a:xfrm>
            <a:off x="144000" y="6104160"/>
            <a:ext cx="9862200" cy="824400"/>
          </a:xfrm>
          <a:prstGeom prst="rect">
            <a:avLst/>
          </a:prstGeom>
          <a:ln>
            <a:noFill/>
          </a:ln>
        </p:spPr>
      </p:pic>
      <p:pic>
        <p:nvPicPr>
          <p:cNvPr id="200" name="Image 199"/>
          <p:cNvPicPr/>
          <p:nvPr/>
        </p:nvPicPr>
        <p:blipFill>
          <a:blip r:embed="rId4"/>
          <a:stretch/>
        </p:blipFill>
        <p:spPr>
          <a:xfrm>
            <a:off x="8558280" y="3896280"/>
            <a:ext cx="1522440" cy="1575720"/>
          </a:xfrm>
          <a:prstGeom prst="rect">
            <a:avLst/>
          </a:prstGeom>
          <a:ln>
            <a:noFill/>
          </a:ln>
        </p:spPr>
      </p:pic>
      <p:pic>
        <p:nvPicPr>
          <p:cNvPr id="201" name="Image 200"/>
          <p:cNvPicPr/>
          <p:nvPr/>
        </p:nvPicPr>
        <p:blipFill>
          <a:blip r:embed="rId5"/>
          <a:stretch/>
        </p:blipFill>
        <p:spPr>
          <a:xfrm>
            <a:off x="360" y="6120000"/>
            <a:ext cx="10080000" cy="893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TotalTime>
  <Words>672</Words>
  <Application>Microsoft Office PowerPoint</Application>
  <PresentationFormat>Personnalisé</PresentationFormat>
  <Paragraphs>179</Paragraphs>
  <Slides>15</Slides>
  <Notes>12</Notes>
  <HiddenSlides>0</HiddenSlides>
  <MMClips>0</MMClips>
  <ScaleCrop>false</ScaleCrop>
  <HeadingPairs>
    <vt:vector size="6" baseType="variant">
      <vt:variant>
        <vt:lpstr>Polices utilisées</vt:lpstr>
      </vt:variant>
      <vt:variant>
        <vt:i4>12</vt:i4>
      </vt:variant>
      <vt:variant>
        <vt:lpstr>Thème</vt:lpstr>
      </vt:variant>
      <vt:variant>
        <vt:i4>3</vt:i4>
      </vt:variant>
      <vt:variant>
        <vt:lpstr>Titres des diapositives</vt:lpstr>
      </vt:variant>
      <vt:variant>
        <vt:i4>15</vt:i4>
      </vt:variant>
    </vt:vector>
  </HeadingPairs>
  <TitlesOfParts>
    <vt:vector size="30" baseType="lpstr">
      <vt:lpstr>Arial Unicode MS</vt:lpstr>
      <vt:lpstr>MS PMincho</vt:lpstr>
      <vt:lpstr>宋体</vt:lpstr>
      <vt:lpstr>宋体</vt:lpstr>
      <vt:lpstr>Arial</vt:lpstr>
      <vt:lpstr>Calibri</vt:lpstr>
      <vt:lpstr>Courier New</vt:lpstr>
      <vt:lpstr>DejaVu Sans</vt:lpstr>
      <vt:lpstr>Open Sans;Open Sans</vt:lpstr>
      <vt:lpstr>Symbol</vt:lpstr>
      <vt:lpstr>Times New Roman</vt:lpstr>
      <vt:lpstr>Wingdings</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MEDDE_MLET_presentation</dc:title>
  <dc:subject/>
  <dc:creator>BIANCHIN Sylvia</dc:creator>
  <dc:description/>
  <cp:lastModifiedBy>BIANCHIN Sylvia</cp:lastModifiedBy>
  <cp:revision>5</cp:revision>
  <dcterms:created xsi:type="dcterms:W3CDTF">2019-01-28T19:43:03Z</dcterms:created>
  <dcterms:modified xsi:type="dcterms:W3CDTF">2019-01-29T17:05:05Z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od?les - Commande MOA">
    <vt:lpwstr>SG/DICOM/IE</vt:lpwstr>
  </property>
  <property fmtid="{D5CDD505-2E9C-101B-9397-08002B2CF9AE}" pid="3" name="Mod?les - Date du mod?le">
    <vt:filetime>2014-04-11T00:00:00Z</vt:filetime>
  </property>
  <property fmtid="{D5CDD505-2E9C-101B-9397-08002B2CF9AE}" pid="4" name="Mod?les - Nom du mod?le ">
    <vt:lpwstr>MEDDE_MLET_presentation</vt:lpwstr>
  </property>
  <property fmtid="{D5CDD505-2E9C-101B-9397-08002B2CF9AE}" pid="5" name="Mod?les - Production mod?le">
    <vt:lpwstr>PNE Environnement de travail</vt:lpwstr>
  </property>
  <property fmtid="{D5CDD505-2E9C-101B-9397-08002B2CF9AE}" pid="6" name="Mod?les - Version de r?alisation ">
    <vt:lpwstr>Libo 4.1</vt:lpwstr>
  </property>
</Properties>
</file>